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840" r:id="rId3"/>
    <p:sldId id="1517" r:id="rId4"/>
    <p:sldId id="1649" r:id="rId5"/>
    <p:sldId id="1647" r:id="rId6"/>
    <p:sldId id="1648" r:id="rId7"/>
    <p:sldId id="692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6">
          <p15:clr>
            <a:srgbClr val="A4A3A4"/>
          </p15:clr>
        </p15:guide>
        <p15:guide id="2" pos="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3B"/>
    <a:srgbClr val="002A9E"/>
    <a:srgbClr val="00A49E"/>
    <a:srgbClr val="A4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0BB0C7-EC40-C450-3053-FC92925B748D}" v="38" dt="2023-11-21T07:06:35.116"/>
    <p1510:client id="{111E0877-99C1-057A-D996-73CE23A755F0}" v="162" dt="2023-11-16T13:23:45.564"/>
    <p1510:client id="{AD31366B-C2D3-B386-FDB3-07A83C0DAA8D}" v="378" dt="2023-11-17T12:26:25.232"/>
    <p1510:client id="{BEBAF8A2-345E-493F-992B-56F5D7FB0AC3}" v="1" dt="2023-11-16T13:13:15.617"/>
    <p1510:client id="{D39D59A1-20B2-6264-A00D-6942B0F08670}" v="1259" dt="2023-11-17T11:59:01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90"/>
      </p:cViewPr>
      <p:guideLst>
        <p:guide orient="horz" pos="566"/>
        <p:guide pos="3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6D4AE8-9A3E-9A60-E0AF-B410FC1190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21B65-9460-6186-2EC5-3F1729C807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A278F4-76F1-4F1F-8C5C-7AD4DBA0B256}" type="datetimeFigureOut">
              <a:rPr lang="en-US" altLang="en-US"/>
              <a:pPr/>
              <a:t>11/21/2023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18E57-113C-D8D5-721D-3A9101B60F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07752-6DB5-E206-9DAF-7B70CAA31B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C06350-1D7A-4508-A1F3-F138CDBE8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086EE83-B42E-D34E-C1D3-D6C779FE7C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40E52DD-129E-806A-626F-B3C6DB2F7B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7A4E193-86A6-45AA-9806-FC65B82263A9}" type="datetimeFigureOut">
              <a:rPr lang="en-US" altLang="en-US"/>
              <a:pPr/>
              <a:t>11/21/2023</a:t>
            </a:fld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EF5E8B3-BFFE-93D9-BCFE-765F90DEAD6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F1BDA76B-4E0D-DDF1-8EF9-01ADA7169A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9184A7E6-F5F1-CE7A-E37C-8DD3AEB064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E22678ED-521D-D54F-0B96-91F68A000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09BFD4E-1BDA-4C31-9AF0-0CED5BC218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AA94542-ABE8-1B13-1DAC-F5D5C79DD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7F575BEC-615B-48A9-FD33-5E0DAF10D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Still under construction using co- funds, DWS grant fully spent, completion certificate to be handed in December 2023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BFD4E-1BDA-4C31-9AF0-0CED5BC2180E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17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Total allocation of R1.2 Billion rands with R350 million spent to date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BFD4E-1BDA-4C31-9AF0-0CED5BC2180E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35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0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BB873-30BF-4729-F93A-E3B8E6C9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9D406-4909-E2B4-2A74-C46E2F1A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5F782-E453-6A37-7F14-990747D7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479B25DF-4886-4EAA-B6CE-FAA20C54B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2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84FB2-8790-8AE2-49C7-00F5ADE5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E9EDA-91B8-24CD-F122-75B143CB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6B905-14F8-984A-1CDA-18E48DDC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F18009A1-C929-49A8-AC1E-90A9D7D6C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74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588C1-9077-48FD-99DF-89535B58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24846" y="635224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5005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350">
                <a:solidFill>
                  <a:schemeClr val="accent3"/>
                </a:solidFill>
              </a:defRPr>
            </a:lvl1pPr>
          </a:lstStyle>
          <a:p>
            <a:endParaRPr lang="en-GB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75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350">
                <a:solidFill>
                  <a:schemeClr val="accent3"/>
                </a:solidFill>
              </a:defRPr>
            </a:lvl1pPr>
          </a:lstStyle>
          <a:p>
            <a:endParaRPr lang="en-GB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55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350">
                <a:solidFill>
                  <a:schemeClr val="accent3"/>
                </a:solidFill>
              </a:defRPr>
            </a:lvl1pPr>
          </a:lstStyle>
          <a:p>
            <a:endParaRPr lang="en-GB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3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1350">
                <a:solidFill>
                  <a:schemeClr val="accent3"/>
                </a:solidFill>
              </a:defRPr>
            </a:lvl1pPr>
          </a:lstStyle>
          <a:p>
            <a:endParaRPr lang="en-GB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12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F3A72-65BF-4EA4-6B31-57B602D2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D8B91-DE9C-B13A-0975-B632FFA3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D04C-1596-002D-259F-0191A47A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0B7C78A8-0CA4-4A40-8516-BECC1F256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31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EBB25-EC6A-AF2E-69C9-2A11AF429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EF83F-DB02-F475-AF86-C081DC2E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822EB-8B8E-205F-8A4B-ACDE45D7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3F63D9B8-9D42-4E6B-95B0-0E5C04F66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94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761E2-3732-5E74-FD4B-04DE91AD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3CC263-5DA1-B2C9-373C-C15172DC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B5578-40B6-26D3-A2E2-EE0080E4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FFA19CE6-8CCE-4699-9AD4-0D82E7535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1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CAB67-37D2-EE11-A224-063A4BC3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098EE-F9DC-9BD6-7A76-571E86B3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98F9E-2CB1-2AEF-4A63-DACDCCAA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35CAA0C7-ABE4-4DE0-BCCB-8951989C3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8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ABC29-E342-17B6-2A7F-EF69D707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27EF4-ED77-B08F-EA9B-E18C3409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8DFE-6F01-6164-1E8B-3AF61956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5F68FA99-B951-41FA-96DF-E1430439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27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98EB5-FB93-3611-A63E-72BDCCC4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46331-EB86-0685-5104-9AB202FE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5B230-DF1B-C87F-4B67-DB19EACE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4F75641D-2F1C-4B90-A865-169F50497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0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4E9A1-F83A-1B2E-1FED-AD31E4F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356E8-45B8-370B-035F-0C5DE471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1CCBC-18F9-174E-5CAC-B9AFA170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fld id="{05576F81-DC85-4C85-937F-15B048464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00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  <p:sldLayoutId id="2147484726" r:id="rId7"/>
    <p:sldLayoutId id="2147484727" r:id="rId8"/>
    <p:sldLayoutId id="2147484728" r:id="rId9"/>
    <p:sldLayoutId id="2147484729" r:id="rId10"/>
    <p:sldLayoutId id="2147484730" r:id="rId11"/>
    <p:sldLayoutId id="2147484731" r:id="rId12"/>
    <p:sldLayoutId id="2147484732" r:id="rId13"/>
    <p:sldLayoutId id="2147484733" r:id="rId14"/>
    <p:sldLayoutId id="2147484734" r:id="rId15"/>
    <p:sldLayoutId id="2147484735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eneB@dws.gov.za" TargetMode="External"/><Relationship Id="rId2" Type="http://schemas.openxmlformats.org/officeDocument/2006/relationships/hyperlink" Target="mailto:mupariwan@dws.gov.za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nisiM2@dws.gov.za" TargetMode="External"/><Relationship Id="rId5" Type="http://schemas.openxmlformats.org/officeDocument/2006/relationships/hyperlink" Target="mailto:NgoJ@dws.gov.za" TargetMode="External"/><Relationship Id="rId4" Type="http://schemas.openxmlformats.org/officeDocument/2006/relationships/hyperlink" Target="mailto:MashicilaS@dws.gov.z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4">
            <a:extLst>
              <a:ext uri="{FF2B5EF4-FFF2-40B4-BE49-F238E27FC236}">
                <a16:creationId xmlns:a16="http://schemas.microsoft.com/office/drawing/2014/main" id="{2632125D-CCCC-BF77-7F46-BD9A1810A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1212850"/>
            <a:ext cx="561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13314" name="TextBox 9">
            <a:extLst>
              <a:ext uri="{FF2B5EF4-FFF2-40B4-BE49-F238E27FC236}">
                <a16:creationId xmlns:a16="http://schemas.microsoft.com/office/drawing/2014/main" id="{E284CC75-1BC8-9175-3F69-93835109D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2298700"/>
            <a:ext cx="5619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Presented by:	Name Surname</a:t>
            </a:r>
          </a:p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Designation:		Director</a:t>
            </a:r>
          </a:p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Directorate:		Communication Services</a:t>
            </a:r>
          </a:p>
          <a:p>
            <a:pPr eaLnBrk="1" hangingPunct="1"/>
            <a:endParaRPr lang="en-US" altLang="en-US" sz="12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Date:			15 April 2019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5841F577-545D-FC43-CB7B-7FD20EB72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253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>
            <a:extLst>
              <a:ext uri="{FF2B5EF4-FFF2-40B4-BE49-F238E27FC236}">
                <a16:creationId xmlns:a16="http://schemas.microsoft.com/office/drawing/2014/main" id="{B5C8AD5A-243F-79A3-2330-57162E3E4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989" y="2437368"/>
            <a:ext cx="5619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bg1"/>
                </a:solidFill>
              </a:rPr>
              <a:t>DWS CONTRIBUTION TO THE GARDEN ROUTE</a:t>
            </a:r>
          </a:p>
        </p:txBody>
      </p:sp>
      <p:sp>
        <p:nvSpPr>
          <p:cNvPr id="13317" name="TextBox 9">
            <a:extLst>
              <a:ext uri="{FF2B5EF4-FFF2-40B4-BE49-F238E27FC236}">
                <a16:creationId xmlns:a16="http://schemas.microsoft.com/office/drawing/2014/main" id="{D2459234-47EE-0C51-59A0-B8C8B1C6D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52" y="3448593"/>
            <a:ext cx="56031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Presented by:	Sabelo </a:t>
            </a:r>
            <a:r>
              <a:rPr lang="en-US" altLang="en-US" sz="1200" dirty="0" err="1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Magaqana</a:t>
            </a:r>
          </a:p>
          <a:p>
            <a:endParaRPr lang="en-US" altLang="en-US" sz="1200" dirty="0">
              <a:solidFill>
                <a:schemeClr val="bg1"/>
              </a:solidFill>
              <a:latin typeface="Arial"/>
              <a:ea typeface="MS PGothic"/>
              <a:cs typeface="Arial"/>
            </a:endParaRPr>
          </a:p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Directorate:		Water and Sanitation Services Support</a:t>
            </a:r>
          </a:p>
          <a:p>
            <a:pPr eaLnBrk="1" hangingPunct="1"/>
            <a:endParaRPr lang="en-US" altLang="en-US" sz="12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Date:			23 November 2023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1684D2D-C073-88E3-E01D-5B04D37217DC}"/>
              </a:ext>
            </a:extLst>
          </p:cNvPr>
          <p:cNvSpPr>
            <a:spLocks noGrp="1"/>
          </p:cNvSpPr>
          <p:nvPr/>
        </p:nvSpPr>
        <p:spPr>
          <a:xfrm>
            <a:off x="0" y="554720"/>
            <a:ext cx="8421757" cy="1162878"/>
          </a:xfrm>
          <a:prstGeom prst="rect">
            <a:avLst/>
          </a:prstGeom>
        </p:spPr>
        <p:txBody>
          <a:bodyPr vert="horz" lIns="72000" tIns="0" rIns="72000" bIns="0" rtlCol="0" anchor="ctr">
            <a:normAutofit fontScale="85000" lnSpcReduction="20000"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2000" b="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rgbClr val="002060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IDP/Budget/PMS Rep Forum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Department of Water and Sanitation</a:t>
            </a:r>
            <a:endParaRPr kumimoji="0" lang="en-ZA" sz="2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026"/>
            <a:ext cx="8229600" cy="519470"/>
          </a:xfrm>
          <a:solidFill>
            <a:schemeClr val="accent1"/>
          </a:solidFill>
        </p:spPr>
        <p:txBody>
          <a:bodyPr/>
          <a:lstStyle/>
          <a:p>
            <a:r>
              <a:rPr lang="en-ZA" sz="2400" b="1">
                <a:solidFill>
                  <a:schemeClr val="bg1"/>
                </a:solidFill>
              </a:rPr>
              <a:t>DWS</a:t>
            </a:r>
            <a:r>
              <a:rPr lang="en-ZA" sz="2000" b="1">
                <a:solidFill>
                  <a:schemeClr val="bg1"/>
                </a:solidFill>
              </a:rPr>
              <a:t> CONTRIBUTION TO THE GARDEN ROUTE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14" y="854330"/>
            <a:ext cx="8556972" cy="5755087"/>
          </a:xfrm>
        </p:spPr>
        <p:txBody>
          <a:bodyPr/>
          <a:lstStyle/>
          <a:p>
            <a:pPr marL="0" lvl="1" indent="0" algn="just">
              <a:buNone/>
            </a:pPr>
            <a:r>
              <a:rPr lang="en-US" sz="1400"/>
              <a:t>The DWS is implementing several programmes and projects towards socioeconomic upliftment of communities within Garden Route District. These programmes &amp; projects include the </a:t>
            </a:r>
            <a:r>
              <a:rPr lang="en-US" sz="1400" b="1"/>
              <a:t>advocacy &amp; awareness </a:t>
            </a:r>
            <a:r>
              <a:rPr lang="en-US" sz="1400" b="1" err="1"/>
              <a:t>programmes</a:t>
            </a:r>
            <a:r>
              <a:rPr lang="en-US" sz="1400" b="1"/>
              <a:t>, capacity building</a:t>
            </a:r>
            <a:r>
              <a:rPr lang="en-US" sz="1400"/>
              <a:t> as well as </a:t>
            </a:r>
            <a:r>
              <a:rPr lang="en-US" sz="1400" b="1"/>
              <a:t>infrastructure build programmes.</a:t>
            </a:r>
            <a:r>
              <a:rPr lang="en-US" sz="1400"/>
              <a:t>    </a:t>
            </a:r>
          </a:p>
          <a:p>
            <a:pPr marL="0" lvl="1" indent="0" algn="just">
              <a:buNone/>
            </a:pPr>
            <a:r>
              <a:rPr lang="en-US" sz="1400" b="1"/>
              <a:t>Advocacy &amp; awareness </a:t>
            </a:r>
            <a:r>
              <a:rPr lang="en-US" sz="1400" b="1" err="1"/>
              <a:t>Programme</a:t>
            </a:r>
            <a:endParaRPr lang="en-US" sz="1400" b="1"/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en-US" sz="1400"/>
              <a:t>Massive water conservation awareness programmes for schools within the Garden Route </a:t>
            </a:r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en-US" sz="1400"/>
              <a:t>Partnership with media houses to spread to word of water conservation across the GR region, Eden FM &amp; George Herald </a:t>
            </a:r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en-US" sz="1400"/>
              <a:t>Conducted the </a:t>
            </a:r>
            <a:r>
              <a:rPr lang="en-US" sz="1400" err="1"/>
              <a:t>Councillor</a:t>
            </a:r>
            <a:r>
              <a:rPr lang="en-US" sz="1400"/>
              <a:t> Induction Training on Water and Sanitation in collaboration with SALGA </a:t>
            </a:r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en-US" sz="1400"/>
              <a:t>Public consultation on National Sanitation Implementation Plan (NSIP)</a:t>
            </a:r>
          </a:p>
          <a:p>
            <a:pPr marL="342900" lvl="1" indent="-342900" algn="just">
              <a:buFont typeface="Wingdings" pitchFamily="2" charset="2"/>
              <a:buChar char="q"/>
            </a:pPr>
            <a:r>
              <a:rPr lang="en-US" sz="1400"/>
              <a:t>Public Consultation on the Policy on Water and Sanitation Services on Privately Owned Land</a:t>
            </a:r>
          </a:p>
          <a:p>
            <a:pPr marL="342900" lvl="1" indent="-342900" algn="just">
              <a:buFont typeface="Wingdings" pitchFamily="2" charset="2"/>
              <a:buChar char="q"/>
            </a:pPr>
            <a:endParaRPr lang="en-US" sz="1400"/>
          </a:p>
          <a:p>
            <a:pPr marL="0" lvl="1" indent="0" algn="just">
              <a:buNone/>
            </a:pPr>
            <a:endParaRPr lang="en-US" sz="1400"/>
          </a:p>
          <a:p>
            <a:pPr marL="0" lvl="1" indent="0" algn="just">
              <a:buNone/>
            </a:pPr>
            <a:endParaRPr lang="en-ZA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4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4D5F592-BAB2-4CE1-98B3-ED889586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79" y="523360"/>
            <a:ext cx="8801126" cy="602079"/>
          </a:xfrm>
          <a:solidFill>
            <a:schemeClr val="accent5">
              <a:lumMod val="50000"/>
            </a:schemeClr>
          </a:solidFill>
        </p:spPr>
        <p:txBody>
          <a:bodyPr anchor="t"/>
          <a:lstStyle/>
          <a:p>
            <a:pPr>
              <a:defRPr/>
            </a:pPr>
            <a:r>
              <a:rPr lang="en-ZA" altLang="en-US" sz="2400" b="1">
                <a:solidFill>
                  <a:schemeClr val="bg1"/>
                </a:solidFill>
                <a:ea typeface="ＭＳ Ｐゴシック" pitchFamily="-108" charset="-128"/>
              </a:rPr>
              <a:t>Current Garden Route WSIG Project 2022/2023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54078BA-92D3-4625-8D95-7CEF4DB33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339625"/>
              </p:ext>
            </p:extLst>
          </p:nvPr>
        </p:nvGraphicFramePr>
        <p:xfrm>
          <a:off x="284621" y="1240168"/>
          <a:ext cx="8687182" cy="3680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96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14564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Project name</a:t>
                      </a:r>
                    </a:p>
                  </a:txBody>
                  <a:tcPr marL="68580" marR="68580" marT="34284" marB="342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WSA</a:t>
                      </a:r>
                      <a:endParaRPr lang="en-ZA" sz="1400" b="1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4" marB="342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2022/23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Main Allocation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R”000</a:t>
                      </a:r>
                    </a:p>
                  </a:txBody>
                  <a:tcPr marL="68580" marR="68580" marT="34284" marB="342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Expenditure</a:t>
                      </a:r>
                      <a:endParaRPr lang="en-ZA" sz="1400" b="1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4" marB="342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Progress</a:t>
                      </a:r>
                    </a:p>
                  </a:txBody>
                  <a:tcPr marL="68580" marR="68580" marT="34284" marB="342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Socio economic impact</a:t>
                      </a:r>
                    </a:p>
                  </a:txBody>
                  <a:tcPr marL="68580" marR="68580" marT="34284" marB="342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Upgrading of Kurland water sources, water treatment works and bulk supply pipeline</a:t>
                      </a:r>
                      <a:endParaRPr lang="en-ZA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Bitou LM</a:t>
                      </a: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9 079 250</a:t>
                      </a: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6 579 000</a:t>
                      </a:r>
                      <a:endParaRPr lang="en-ZA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Under c</a:t>
                      </a:r>
                      <a:r>
                        <a:rPr lang="en-ZA" sz="1400" b="0" i="0" u="none" strike="noStrike" err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onstruction</a:t>
                      </a: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Water security for the town 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96" marR="1996" marT="1996" marB="0"/>
                </a:tc>
                <a:extLst>
                  <a:ext uri="{0D108BD9-81ED-4DB2-BD59-A6C34878D82A}">
                    <a16:rowId xmlns:a16="http://schemas.microsoft.com/office/drawing/2014/main" val="37483775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4D5F592-BAB2-4CE1-98B3-ED889586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9" y="523360"/>
            <a:ext cx="9074295" cy="602079"/>
          </a:xfrm>
          <a:solidFill>
            <a:schemeClr val="accent5">
              <a:lumMod val="50000"/>
            </a:schemeClr>
          </a:solidFill>
        </p:spPr>
        <p:txBody>
          <a:bodyPr lIns="91440" tIns="45720" rIns="91440" bIns="45720" anchor="t"/>
          <a:lstStyle/>
          <a:p>
            <a:pPr>
              <a:defRPr/>
            </a:pPr>
            <a:r>
              <a:rPr lang="en-ZA" altLang="en-US" sz="24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Current Garden Route WSIG Project 2023/2024 </a:t>
            </a:r>
            <a:endParaRPr lang="en-ZA" altLang="en-US" sz="2400" b="1">
              <a:solidFill>
                <a:schemeClr val="bg1"/>
              </a:solidFill>
              <a:ea typeface="ＭＳ Ｐゴシック" pitchFamily="-108" charset="-128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54078BA-92D3-4625-8D95-7CEF4DB33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84486"/>
              </p:ext>
            </p:extLst>
          </p:nvPr>
        </p:nvGraphicFramePr>
        <p:xfrm>
          <a:off x="14376" y="1121434"/>
          <a:ext cx="9117678" cy="529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720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6566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Project name</a:t>
                      </a:r>
                    </a:p>
                  </a:txBody>
                  <a:tcPr marL="68580" marR="68580" marT="34284" marB="342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WSA</a:t>
                      </a:r>
                      <a:endParaRPr lang="en-ZA" sz="1400" b="1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4" marB="342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2023/24</a:t>
                      </a:r>
                      <a:endParaRPr lang="en-US" sz="1400">
                        <a:latin typeface="Arial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Main Allocation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R”000</a:t>
                      </a:r>
                    </a:p>
                  </a:txBody>
                  <a:tcPr marL="68580" marR="68580" marT="34284" marB="34284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Expenditure R”000</a:t>
                      </a:r>
                      <a:endParaRPr lang="en-ZA" sz="1400" b="1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4" marB="342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Progress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b="1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4" marB="3428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Socio economic impact</a:t>
                      </a:r>
                    </a:p>
                  </a:txBody>
                  <a:tcPr marL="68580" marR="68580" marT="34284" marB="342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7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Refurbishment and upgrading of </a:t>
                      </a:r>
                      <a:r>
                        <a:rPr lang="en-US" sz="14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Ladismith</a:t>
                      </a: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wastewater treatment works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ZA" sz="14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Kannaland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ZA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5 000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500 </a:t>
                      </a: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Planning</a:t>
                      </a: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Improve the quality of the effluent and Green Drop Status Improvement. </a:t>
                      </a:r>
                    </a:p>
                  </a:txBody>
                  <a:tcPr marL="1996" marR="1996" marT="1996" marB="0"/>
                </a:tc>
                <a:extLst>
                  <a:ext uri="{0D108BD9-81ED-4DB2-BD59-A6C34878D82A}">
                    <a16:rowId xmlns:a16="http://schemas.microsoft.com/office/drawing/2014/main" val="3748377541"/>
                  </a:ext>
                </a:extLst>
              </a:tr>
              <a:tr h="6345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Klein Karoo Rural Water Supply Scheme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Oudtshoorn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ZA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10 000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10 000 </a:t>
                      </a: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Construction</a:t>
                      </a: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Water security for the town.</a:t>
                      </a:r>
                    </a:p>
                  </a:txBody>
                  <a:tcPr marL="1996" marR="1996" marT="1996" marB="0"/>
                </a:tc>
                <a:extLst>
                  <a:ext uri="{0D108BD9-81ED-4DB2-BD59-A6C34878D82A}">
                    <a16:rowId xmlns:a16="http://schemas.microsoft.com/office/drawing/2014/main" val="4075102069"/>
                  </a:ext>
                </a:extLst>
              </a:tr>
              <a:tr h="79905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Refurbishment of </a:t>
                      </a:r>
                      <a:r>
                        <a:rPr lang="en-US" sz="14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Albertinia</a:t>
                      </a: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water treatment works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ZA" sz="14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Hessequa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ZA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8 300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800 </a:t>
                      </a: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</a:t>
                      </a:r>
                      <a:endParaRPr lang="en-US" sz="1400">
                        <a:latin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 security for the town.</a:t>
                      </a:r>
                      <a:endParaRPr lang="en-US" sz="1400">
                        <a:latin typeface="Arial"/>
                      </a:endParaRPr>
                    </a:p>
                  </a:txBody>
                  <a:tcPr marL="1996" marR="1996" marT="1996" marB="0"/>
                </a:tc>
                <a:extLst>
                  <a:ext uri="{0D108BD9-81ED-4DB2-BD59-A6C34878D82A}">
                    <a16:rowId xmlns:a16="http://schemas.microsoft.com/office/drawing/2014/main" val="2126035648"/>
                  </a:ext>
                </a:extLst>
              </a:tr>
              <a:tr h="84606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Upgrading of </a:t>
                      </a:r>
                      <a:r>
                        <a:rPr lang="en-US" sz="14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Thembalethu</a:t>
                      </a: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UISP bulk sewer mains: phase 4 (old all brick area)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George</a:t>
                      </a:r>
                      <a:endParaRPr lang="en-US" sz="1400">
                        <a:latin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3 820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200</a:t>
                      </a: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Planning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ZA" sz="1400" b="0" i="0" u="none" strike="noStrike" baseline="0" noProof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Improve the quality of the effluent and Green Drop Status Improvement</a:t>
                      </a:r>
                      <a:endParaRPr lang="en-US" sz="1400">
                        <a:latin typeface="Arial"/>
                      </a:endParaRPr>
                    </a:p>
                  </a:txBody>
                  <a:tcPr marL="1996" marR="1996" marT="1996" marB="0"/>
                </a:tc>
                <a:extLst>
                  <a:ext uri="{0D108BD9-81ED-4DB2-BD59-A6C34878D82A}">
                    <a16:rowId xmlns:a16="http://schemas.microsoft.com/office/drawing/2014/main" val="3889650303"/>
                  </a:ext>
                </a:extLst>
              </a:tr>
              <a:tr h="105757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Knysna: </a:t>
                      </a:r>
                      <a:r>
                        <a:rPr lang="en-US" sz="14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Hornley</a:t>
                      </a: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Township- Replacement and rehabilitation of existing water network , phase 2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Knysna</a:t>
                      </a:r>
                      <a:endParaRPr lang="en-US" sz="1400">
                        <a:latin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3 400</a:t>
                      </a:r>
                      <a:endParaRPr lang="en-US" sz="1400"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2 500</a:t>
                      </a: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</a:t>
                      </a:r>
                      <a:endParaRPr lang="en-US" sz="1400">
                        <a:latin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 security for the town.</a:t>
                      </a:r>
                      <a:endParaRPr lang="en-US" sz="1400">
                        <a:latin typeface="Arial"/>
                      </a:endParaRPr>
                    </a:p>
                  </a:txBody>
                  <a:tcPr marL="1996" marR="1996" marT="1996" marB="0"/>
                </a:tc>
                <a:extLst>
                  <a:ext uri="{0D108BD9-81ED-4DB2-BD59-A6C34878D82A}">
                    <a16:rowId xmlns:a16="http://schemas.microsoft.com/office/drawing/2014/main" val="4041579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15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3786641-8013-4668-AB66-5C5178A4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8" y="615300"/>
            <a:ext cx="7939958" cy="942975"/>
          </a:xfrm>
          <a:solidFill>
            <a:schemeClr val="accent5">
              <a:lumMod val="50000"/>
            </a:schemeClr>
          </a:solidFill>
        </p:spPr>
        <p:txBody>
          <a:bodyPr lIns="91440" tIns="45720" rIns="91440" bIns="45720" anchor="t"/>
          <a:lstStyle/>
          <a:p>
            <a:pPr>
              <a:defRPr/>
            </a:pPr>
            <a:r>
              <a:rPr lang="en-ZA" sz="24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BFI</a:t>
            </a:r>
            <a:r>
              <a:rPr kumimoji="0" lang="en-ZA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5B PROJECTS</a:t>
            </a:r>
            <a:r>
              <a:rPr lang="en-ZA" sz="24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 PROGRESS</a:t>
            </a:r>
            <a:r>
              <a:rPr kumimoji="0" lang="en-ZA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IN 2023/24</a:t>
            </a:r>
            <a:endParaRPr lang="en-ZA" altLang="en-US" sz="2400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F9C9FF5-46D5-4975-BE86-1F5E1DD50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606876"/>
              </p:ext>
            </p:extLst>
          </p:nvPr>
        </p:nvGraphicFramePr>
        <p:xfrm>
          <a:off x="590109" y="1598729"/>
          <a:ext cx="8040421" cy="213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51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7930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Project name</a:t>
                      </a: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Benefiting Municipality</a:t>
                      </a:r>
                      <a:endParaRPr lang="en-ZA" sz="1400" b="1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2023/24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Main Allocation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R”000</a:t>
                      </a: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Socio economic impact</a:t>
                      </a:r>
                    </a:p>
                  </a:txBody>
                  <a:tcPr marL="68580" marR="68580" marT="34283" marB="3428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31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ZA" sz="1400" b="0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George Portable Water Security and Remedial works.</a:t>
                      </a:r>
                      <a:endParaRPr lang="en-US"/>
                    </a:p>
                    <a:p>
                      <a:pPr lvl="0" algn="l">
                        <a:buNone/>
                      </a:pPr>
                      <a:endParaRPr lang="en-ZA" sz="1400" b="0" i="0" u="none" strike="noStrike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George LM</a:t>
                      </a:r>
                    </a:p>
                    <a:p>
                      <a:pPr algn="l" fontAlgn="b"/>
                      <a:endParaRPr lang="en-ZA" sz="14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400" b="0" i="0" u="none" strike="noStrike" baseline="0" noProof="0">
                          <a:solidFill>
                            <a:srgbClr val="000000"/>
                          </a:solidFill>
                          <a:latin typeface="Arial"/>
                        </a:rPr>
                        <a:t>494 138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endParaRPr lang="en-GB" sz="14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996" marR="1996" marT="199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Water security for the town and unlocking Economical development.</a:t>
                      </a:r>
                    </a:p>
                  </a:txBody>
                  <a:tcPr marL="1996" marR="1996" marT="1996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9828EFE-34D1-4280-A29B-316C08487D64}"/>
              </a:ext>
            </a:extLst>
          </p:cNvPr>
          <p:cNvSpPr txBox="1"/>
          <p:nvPr/>
        </p:nvSpPr>
        <p:spPr>
          <a:xfrm>
            <a:off x="704850" y="3930430"/>
            <a:ext cx="7886700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MS PGothic"/>
                <a:cs typeface="Arial"/>
              </a:rPr>
              <a:t>The George BFI started in June 2022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MS PGothic"/>
                <a:cs typeface="Arial"/>
              </a:rPr>
              <a:t>The project consist of 12 Components/Phases</a:t>
            </a:r>
            <a:endParaRPr lang="en-US" sz="1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MS PGothic"/>
                <a:cs typeface="Arial"/>
              </a:rPr>
              <a:t>Currently the project is at 45 % complete.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MS PGothic"/>
                <a:cs typeface="Arial"/>
              </a:rPr>
              <a:t>Phase 5 which was scheduled for the 2024/25 Financial year has been completed in the 2023/24 Financial year due to the impact of loadshedding.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MS PGothic"/>
                <a:cs typeface="Arial"/>
              </a:rPr>
              <a:t>The project  will be completed in the 2024/25 Financial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/>
          </a:p>
        </p:txBody>
      </p:sp>
    </p:spTree>
    <p:extLst>
      <p:ext uri="{BB962C8B-B14F-4D97-AF65-F5344CB8AC3E}">
        <p14:creationId xmlns:p14="http://schemas.microsoft.com/office/powerpoint/2010/main" val="204555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7A5D-FFDA-4652-958D-D92041DE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849312"/>
          </a:xfrm>
          <a:solidFill>
            <a:schemeClr val="tx2"/>
          </a:solidFill>
        </p:spPr>
        <p:txBody>
          <a:bodyPr/>
          <a:lstStyle/>
          <a:p>
            <a:r>
              <a:rPr lang="en-ZA" sz="2400" b="1">
                <a:solidFill>
                  <a:schemeClr val="bg1"/>
                </a:solidFill>
              </a:rPr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C0776-9B65-4204-928F-156C5997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886198"/>
          </a:xfrm>
        </p:spPr>
        <p:txBody>
          <a:bodyPr/>
          <a:lstStyle/>
          <a:p>
            <a:pPr marL="0" indent="0">
              <a:buNone/>
            </a:pPr>
            <a:r>
              <a:rPr lang="en-ZA" sz="1400">
                <a:latin typeface="Arial" panose="020B0604020202020204" pitchFamily="34" charset="0"/>
                <a:cs typeface="Arial" panose="020B0604020202020204" pitchFamily="34" charset="0"/>
              </a:rPr>
              <a:t>Ms Ntombizanele Bila-</a:t>
            </a:r>
            <a:r>
              <a:rPr lang="en-ZA" sz="1400" err="1">
                <a:latin typeface="Arial" panose="020B0604020202020204" pitchFamily="34" charset="0"/>
                <a:cs typeface="Arial" panose="020B0604020202020204" pitchFamily="34" charset="0"/>
              </a:rPr>
              <a:t>Mupariwa</a:t>
            </a:r>
            <a:r>
              <a:rPr lang="en-ZA" sz="1400">
                <a:latin typeface="Arial" panose="020B0604020202020204" pitchFamily="34" charset="0"/>
                <a:cs typeface="Arial" panose="020B0604020202020204" pitchFamily="34" charset="0"/>
              </a:rPr>
              <a:t>: Provincial Head- Western Cape</a:t>
            </a:r>
          </a:p>
          <a:p>
            <a:r>
              <a:rPr lang="en-ZA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mupariwan@dws.gov.za</a:t>
            </a:r>
            <a:r>
              <a:rPr lang="en-ZA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021 941 6004/ 082 851 1671</a:t>
            </a:r>
          </a:p>
          <a:p>
            <a:pPr marL="0" indent="0">
              <a:buNone/>
            </a:pPr>
            <a:endParaRPr lang="en-ZA" sz="1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400"/>
              <a:t>Ms Boniswa Hene- Director: Water Services Regulation</a:t>
            </a:r>
          </a:p>
          <a:p>
            <a:r>
              <a:rPr lang="en-ZA" sz="1400">
                <a:hlinkClick r:id="rId3"/>
              </a:rPr>
              <a:t>HeneB@dws.gov.za</a:t>
            </a:r>
            <a:r>
              <a:rPr lang="en-ZA" sz="1400"/>
              <a:t>, 021 941 6266/ 082 874 9381</a:t>
            </a:r>
          </a:p>
          <a:p>
            <a:pPr marL="0" indent="0">
              <a:buNone/>
            </a:pPr>
            <a:endParaRPr lang="en-ZA" sz="1400"/>
          </a:p>
          <a:p>
            <a:pPr marL="0" indent="0">
              <a:buNone/>
            </a:pPr>
            <a:r>
              <a:rPr lang="en-ZA" sz="1400"/>
              <a:t>Mr Simphiwe </a:t>
            </a:r>
            <a:r>
              <a:rPr lang="en-ZA" sz="1400" err="1"/>
              <a:t>Mashicila</a:t>
            </a:r>
            <a:r>
              <a:rPr lang="en-ZA" sz="1400"/>
              <a:t>- Director: Water Services Infrastructure Development</a:t>
            </a:r>
          </a:p>
          <a:p>
            <a:r>
              <a:rPr lang="en-ZA" sz="1400">
                <a:hlinkClick r:id="rId4"/>
              </a:rPr>
              <a:t>MashicilaS@dws.gov.za</a:t>
            </a:r>
            <a:r>
              <a:rPr lang="en-ZA" sz="1400"/>
              <a:t>, 021 941 6223/ 082 805 6039</a:t>
            </a:r>
          </a:p>
          <a:p>
            <a:endParaRPr lang="en-ZA" sz="1400"/>
          </a:p>
          <a:p>
            <a:pPr marL="0" indent="0">
              <a:buNone/>
            </a:pPr>
            <a:r>
              <a:rPr lang="en-ZA" sz="1400"/>
              <a:t>Mr Jacob Ngo:  Acting Director: Water and Sanitation Services Support</a:t>
            </a:r>
          </a:p>
          <a:p>
            <a:r>
              <a:rPr lang="en-ZA" sz="1400">
                <a:hlinkClick r:id="rId5"/>
              </a:rPr>
              <a:t>NgoJ@dws.gov.za</a:t>
            </a:r>
            <a:r>
              <a:rPr lang="en-ZA" sz="1400"/>
              <a:t>, 021 941 6119</a:t>
            </a:r>
          </a:p>
          <a:p>
            <a:endParaRPr lang="en-ZA" sz="1400"/>
          </a:p>
          <a:p>
            <a:pPr marL="0" indent="0">
              <a:buNone/>
            </a:pPr>
            <a:r>
              <a:rPr lang="en-ZA" sz="1400"/>
              <a:t>Mr Mkhevu Mnisi – Director: Water Resources Support</a:t>
            </a:r>
          </a:p>
          <a:p>
            <a:r>
              <a:rPr lang="en-ZA" sz="1400">
                <a:hlinkClick r:id="rId6"/>
              </a:rPr>
              <a:t>MnisiM2@dws.gov.za</a:t>
            </a:r>
            <a:r>
              <a:rPr lang="en-ZA" sz="1400"/>
              <a:t>; 021 941 6120</a:t>
            </a:r>
          </a:p>
          <a:p>
            <a:endParaRPr lang="en-ZA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E8F9-E3D5-4C25-BD39-3F5815E8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350" kern="1200">
                <a:solidFill>
                  <a:prstClr val="black"/>
                </a:solidFill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E3D12B0B-FBDA-441F-8B67-81267BD21385}" type="datetimeFigureOut">
              <a:rPr lang="en-US" smtClean="0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BBA1F-E10E-4CBC-9EC9-9A7291A7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350" kern="12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EEBD4-6687-4BAA-97DC-AF5B5F9B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6C700-D2E5-4B3A-B4C1-BB3F7F0FF87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2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312"/>
            <a:ext cx="8229600" cy="1143000"/>
          </a:xfrm>
        </p:spPr>
        <p:txBody>
          <a:bodyPr/>
          <a:lstStyle/>
          <a:p>
            <a:r>
              <a:rPr lang="en-ZA" sz="2400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E6B949B-FF25-4512-A6F3-1B8E765DDD27}" type="slidenum">
              <a:rPr lang="en-US" altLang="en-US" smtClean="0">
                <a:solidFill>
                  <a:prstClr val="black"/>
                </a:solidFill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9351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On-screen Show (4:3)</PresentationFormat>
  <Paragraphs>118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Office Theme</vt:lpstr>
      <vt:lpstr>PowerPoint Presentation</vt:lpstr>
      <vt:lpstr>DWS CONTRIBUTION TO THE GARDEN ROUTE</vt:lpstr>
      <vt:lpstr>Current Garden Route WSIG Project 2022/2023 </vt:lpstr>
      <vt:lpstr>Current Garden Route WSIG Project 2023/2024 </vt:lpstr>
      <vt:lpstr>BFI 5B PROJECTS PROGRESS IN 2023/24</vt:lpstr>
      <vt:lpstr>Contacts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Nontokozo Dladla</cp:lastModifiedBy>
  <cp:revision>5</cp:revision>
  <dcterms:created xsi:type="dcterms:W3CDTF">2012-08-01T10:33:21Z</dcterms:created>
  <dcterms:modified xsi:type="dcterms:W3CDTF">2023-11-21T14:04:48Z</dcterms:modified>
</cp:coreProperties>
</file>