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4"/>
  </p:sldMasterIdLst>
  <p:notesMasterIdLst>
    <p:notesMasterId r:id="rId37"/>
  </p:notesMasterIdLst>
  <p:sldIdLst>
    <p:sldId id="1442" r:id="rId5"/>
    <p:sldId id="1564" r:id="rId6"/>
    <p:sldId id="1528" r:id="rId7"/>
    <p:sldId id="338" r:id="rId8"/>
    <p:sldId id="269" r:id="rId9"/>
    <p:sldId id="1593" r:id="rId10"/>
    <p:sldId id="1594" r:id="rId11"/>
    <p:sldId id="1600" r:id="rId12"/>
    <p:sldId id="1603" r:id="rId13"/>
    <p:sldId id="1597" r:id="rId14"/>
    <p:sldId id="1557" r:id="rId15"/>
    <p:sldId id="1529" r:id="rId16"/>
    <p:sldId id="1612" r:id="rId17"/>
    <p:sldId id="1610" r:id="rId18"/>
    <p:sldId id="1611" r:id="rId19"/>
    <p:sldId id="1530" r:id="rId20"/>
    <p:sldId id="1532" r:id="rId21"/>
    <p:sldId id="1531" r:id="rId22"/>
    <p:sldId id="1606" r:id="rId23"/>
    <p:sldId id="1613" r:id="rId24"/>
    <p:sldId id="1616" r:id="rId25"/>
    <p:sldId id="1617" r:id="rId26"/>
    <p:sldId id="1618" r:id="rId27"/>
    <p:sldId id="1619" r:id="rId28"/>
    <p:sldId id="1615" r:id="rId29"/>
    <p:sldId id="1516" r:id="rId30"/>
    <p:sldId id="1540" r:id="rId31"/>
    <p:sldId id="1549" r:id="rId32"/>
    <p:sldId id="1551" r:id="rId33"/>
    <p:sldId id="1614" r:id="rId34"/>
    <p:sldId id="1605" r:id="rId35"/>
    <p:sldId id="148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6F8695-066F-6AEB-5031-23F04E5986C4}" name="Eugene Engle" initials="EE" userId="S::Eugene.Engle@westerncape.gov.za::e6bb001f-d187-4ad6-a4d6-6c30ae8af85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D0D3E3"/>
    <a:srgbClr val="FFFF99"/>
    <a:srgbClr val="FFCC66"/>
    <a:srgbClr val="FFFFCC"/>
    <a:srgbClr val="A6A6A6"/>
    <a:srgbClr val="003398"/>
    <a:srgbClr val="5D5D5D"/>
    <a:srgbClr val="001484"/>
    <a:srgbClr val="71A1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5501" autoAdjust="0"/>
  </p:normalViewPr>
  <p:slideViewPr>
    <p:cSldViewPr snapToGrid="0">
      <p:cViewPr varScale="1">
        <p:scale>
          <a:sx n="78" d="100"/>
          <a:sy n="78" d="100"/>
        </p:scale>
        <p:origin x="811" y="91"/>
      </p:cViewPr>
      <p:guideLst/>
    </p:cSldViewPr>
  </p:slideViewPr>
  <p:notesTextViewPr>
    <p:cViewPr>
      <p:scale>
        <a:sx n="1" d="1"/>
        <a:sy n="1" d="1"/>
      </p:scale>
      <p:origin x="0" y="0"/>
    </p:cViewPr>
  </p:notesTextViewPr>
  <p:sorterViewPr>
    <p:cViewPr varScale="1">
      <p:scale>
        <a:sx n="1" d="1"/>
        <a:sy n="1" d="1"/>
      </p:scale>
      <p:origin x="0" y="-41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ugene Engle" userId="e6bb001f-d187-4ad6-a4d6-6c30ae8af853" providerId="ADAL" clId="{51A88E4F-85B7-4D42-80BC-CA3D336DC4F7}"/>
    <pc:docChg chg="custSel modSld">
      <pc:chgData name="Eugene Engle" userId="e6bb001f-d187-4ad6-a4d6-6c30ae8af853" providerId="ADAL" clId="{51A88E4F-85B7-4D42-80BC-CA3D336DC4F7}" dt="2023-11-21T11:13:02.590" v="233" actId="27636"/>
      <pc:docMkLst>
        <pc:docMk/>
      </pc:docMkLst>
      <pc:sldChg chg="modSp mod">
        <pc:chgData name="Eugene Engle" userId="e6bb001f-d187-4ad6-a4d6-6c30ae8af853" providerId="ADAL" clId="{51A88E4F-85B7-4D42-80BC-CA3D336DC4F7}" dt="2023-11-21T10:19:45.240" v="0" actId="255"/>
        <pc:sldMkLst>
          <pc:docMk/>
          <pc:sldMk cId="3457124126" sldId="269"/>
        </pc:sldMkLst>
        <pc:spChg chg="mod">
          <ac:chgData name="Eugene Engle" userId="e6bb001f-d187-4ad6-a4d6-6c30ae8af853" providerId="ADAL" clId="{51A88E4F-85B7-4D42-80BC-CA3D336DC4F7}" dt="2023-11-21T10:19:45.240" v="0" actId="255"/>
          <ac:spMkLst>
            <pc:docMk/>
            <pc:sldMk cId="3457124126" sldId="269"/>
            <ac:spMk id="2" creationId="{00000000-0000-0000-0000-000000000000}"/>
          </ac:spMkLst>
        </pc:spChg>
      </pc:sldChg>
      <pc:sldChg chg="modSp mod">
        <pc:chgData name="Eugene Engle" userId="e6bb001f-d187-4ad6-a4d6-6c30ae8af853" providerId="ADAL" clId="{51A88E4F-85B7-4D42-80BC-CA3D336DC4F7}" dt="2023-11-21T10:27:23.493" v="163" actId="20577"/>
        <pc:sldMkLst>
          <pc:docMk/>
          <pc:sldMk cId="933190840" sldId="1530"/>
        </pc:sldMkLst>
        <pc:spChg chg="mod">
          <ac:chgData name="Eugene Engle" userId="e6bb001f-d187-4ad6-a4d6-6c30ae8af853" providerId="ADAL" clId="{51A88E4F-85B7-4D42-80BC-CA3D336DC4F7}" dt="2023-11-21T10:27:23.493" v="163" actId="20577"/>
          <ac:spMkLst>
            <pc:docMk/>
            <pc:sldMk cId="933190840" sldId="1530"/>
            <ac:spMk id="4" creationId="{26A9F46E-71F7-4A85-B9BA-C1187BF9C185}"/>
          </ac:spMkLst>
        </pc:spChg>
      </pc:sldChg>
      <pc:sldChg chg="modSp mod">
        <pc:chgData name="Eugene Engle" userId="e6bb001f-d187-4ad6-a4d6-6c30ae8af853" providerId="ADAL" clId="{51A88E4F-85B7-4D42-80BC-CA3D336DC4F7}" dt="2023-11-21T10:23:51.074" v="131" actId="255"/>
        <pc:sldMkLst>
          <pc:docMk/>
          <pc:sldMk cId="2076816038" sldId="1549"/>
        </pc:sldMkLst>
        <pc:spChg chg="mod">
          <ac:chgData name="Eugene Engle" userId="e6bb001f-d187-4ad6-a4d6-6c30ae8af853" providerId="ADAL" clId="{51A88E4F-85B7-4D42-80BC-CA3D336DC4F7}" dt="2023-11-21T10:23:51.074" v="131" actId="255"/>
          <ac:spMkLst>
            <pc:docMk/>
            <pc:sldMk cId="2076816038" sldId="1549"/>
            <ac:spMk id="2" creationId="{00000000-0000-0000-0000-000000000000}"/>
          </ac:spMkLst>
        </pc:spChg>
      </pc:sldChg>
      <pc:sldChg chg="modSp mod">
        <pc:chgData name="Eugene Engle" userId="e6bb001f-d187-4ad6-a4d6-6c30ae8af853" providerId="ADAL" clId="{51A88E4F-85B7-4D42-80BC-CA3D336DC4F7}" dt="2023-11-21T10:23:57.106" v="132" actId="255"/>
        <pc:sldMkLst>
          <pc:docMk/>
          <pc:sldMk cId="359104011" sldId="1551"/>
        </pc:sldMkLst>
        <pc:spChg chg="mod">
          <ac:chgData name="Eugene Engle" userId="e6bb001f-d187-4ad6-a4d6-6c30ae8af853" providerId="ADAL" clId="{51A88E4F-85B7-4D42-80BC-CA3D336DC4F7}" dt="2023-11-21T10:23:57.106" v="132" actId="255"/>
          <ac:spMkLst>
            <pc:docMk/>
            <pc:sldMk cId="359104011" sldId="1551"/>
            <ac:spMk id="2" creationId="{00000000-0000-0000-0000-000000000000}"/>
          </ac:spMkLst>
        </pc:spChg>
      </pc:sldChg>
      <pc:sldChg chg="modSp mod">
        <pc:chgData name="Eugene Engle" userId="e6bb001f-d187-4ad6-a4d6-6c30ae8af853" providerId="ADAL" clId="{51A88E4F-85B7-4D42-80BC-CA3D336DC4F7}" dt="2023-11-21T11:13:02.590" v="233" actId="27636"/>
        <pc:sldMkLst>
          <pc:docMk/>
          <pc:sldMk cId="1959951128" sldId="1593"/>
        </pc:sldMkLst>
        <pc:spChg chg="mod">
          <ac:chgData name="Eugene Engle" userId="e6bb001f-d187-4ad6-a4d6-6c30ae8af853" providerId="ADAL" clId="{51A88E4F-85B7-4D42-80BC-CA3D336DC4F7}" dt="2023-11-21T11:13:02.590" v="233" actId="27636"/>
          <ac:spMkLst>
            <pc:docMk/>
            <pc:sldMk cId="1959951128" sldId="1593"/>
            <ac:spMk id="3075" creationId="{00000000-0000-0000-0000-000000000000}"/>
          </ac:spMkLst>
        </pc:spChg>
      </pc:sldChg>
      <pc:sldChg chg="modSp mod">
        <pc:chgData name="Eugene Engle" userId="e6bb001f-d187-4ad6-a4d6-6c30ae8af853" providerId="ADAL" clId="{51A88E4F-85B7-4D42-80BC-CA3D336DC4F7}" dt="2023-11-21T10:25:06.257" v="151" actId="114"/>
        <pc:sldMkLst>
          <pc:docMk/>
          <pc:sldMk cId="4019503342" sldId="1603"/>
        </pc:sldMkLst>
        <pc:spChg chg="mod">
          <ac:chgData name="Eugene Engle" userId="e6bb001f-d187-4ad6-a4d6-6c30ae8af853" providerId="ADAL" clId="{51A88E4F-85B7-4D42-80BC-CA3D336DC4F7}" dt="2023-11-21T10:25:06.257" v="151" actId="114"/>
          <ac:spMkLst>
            <pc:docMk/>
            <pc:sldMk cId="4019503342" sldId="1603"/>
            <ac:spMk id="2" creationId="{0ACBD49B-78E3-A00C-D7E3-BD3711001519}"/>
          </ac:spMkLst>
        </pc:spChg>
      </pc:sldChg>
      <pc:sldChg chg="modSp mod">
        <pc:chgData name="Eugene Engle" userId="e6bb001f-d187-4ad6-a4d6-6c30ae8af853" providerId="ADAL" clId="{51A88E4F-85B7-4D42-80BC-CA3D336DC4F7}" dt="2023-11-21T10:28:52.702" v="164" actId="255"/>
        <pc:sldMkLst>
          <pc:docMk/>
          <pc:sldMk cId="795618149" sldId="1605"/>
        </pc:sldMkLst>
        <pc:spChg chg="mod">
          <ac:chgData name="Eugene Engle" userId="e6bb001f-d187-4ad6-a4d6-6c30ae8af853" providerId="ADAL" clId="{51A88E4F-85B7-4D42-80BC-CA3D336DC4F7}" dt="2023-11-21T10:24:04.898" v="133" actId="255"/>
          <ac:spMkLst>
            <pc:docMk/>
            <pc:sldMk cId="795618149" sldId="1605"/>
            <ac:spMk id="2" creationId="{00000000-0000-0000-0000-000000000000}"/>
          </ac:spMkLst>
        </pc:spChg>
        <pc:spChg chg="mod">
          <ac:chgData name="Eugene Engle" userId="e6bb001f-d187-4ad6-a4d6-6c30ae8af853" providerId="ADAL" clId="{51A88E4F-85B7-4D42-80BC-CA3D336DC4F7}" dt="2023-11-21T10:28:52.702" v="164" actId="255"/>
          <ac:spMkLst>
            <pc:docMk/>
            <pc:sldMk cId="795618149" sldId="1605"/>
            <ac:spMk id="4" creationId="{67BA4F38-06F3-F59B-3777-F7AFCF2B0772}"/>
          </ac:spMkLst>
        </pc:spChg>
      </pc:sldChg>
      <pc:sldChg chg="modSp mod">
        <pc:chgData name="Eugene Engle" userId="e6bb001f-d187-4ad6-a4d6-6c30ae8af853" providerId="ADAL" clId="{51A88E4F-85B7-4D42-80BC-CA3D336DC4F7}" dt="2023-11-21T10:25:34.051" v="157" actId="20577"/>
        <pc:sldMkLst>
          <pc:docMk/>
          <pc:sldMk cId="2505820257" sldId="1611"/>
        </pc:sldMkLst>
        <pc:spChg chg="mod">
          <ac:chgData name="Eugene Engle" userId="e6bb001f-d187-4ad6-a4d6-6c30ae8af853" providerId="ADAL" clId="{51A88E4F-85B7-4D42-80BC-CA3D336DC4F7}" dt="2023-11-21T10:25:34.051" v="157" actId="20577"/>
          <ac:spMkLst>
            <pc:docMk/>
            <pc:sldMk cId="2505820257" sldId="1611"/>
            <ac:spMk id="4" creationId="{D49A89C1-50FB-4C2F-41DE-4B040845C112}"/>
          </ac:spMkLst>
        </pc:spChg>
      </pc:sldChg>
      <pc:sldChg chg="modSp mod">
        <pc:chgData name="Eugene Engle" userId="e6bb001f-d187-4ad6-a4d6-6c30ae8af853" providerId="ADAL" clId="{51A88E4F-85B7-4D42-80BC-CA3D336DC4F7}" dt="2023-11-21T10:22:29.490" v="103" actId="6549"/>
        <pc:sldMkLst>
          <pc:docMk/>
          <pc:sldMk cId="3060692130" sldId="1612"/>
        </pc:sldMkLst>
        <pc:spChg chg="mod">
          <ac:chgData name="Eugene Engle" userId="e6bb001f-d187-4ad6-a4d6-6c30ae8af853" providerId="ADAL" clId="{51A88E4F-85B7-4D42-80BC-CA3D336DC4F7}" dt="2023-11-21T10:22:29.490" v="103" actId="6549"/>
          <ac:spMkLst>
            <pc:docMk/>
            <pc:sldMk cId="3060692130" sldId="1612"/>
            <ac:spMk id="2" creationId="{00000000-0000-0000-0000-000000000000}"/>
          </ac:spMkLst>
        </pc:spChg>
      </pc:sldChg>
      <pc:sldChg chg="modSp mod">
        <pc:chgData name="Eugene Engle" userId="e6bb001f-d187-4ad6-a4d6-6c30ae8af853" providerId="ADAL" clId="{51A88E4F-85B7-4D42-80BC-CA3D336DC4F7}" dt="2023-11-21T10:20:33.412" v="11" actId="20577"/>
        <pc:sldMkLst>
          <pc:docMk/>
          <pc:sldMk cId="1799819394" sldId="1618"/>
        </pc:sldMkLst>
        <pc:spChg chg="mod">
          <ac:chgData name="Eugene Engle" userId="e6bb001f-d187-4ad6-a4d6-6c30ae8af853" providerId="ADAL" clId="{51A88E4F-85B7-4D42-80BC-CA3D336DC4F7}" dt="2023-11-21T10:20:33.412" v="11" actId="20577"/>
          <ac:spMkLst>
            <pc:docMk/>
            <pc:sldMk cId="1799819394" sldId="1618"/>
            <ac:spMk id="4" creationId="{B8277201-64D7-FD7D-13F2-20BBE5FB4A8A}"/>
          </ac:spMkLst>
        </pc:spChg>
      </pc:sldChg>
      <pc:sldChg chg="modSp mod">
        <pc:chgData name="Eugene Engle" userId="e6bb001f-d187-4ad6-a4d6-6c30ae8af853" providerId="ADAL" clId="{51A88E4F-85B7-4D42-80BC-CA3D336DC4F7}" dt="2023-11-21T10:23:16.877" v="130" actId="20577"/>
        <pc:sldMkLst>
          <pc:docMk/>
          <pc:sldMk cId="2219976949" sldId="1619"/>
        </pc:sldMkLst>
        <pc:spChg chg="mod">
          <ac:chgData name="Eugene Engle" userId="e6bb001f-d187-4ad6-a4d6-6c30ae8af853" providerId="ADAL" clId="{51A88E4F-85B7-4D42-80BC-CA3D336DC4F7}" dt="2023-11-21T10:23:16.877" v="130" actId="20577"/>
          <ac:spMkLst>
            <pc:docMk/>
            <pc:sldMk cId="2219976949" sldId="1619"/>
            <ac:spMk id="2" creationId="{AFE7DBC1-E287-789D-4505-6BAF9214B2A2}"/>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2000197517683171"/>
          <c:y val="2.2733673871502609E-2"/>
          <c:w val="0.56606219137862002"/>
          <c:h val="0.94610961165265106"/>
        </c:manualLayout>
      </c:layout>
      <c:pieChart>
        <c:varyColors val="1"/>
        <c:ser>
          <c:idx val="0"/>
          <c:order val="0"/>
          <c:tx>
            <c:strRef>
              <c:f>Sheet1!$B$1</c:f>
              <c:strCache>
                <c:ptCount val="1"/>
                <c:pt idx="0">
                  <c:v>Sales</c:v>
                </c:pt>
              </c:strCache>
            </c:strRef>
          </c:tx>
          <c:dPt>
            <c:idx val="0"/>
            <c:bubble3D val="0"/>
            <c:spPr>
              <a:solidFill>
                <a:srgbClr val="0066FF"/>
              </a:solidFill>
            </c:spPr>
            <c:extLst>
              <c:ext xmlns:c16="http://schemas.microsoft.com/office/drawing/2014/chart" uri="{C3380CC4-5D6E-409C-BE32-E72D297353CC}">
                <c16:uniqueId val="{00000001-38CA-4C07-89CF-1476B7709433}"/>
              </c:ext>
            </c:extLst>
          </c:dPt>
          <c:dPt>
            <c:idx val="1"/>
            <c:bubble3D val="0"/>
            <c:spPr>
              <a:solidFill>
                <a:schemeClr val="accent4"/>
              </a:solidFill>
            </c:spPr>
            <c:extLst>
              <c:ext xmlns:c16="http://schemas.microsoft.com/office/drawing/2014/chart" uri="{C3380CC4-5D6E-409C-BE32-E72D297353CC}">
                <c16:uniqueId val="{00000003-38CA-4C07-89CF-1476B7709433}"/>
              </c:ext>
            </c:extLst>
          </c:dPt>
          <c:dPt>
            <c:idx val="2"/>
            <c:bubble3D val="0"/>
            <c:spPr>
              <a:solidFill>
                <a:srgbClr val="FFFF00"/>
              </a:solidFill>
            </c:spPr>
            <c:extLst>
              <c:ext xmlns:c16="http://schemas.microsoft.com/office/drawing/2014/chart" uri="{C3380CC4-5D6E-409C-BE32-E72D297353CC}">
                <c16:uniqueId val="{00000005-38CA-4C07-89CF-1476B7709433}"/>
              </c:ext>
            </c:extLst>
          </c:dPt>
          <c:dPt>
            <c:idx val="3"/>
            <c:bubble3D val="0"/>
            <c:spPr>
              <a:solidFill>
                <a:srgbClr val="9966FF"/>
              </a:solidFill>
            </c:spPr>
            <c:extLst>
              <c:ext xmlns:c16="http://schemas.microsoft.com/office/drawing/2014/chart" uri="{C3380CC4-5D6E-409C-BE32-E72D297353CC}">
                <c16:uniqueId val="{00000007-38CA-4C07-89CF-1476B7709433}"/>
              </c:ext>
            </c:extLst>
          </c:dPt>
          <c:dPt>
            <c:idx val="4"/>
            <c:bubble3D val="0"/>
            <c:spPr>
              <a:solidFill>
                <a:srgbClr val="FF6600"/>
              </a:solidFill>
            </c:spPr>
            <c:extLst>
              <c:ext xmlns:c16="http://schemas.microsoft.com/office/drawing/2014/chart" uri="{C3380CC4-5D6E-409C-BE32-E72D297353CC}">
                <c16:uniqueId val="{00000009-38CA-4C07-89CF-1476B7709433}"/>
              </c:ext>
            </c:extLst>
          </c:dPt>
          <c:dPt>
            <c:idx val="5"/>
            <c:bubble3D val="0"/>
            <c:spPr>
              <a:solidFill>
                <a:srgbClr val="00B050"/>
              </a:solidFill>
            </c:spPr>
            <c:extLst>
              <c:ext xmlns:c16="http://schemas.microsoft.com/office/drawing/2014/chart" uri="{C3380CC4-5D6E-409C-BE32-E72D297353CC}">
                <c16:uniqueId val="{0000000B-38CA-4C07-89CF-1476B7709433}"/>
              </c:ext>
            </c:extLst>
          </c:dPt>
          <c:dPt>
            <c:idx val="6"/>
            <c:bubble3D val="0"/>
            <c:spPr>
              <a:solidFill>
                <a:schemeClr val="bg1">
                  <a:lumMod val="85000"/>
                </a:schemeClr>
              </a:solidFill>
            </c:spPr>
            <c:extLst>
              <c:ext xmlns:c16="http://schemas.microsoft.com/office/drawing/2014/chart" uri="{C3380CC4-5D6E-409C-BE32-E72D297353CC}">
                <c16:uniqueId val="{0000000D-38CA-4C07-89CF-1476B7709433}"/>
              </c:ext>
            </c:extLst>
          </c:dPt>
          <c:dLbls>
            <c:dLbl>
              <c:idx val="0"/>
              <c:layout>
                <c:manualLayout>
                  <c:x val="-6.7205569642777699E-2"/>
                  <c:y val="0.11520302171860246"/>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8CA-4C07-89CF-1476B7709433}"/>
                </c:ext>
              </c:extLst>
            </c:dLbl>
            <c:dLbl>
              <c:idx val="1"/>
              <c:layout>
                <c:manualLayout>
                  <c:x val="-0.16773610925752924"/>
                  <c:y val="-1.796941104741510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8CA-4C07-89CF-1476B7709433}"/>
                </c:ext>
              </c:extLst>
            </c:dLbl>
            <c:dLbl>
              <c:idx val="2"/>
              <c:layout>
                <c:manualLayout>
                  <c:x val="-1.4136038079985765E-2"/>
                  <c:y val="-6.409313725490195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38CA-4C07-89CF-1476B7709433}"/>
                </c:ext>
              </c:extLst>
            </c:dLbl>
            <c:dLbl>
              <c:idx val="4"/>
              <c:layout>
                <c:manualLayout>
                  <c:x val="0.119768761955603"/>
                  <c:y val="-0.1620696987947328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38CA-4C07-89CF-1476B7709433}"/>
                </c:ext>
              </c:extLst>
            </c:dLbl>
            <c:dLbl>
              <c:idx val="5"/>
              <c:layout>
                <c:manualLayout>
                  <c:x val="0.17284585613239023"/>
                  <c:y val="4.30011970883242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38CA-4C07-89CF-1476B7709433}"/>
                </c:ext>
              </c:extLst>
            </c:dLbl>
            <c:dLbl>
              <c:idx val="6"/>
              <c:layout>
                <c:manualLayout>
                  <c:x val="0.10816433115352106"/>
                  <c:y val="0.14636449480642116"/>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38CA-4C07-89CF-1476B7709433}"/>
                </c:ext>
              </c:extLst>
            </c:dLbl>
            <c:numFmt formatCode="0.0%" sourceLinked="0"/>
            <c:spPr>
              <a:noFill/>
              <a:ln>
                <a:noFill/>
              </a:ln>
              <a:effectLst/>
            </c:spPr>
            <c:txPr>
              <a:bodyPr wrap="square" lIns="38100" tIns="19050" rIns="38100" bIns="19050" anchor="ctr">
                <a:spAutoFit/>
              </a:bodyPr>
              <a:lstStyle/>
              <a:p>
                <a:pPr>
                  <a:defRPr sz="1000"/>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Sheet1!$A$2:$A$8</c:f>
              <c:strCache>
                <c:ptCount val="7"/>
                <c:pt idx="0">
                  <c:v>Bitou</c:v>
                </c:pt>
                <c:pt idx="1">
                  <c:v>George</c:v>
                </c:pt>
                <c:pt idx="2">
                  <c:v>Hessequa</c:v>
                </c:pt>
                <c:pt idx="3">
                  <c:v>Kannaland</c:v>
                </c:pt>
                <c:pt idx="4">
                  <c:v>Knysna</c:v>
                </c:pt>
                <c:pt idx="5">
                  <c:v>Mossel Bay</c:v>
                </c:pt>
                <c:pt idx="6">
                  <c:v>Oudtshoorn</c:v>
                </c:pt>
              </c:strCache>
            </c:strRef>
          </c:cat>
          <c:val>
            <c:numRef>
              <c:f>Sheet1!$B$2:$B$8</c:f>
              <c:numCache>
                <c:formatCode>#,##0</c:formatCode>
                <c:ptCount val="7"/>
                <c:pt idx="0">
                  <c:v>69390.21235013791</c:v>
                </c:pt>
                <c:pt idx="1">
                  <c:v>212521.24024352114</c:v>
                </c:pt>
                <c:pt idx="2">
                  <c:v>54017.625320295541</c:v>
                </c:pt>
                <c:pt idx="3">
                  <c:v>22262.317985539303</c:v>
                </c:pt>
                <c:pt idx="4">
                  <c:v>77875.041564304833</c:v>
                </c:pt>
                <c:pt idx="5">
                  <c:v>96359.658453334967</c:v>
                </c:pt>
                <c:pt idx="6">
                  <c:v>93992.256347391842</c:v>
                </c:pt>
              </c:numCache>
            </c:numRef>
          </c:val>
          <c:extLst>
            <c:ext xmlns:c16="http://schemas.microsoft.com/office/drawing/2014/chart" uri="{C3380CC4-5D6E-409C-BE32-E72D297353CC}">
              <c16:uniqueId val="{0000000E-38CA-4C07-89CF-1476B7709433}"/>
            </c:ext>
          </c:extLst>
        </c:ser>
        <c:dLbls>
          <c:showLegendKey val="0"/>
          <c:showVal val="1"/>
          <c:showCatName val="0"/>
          <c:showSerName val="0"/>
          <c:showPercent val="0"/>
          <c:showBubbleSize val="0"/>
          <c:showLeaderLines val="1"/>
        </c:dLbls>
        <c:firstSliceAng val="0"/>
      </c:pieChart>
    </c:plotArea>
    <c:plotVisOnly val="1"/>
    <c:dispBlanksAs val="gap"/>
    <c:showDLblsOverMax val="0"/>
  </c:chart>
  <c:txPr>
    <a:bodyPr/>
    <a:lstStyle/>
    <a:p>
      <a:pPr>
        <a:defRPr sz="800">
          <a:latin typeface="+mj-lt"/>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0"/>
      <c:rotY val="0"/>
      <c:rAngAx val="0"/>
      <c:perspective val="0"/>
    </c:view3D>
    <c:floor>
      <c:thickness val="0"/>
    </c:floor>
    <c:sideWall>
      <c:thickness val="0"/>
    </c:sideWall>
    <c:backWall>
      <c:thickness val="0"/>
    </c:backWall>
    <c:plotArea>
      <c:layout>
        <c:manualLayout>
          <c:layoutTarget val="inner"/>
          <c:xMode val="edge"/>
          <c:yMode val="edge"/>
          <c:x val="0.19811424613589967"/>
          <c:y val="4.1314553990610327E-2"/>
          <c:w val="0.75898075240594931"/>
          <c:h val="0.79851805848212631"/>
        </c:manualLayout>
      </c:layout>
      <c:bar3DChart>
        <c:barDir val="bar"/>
        <c:grouping val="stacked"/>
        <c:varyColors val="0"/>
        <c:ser>
          <c:idx val="0"/>
          <c:order val="0"/>
          <c:tx>
            <c:strRef>
              <c:f>Sheet1!$B$1</c:f>
              <c:strCache>
                <c:ptCount val="1"/>
                <c:pt idx="0">
                  <c:v>Male</c:v>
                </c:pt>
              </c:strCache>
            </c:strRef>
          </c:tx>
          <c:spPr>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c:spPr>
          <c:invertIfNegative val="0"/>
          <c:cat>
            <c:strRef>
              <c:f>Sheet1!$A$2:$A$18</c:f>
              <c:strCache>
                <c:ptCount val="17"/>
                <c:pt idx="0">
                  <c:v>Under 5 years</c:v>
                </c:pt>
                <c:pt idx="1">
                  <c:v>5 - 9 years</c:v>
                </c:pt>
                <c:pt idx="2">
                  <c:v>10 - 14 years</c:v>
                </c:pt>
                <c:pt idx="3">
                  <c:v>15 - 19 years</c:v>
                </c:pt>
                <c:pt idx="4">
                  <c:v>20 - 24 years</c:v>
                </c:pt>
                <c:pt idx="5">
                  <c:v>25 - 29 years</c:v>
                </c:pt>
                <c:pt idx="6">
                  <c:v>30 - 34 years</c:v>
                </c:pt>
                <c:pt idx="7">
                  <c:v>35 - 39 years</c:v>
                </c:pt>
                <c:pt idx="8">
                  <c:v>40 - 44 years</c:v>
                </c:pt>
                <c:pt idx="9">
                  <c:v>45 - 49 years</c:v>
                </c:pt>
                <c:pt idx="10">
                  <c:v>50 - 54 years</c:v>
                </c:pt>
                <c:pt idx="11">
                  <c:v>55 - 59 years</c:v>
                </c:pt>
                <c:pt idx="12">
                  <c:v>60 - 64 years</c:v>
                </c:pt>
                <c:pt idx="13">
                  <c:v>65 - 69 years</c:v>
                </c:pt>
                <c:pt idx="14">
                  <c:v>70 - 74 years</c:v>
                </c:pt>
                <c:pt idx="15">
                  <c:v>75 - 79 years</c:v>
                </c:pt>
                <c:pt idx="16">
                  <c:v>80 years and older</c:v>
                </c:pt>
              </c:strCache>
            </c:strRef>
          </c:cat>
          <c:val>
            <c:numRef>
              <c:f>Sheet1!$B$2:$B$18</c:f>
              <c:numCache>
                <c:formatCode>#,##0</c:formatCode>
                <c:ptCount val="17"/>
                <c:pt idx="0">
                  <c:v>-26998.855053819359</c:v>
                </c:pt>
                <c:pt idx="1">
                  <c:v>-26422.432042218683</c:v>
                </c:pt>
                <c:pt idx="2">
                  <c:v>-27009.835551019063</c:v>
                </c:pt>
                <c:pt idx="3">
                  <c:v>-24343.542821791423</c:v>
                </c:pt>
                <c:pt idx="4">
                  <c:v>-23201.720776901766</c:v>
                </c:pt>
                <c:pt idx="5">
                  <c:v>-25084.800012175896</c:v>
                </c:pt>
                <c:pt idx="6">
                  <c:v>-26003.043496828694</c:v>
                </c:pt>
                <c:pt idx="7">
                  <c:v>-23228.422389302297</c:v>
                </c:pt>
                <c:pt idx="8">
                  <c:v>-17576.347412203384</c:v>
                </c:pt>
                <c:pt idx="9">
                  <c:v>-16725.389300116942</c:v>
                </c:pt>
                <c:pt idx="10">
                  <c:v>-15895.516261171655</c:v>
                </c:pt>
                <c:pt idx="11">
                  <c:v>-13354.298675672091</c:v>
                </c:pt>
                <c:pt idx="12">
                  <c:v>-10680.729544882457</c:v>
                </c:pt>
                <c:pt idx="13">
                  <c:v>-8490.4861965934415</c:v>
                </c:pt>
                <c:pt idx="14">
                  <c:v>-6333.965960524597</c:v>
                </c:pt>
                <c:pt idx="15">
                  <c:v>-4434.8285367705466</c:v>
                </c:pt>
                <c:pt idx="16">
                  <c:v>-4315.5082463885592</c:v>
                </c:pt>
              </c:numCache>
            </c:numRef>
          </c:val>
          <c:extLst>
            <c:ext xmlns:c16="http://schemas.microsoft.com/office/drawing/2014/chart" uri="{C3380CC4-5D6E-409C-BE32-E72D297353CC}">
              <c16:uniqueId val="{00000000-31CD-46BF-859E-115A1C7377CB}"/>
            </c:ext>
          </c:extLst>
        </c:ser>
        <c:ser>
          <c:idx val="1"/>
          <c:order val="1"/>
          <c:tx>
            <c:strRef>
              <c:f>Sheet1!$C$1</c:f>
              <c:strCache>
                <c:ptCount val="1"/>
                <c:pt idx="0">
                  <c:v>Female</c:v>
                </c:pt>
              </c:strCache>
            </c:strRef>
          </c:tx>
          <c:spPr>
            <a:gradFill>
              <a:gsLst>
                <a:gs pos="0">
                  <a:srgbClr val="FF6600"/>
                </a:gs>
                <a:gs pos="45000">
                  <a:srgbClr val="FF5050"/>
                </a:gs>
                <a:gs pos="70000">
                  <a:srgbClr val="CC0000"/>
                </a:gs>
                <a:gs pos="100000">
                  <a:srgbClr val="660066"/>
                </a:gs>
              </a:gsLst>
              <a:lin ang="5400000" scaled="0"/>
            </a:gradFill>
            <a:ln cap="rnd"/>
            <a:scene3d>
              <a:camera prst="orthographicFront"/>
              <a:lightRig rig="threePt" dir="t"/>
            </a:scene3d>
            <a:sp3d>
              <a:bevelT w="114300" prst="artDeco"/>
            </a:sp3d>
          </c:spPr>
          <c:invertIfNegative val="0"/>
          <c:cat>
            <c:strRef>
              <c:f>Sheet1!$A$2:$A$18</c:f>
              <c:strCache>
                <c:ptCount val="17"/>
                <c:pt idx="0">
                  <c:v>Under 5 years</c:v>
                </c:pt>
                <c:pt idx="1">
                  <c:v>5 - 9 years</c:v>
                </c:pt>
                <c:pt idx="2">
                  <c:v>10 - 14 years</c:v>
                </c:pt>
                <c:pt idx="3">
                  <c:v>15 - 19 years</c:v>
                </c:pt>
                <c:pt idx="4">
                  <c:v>20 - 24 years</c:v>
                </c:pt>
                <c:pt idx="5">
                  <c:v>25 - 29 years</c:v>
                </c:pt>
                <c:pt idx="6">
                  <c:v>30 - 34 years</c:v>
                </c:pt>
                <c:pt idx="7">
                  <c:v>35 - 39 years</c:v>
                </c:pt>
                <c:pt idx="8">
                  <c:v>40 - 44 years</c:v>
                </c:pt>
                <c:pt idx="9">
                  <c:v>45 - 49 years</c:v>
                </c:pt>
                <c:pt idx="10">
                  <c:v>50 - 54 years</c:v>
                </c:pt>
                <c:pt idx="11">
                  <c:v>55 - 59 years</c:v>
                </c:pt>
                <c:pt idx="12">
                  <c:v>60 - 64 years</c:v>
                </c:pt>
                <c:pt idx="13">
                  <c:v>65 - 69 years</c:v>
                </c:pt>
                <c:pt idx="14">
                  <c:v>70 - 74 years</c:v>
                </c:pt>
                <c:pt idx="15">
                  <c:v>75 - 79 years</c:v>
                </c:pt>
                <c:pt idx="16">
                  <c:v>80 years and older</c:v>
                </c:pt>
              </c:strCache>
            </c:strRef>
          </c:cat>
          <c:val>
            <c:numRef>
              <c:f>Sheet1!$C$2:$C$18</c:f>
              <c:numCache>
                <c:formatCode>_(* #,##0_);_(* \(#,##0\);_(* "-"??_);_(@_)</c:formatCode>
                <c:ptCount val="17"/>
                <c:pt idx="0">
                  <c:v>26514.555565961902</c:v>
                </c:pt>
                <c:pt idx="1">
                  <c:v>26033.730306544749</c:v>
                </c:pt>
                <c:pt idx="2">
                  <c:v>26617.233376127624</c:v>
                </c:pt>
                <c:pt idx="3">
                  <c:v>25615.730327665358</c:v>
                </c:pt>
                <c:pt idx="4">
                  <c:v>23955.850587821751</c:v>
                </c:pt>
                <c:pt idx="5">
                  <c:v>24869.855724996072</c:v>
                </c:pt>
                <c:pt idx="6">
                  <c:v>26132.776112375737</c:v>
                </c:pt>
                <c:pt idx="7">
                  <c:v>24018.18503764008</c:v>
                </c:pt>
                <c:pt idx="8">
                  <c:v>19167.961360555004</c:v>
                </c:pt>
                <c:pt idx="9">
                  <c:v>18830.170814220717</c:v>
                </c:pt>
                <c:pt idx="10">
                  <c:v>18552.498502196435</c:v>
                </c:pt>
                <c:pt idx="11">
                  <c:v>17064.474760006935</c:v>
                </c:pt>
                <c:pt idx="12">
                  <c:v>14459.373490675225</c:v>
                </c:pt>
                <c:pt idx="13">
                  <c:v>11797.188285411497</c:v>
                </c:pt>
                <c:pt idx="14">
                  <c:v>9403.449017306677</c:v>
                </c:pt>
                <c:pt idx="15">
                  <c:v>6992.7300480977419</c:v>
                </c:pt>
                <c:pt idx="16">
                  <c:v>6292.8666685412118</c:v>
                </c:pt>
              </c:numCache>
            </c:numRef>
          </c:val>
          <c:extLst>
            <c:ext xmlns:c16="http://schemas.microsoft.com/office/drawing/2014/chart" uri="{C3380CC4-5D6E-409C-BE32-E72D297353CC}">
              <c16:uniqueId val="{00000001-31CD-46BF-859E-115A1C7377CB}"/>
            </c:ext>
          </c:extLst>
        </c:ser>
        <c:dLbls>
          <c:showLegendKey val="0"/>
          <c:showVal val="0"/>
          <c:showCatName val="0"/>
          <c:showSerName val="0"/>
          <c:showPercent val="0"/>
          <c:showBubbleSize val="0"/>
        </c:dLbls>
        <c:gapWidth val="150"/>
        <c:shape val="cylinder"/>
        <c:axId val="102524416"/>
        <c:axId val="102525952"/>
        <c:axId val="0"/>
      </c:bar3DChart>
      <c:catAx>
        <c:axId val="102524416"/>
        <c:scaling>
          <c:orientation val="minMax"/>
        </c:scaling>
        <c:delete val="0"/>
        <c:axPos val="l"/>
        <c:numFmt formatCode="General" sourceLinked="0"/>
        <c:majorTickMark val="out"/>
        <c:minorTickMark val="none"/>
        <c:tickLblPos val="low"/>
        <c:crossAx val="102525952"/>
        <c:crosses val="autoZero"/>
        <c:auto val="1"/>
        <c:lblAlgn val="ctr"/>
        <c:lblOffset val="100"/>
        <c:noMultiLvlLbl val="0"/>
      </c:catAx>
      <c:valAx>
        <c:axId val="102525952"/>
        <c:scaling>
          <c:orientation val="minMax"/>
        </c:scaling>
        <c:delete val="0"/>
        <c:axPos val="b"/>
        <c:majorGridlines/>
        <c:numFmt formatCode="#,##0" sourceLinked="1"/>
        <c:majorTickMark val="out"/>
        <c:minorTickMark val="none"/>
        <c:tickLblPos val="nextTo"/>
        <c:crossAx val="102524416"/>
        <c:crosses val="autoZero"/>
        <c:crossBetween val="between"/>
      </c:valAx>
    </c:plotArea>
    <c:legend>
      <c:legendPos val="b"/>
      <c:overlay val="0"/>
    </c:legend>
    <c:plotVisOnly val="1"/>
    <c:dispBlanksAs val="gap"/>
    <c:showDLblsOverMax val="0"/>
  </c:chart>
  <c:txPr>
    <a:bodyPr/>
    <a:lstStyle/>
    <a:p>
      <a:pPr>
        <a:defRPr sz="800">
          <a:latin typeface="+mj-lt"/>
        </a:defRPr>
      </a:pPr>
      <a:endParaRPr lang="en-US"/>
    </a:p>
  </c:txPr>
  <c:externalData r:id="rId1">
    <c:autoUpdate val="0"/>
  </c:externalData>
</c:chartSpace>
</file>

<file path=ppt/diagrams/_rels/data2.xml.rels><?xml version="1.0" encoding="UTF-8" standalone="yes"?>
<Relationships xmlns="http://schemas.openxmlformats.org/package/2006/relationships"><Relationship Id="rId1"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5FC8E8-4B14-4745-9087-1329078098EF}"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ZA"/>
        </a:p>
      </dgm:t>
    </dgm:pt>
    <dgm:pt modelId="{92DA7FB4-0B1F-4DCD-B5EE-EA4EB9DCA992}" type="pres">
      <dgm:prSet presAssocID="{735FC8E8-4B14-4745-9087-1329078098EF}" presName="Name0" presStyleCnt="0">
        <dgm:presLayoutVars>
          <dgm:dir/>
          <dgm:resizeHandles val="exact"/>
        </dgm:presLayoutVars>
      </dgm:prSet>
      <dgm:spPr/>
    </dgm:pt>
  </dgm:ptLst>
  <dgm:cxnLst>
    <dgm:cxn modelId="{505AC00B-7D4C-49B4-9D6B-B1C7F8914F8D}" type="presOf" srcId="{735FC8E8-4B14-4745-9087-1329078098EF}" destId="{92DA7FB4-0B1F-4DCD-B5EE-EA4EB9DCA992}"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5FC8E8-4B14-4745-9087-1329078098EF}"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ZA"/>
        </a:p>
      </dgm:t>
    </dgm:pt>
    <dgm:pt modelId="{92DA7FB4-0B1F-4DCD-B5EE-EA4EB9DCA992}" type="pres">
      <dgm:prSet presAssocID="{735FC8E8-4B14-4745-9087-1329078098EF}" presName="Name0" presStyleCnt="0">
        <dgm:presLayoutVars>
          <dgm:dir/>
          <dgm:resizeHandles val="exact"/>
        </dgm:presLayoutVars>
      </dgm:prSet>
      <dgm:spPr/>
    </dgm:pt>
  </dgm:ptLst>
  <dgm:cxnLst>
    <dgm:cxn modelId="{6473F5D7-620E-4512-A324-4AB9E0EA3908}" type="presOf" srcId="{735FC8E8-4B14-4745-9087-1329078098EF}" destId="{92DA7FB4-0B1F-4DCD-B5EE-EA4EB9DCA992}" srcOrd="0" destOrd="0" presId="urn:microsoft.com/office/officeart/2005/8/layout/cycle7"/>
  </dgm:cxnLst>
  <dgm:bg>
    <a:blipFill>
      <a:blip xmlns:r="http://schemas.openxmlformats.org/officeDocument/2006/relationships" r:embed="rId1">
        <a:extLst>
          <a:ext uri="{28A0092B-C50C-407E-A947-70E740481C1C}">
            <a14:useLocalDpi xmlns:a14="http://schemas.microsoft.com/office/drawing/2010/main" val="0"/>
          </a:ext>
        </a:extLst>
      </a:blip>
      <a:stretch>
        <a:fillRect/>
      </a:stretch>
    </a:blipFill>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11/21/2023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8433769E-E680-4BA6-AB2B-EA3DD2A679F3}" type="slidenum">
              <a:rPr lang="en-ZA" smtClean="0"/>
              <a:t>3</a:t>
            </a:fld>
            <a:endParaRPr lang="en-ZA"/>
          </a:p>
        </p:txBody>
      </p:sp>
    </p:spTree>
    <p:extLst>
      <p:ext uri="{BB962C8B-B14F-4D97-AF65-F5344CB8AC3E}">
        <p14:creationId xmlns:p14="http://schemas.microsoft.com/office/powerpoint/2010/main" val="337928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8433769E-E680-4BA6-AB2B-EA3DD2A679F3}" type="slidenum">
              <a:rPr lang="en-ZA" smtClean="0"/>
              <a:t>7</a:t>
            </a:fld>
            <a:endParaRPr lang="en-ZA"/>
          </a:p>
        </p:txBody>
      </p:sp>
    </p:spTree>
    <p:extLst>
      <p:ext uri="{BB962C8B-B14F-4D97-AF65-F5344CB8AC3E}">
        <p14:creationId xmlns:p14="http://schemas.microsoft.com/office/powerpoint/2010/main" val="1978347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8433769E-E680-4BA6-AB2B-EA3DD2A679F3}" type="slidenum">
              <a:rPr lang="en-ZA" smtClean="0"/>
              <a:t>10</a:t>
            </a:fld>
            <a:endParaRPr lang="en-ZA"/>
          </a:p>
        </p:txBody>
      </p:sp>
    </p:spTree>
    <p:extLst>
      <p:ext uri="{BB962C8B-B14F-4D97-AF65-F5344CB8AC3E}">
        <p14:creationId xmlns:p14="http://schemas.microsoft.com/office/powerpoint/2010/main" val="1416796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33769E-E680-4BA6-AB2B-EA3DD2A679F3}" type="slidenum">
              <a:rPr kumimoji="0" lang="en-Z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Z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44030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33769E-E680-4BA6-AB2B-EA3DD2A679F3}" type="slidenum">
              <a:rPr kumimoji="0" lang="en-Z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Z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7201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33769E-E680-4BA6-AB2B-EA3DD2A679F3}" type="slidenum">
              <a:rPr kumimoji="0" lang="en-Z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Z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7149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33769E-E680-4BA6-AB2B-EA3DD2A679F3}" type="slidenum">
              <a:rPr kumimoji="0" lang="en-Z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Z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20264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33769E-E680-4BA6-AB2B-EA3DD2A679F3}" type="slidenum">
              <a:rPr kumimoji="0" lang="en-ZA"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ZA"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34409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074F29-8C64-784F-A66D-7E6539B056AC}"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04356-09A3-624B-B570-77E94916C168}" type="slidenum">
              <a:rPr lang="en-US" smtClean="0"/>
              <a:pPr/>
              <a:t>‹#›</a:t>
            </a:fld>
            <a:endParaRPr lang="en-US"/>
          </a:p>
        </p:txBody>
      </p:sp>
    </p:spTree>
    <p:extLst>
      <p:ext uri="{BB962C8B-B14F-4D97-AF65-F5344CB8AC3E}">
        <p14:creationId xmlns:p14="http://schemas.microsoft.com/office/powerpoint/2010/main" val="25908756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E074F29-8C64-784F-A66D-7E6539B056AC}" type="datetimeFigureOut">
              <a:rPr lang="en-US" smtClean="0"/>
              <a:pPr/>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A04356-09A3-624B-B570-77E94916C168}" type="slidenum">
              <a:rPr lang="en-US" smtClean="0"/>
              <a:pPr/>
              <a:t>‹#›</a:t>
            </a:fld>
            <a:endParaRPr lang="en-US"/>
          </a:p>
        </p:txBody>
      </p:sp>
    </p:spTree>
    <p:extLst>
      <p:ext uri="{BB962C8B-B14F-4D97-AF65-F5344CB8AC3E}">
        <p14:creationId xmlns:p14="http://schemas.microsoft.com/office/powerpoint/2010/main" val="151556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1.xml"/><Relationship Id="rId36"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 Id="rId30" Type="http://schemas.openxmlformats.org/officeDocument/2006/relationships/tags" Target="../tags/tag3.xml"/><Relationship Id="rId35" Type="http://schemas.openxmlformats.org/officeDocument/2006/relationships/image" Target="../media/image3.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8"/>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2" imgW="360" imgH="360" progId="">
                  <p:embed/>
                </p:oleObj>
              </mc:Choice>
              <mc:Fallback>
                <p:oleObj name="think-cell Slide" r:id="rId32" imgW="360" imgH="360" progId="">
                  <p:embed/>
                  <p:pic>
                    <p:nvPicPr>
                      <p:cNvPr id="10" name="Object 9" hidden="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9"/>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30"/>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3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5"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7" r:id="rId25"/>
    <p:sldLayoutId id="2147483688" r:id="rId26"/>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6"/>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za/url?sa=i&amp;source=images&amp;cd=&amp;cad=rja&amp;docid=lE-068nA2Ykx7M&amp;tbnid=1w8OBniPadbJUM:&amp;ved=0CAgQjRwwADgP&amp;url=http://www.gardenroute.co.za/&amp;ei=WjsTUby7IPGX0QW3goHoCw&amp;psig=AFQjCNHYFOZGm1AiHhziY-i1P65qQEVV6g&amp;ust=1360301274568845" TargetMode="External"/><Relationship Id="rId1" Type="http://schemas.openxmlformats.org/officeDocument/2006/relationships/slideLayout" Target="../slideLayouts/slideLayout25.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Layout" Target="../diagrams/layout1.xml"/><Relationship Id="rId7" Type="http://schemas.openxmlformats.org/officeDocument/2006/relationships/image" Target="../media/image13.png"/><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Layout" Target="../slideLayouts/slideLayout25.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2705100" y="3340957"/>
            <a:ext cx="9387291" cy="1426351"/>
          </a:xfrm>
        </p:spPr>
        <p:txBody>
          <a:bodyPr>
            <a:normAutofit/>
          </a:bodyPr>
          <a:lstStyle/>
          <a:p>
            <a:r>
              <a:rPr lang="en-ZA" sz="3200" b="1" dirty="0"/>
              <a:t>Garden Route District </a:t>
            </a:r>
          </a:p>
          <a:p>
            <a:r>
              <a:rPr lang="en-ZA" sz="3200" b="1" dirty="0"/>
              <a:t>IDP</a:t>
            </a:r>
          </a:p>
          <a:p>
            <a:endParaRPr lang="en-ZA" sz="3200" dirty="0"/>
          </a:p>
        </p:txBody>
      </p:sp>
      <p:sp>
        <p:nvSpPr>
          <p:cNvPr id="4" name="TextBox 3">
            <a:extLst>
              <a:ext uri="{FF2B5EF4-FFF2-40B4-BE49-F238E27FC236}">
                <a16:creationId xmlns:a16="http://schemas.microsoft.com/office/drawing/2014/main" id="{2E5602CD-A313-43E5-8AB4-3FEDB048D88F}"/>
              </a:ext>
            </a:extLst>
          </p:cNvPr>
          <p:cNvSpPr txBox="1"/>
          <p:nvPr/>
        </p:nvSpPr>
        <p:spPr>
          <a:xfrm>
            <a:off x="7193902" y="2675324"/>
            <a:ext cx="4374706" cy="369332"/>
          </a:xfrm>
          <a:prstGeom prst="rect">
            <a:avLst/>
          </a:prstGeom>
          <a:noFill/>
        </p:spPr>
        <p:txBody>
          <a:bodyPr wrap="square" rtlCol="0">
            <a:spAutoFit/>
          </a:bodyPr>
          <a:lstStyle/>
          <a:p>
            <a:pPr algn="r"/>
            <a:r>
              <a:rPr lang="en-ZA" dirty="0">
                <a:solidFill>
                  <a:schemeClr val="bg1"/>
                </a:solidFill>
              </a:rPr>
              <a:t>Department of Health and Wellness</a:t>
            </a:r>
          </a:p>
        </p:txBody>
      </p:sp>
      <p:sp>
        <p:nvSpPr>
          <p:cNvPr id="2" name="TextBox 1">
            <a:extLst>
              <a:ext uri="{FF2B5EF4-FFF2-40B4-BE49-F238E27FC236}">
                <a16:creationId xmlns:a16="http://schemas.microsoft.com/office/drawing/2014/main" id="{741A55D5-63C5-DEB0-2552-F238E8CBA0A7}"/>
              </a:ext>
            </a:extLst>
          </p:cNvPr>
          <p:cNvSpPr txBox="1"/>
          <p:nvPr/>
        </p:nvSpPr>
        <p:spPr>
          <a:xfrm>
            <a:off x="7858125" y="5400675"/>
            <a:ext cx="4038600" cy="369332"/>
          </a:xfrm>
          <a:prstGeom prst="rect">
            <a:avLst/>
          </a:prstGeom>
          <a:noFill/>
        </p:spPr>
        <p:txBody>
          <a:bodyPr wrap="square" rtlCol="0">
            <a:spAutoFit/>
          </a:bodyPr>
          <a:lstStyle/>
          <a:p>
            <a:pPr algn="r"/>
            <a:r>
              <a:rPr lang="en-US" dirty="0">
                <a:solidFill>
                  <a:schemeClr val="bg1"/>
                </a:solidFill>
              </a:rPr>
              <a:t>23 November 2023</a:t>
            </a:r>
          </a:p>
        </p:txBody>
      </p:sp>
      <p:pic>
        <p:nvPicPr>
          <p:cNvPr id="5" name="Picture 4">
            <a:extLst>
              <a:ext uri="{FF2B5EF4-FFF2-40B4-BE49-F238E27FC236}">
                <a16:creationId xmlns:a16="http://schemas.microsoft.com/office/drawing/2014/main" id="{C65B2FAB-4BB8-C4F3-DD64-FF17086723C4}"/>
              </a:ext>
            </a:extLst>
          </p:cNvPr>
          <p:cNvPicPr>
            <a:picLocks noChangeAspect="1"/>
          </p:cNvPicPr>
          <p:nvPr/>
        </p:nvPicPr>
        <p:blipFill>
          <a:blip r:embed="rId2"/>
          <a:stretch>
            <a:fillRect/>
          </a:stretch>
        </p:blipFill>
        <p:spPr>
          <a:xfrm>
            <a:off x="5107834" y="4279250"/>
            <a:ext cx="7084166" cy="536494"/>
          </a:xfrm>
          <a:prstGeom prst="rect">
            <a:avLst/>
          </a:prstGeom>
        </p:spPr>
      </p:pic>
    </p:spTree>
    <p:extLst>
      <p:ext uri="{BB962C8B-B14F-4D97-AF65-F5344CB8AC3E}">
        <p14:creationId xmlns:p14="http://schemas.microsoft.com/office/powerpoint/2010/main" val="1909661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algn="ctr"/>
            <a:r>
              <a:rPr lang="en-US" b="1" dirty="0"/>
              <a:t>3. Burden of Disease</a:t>
            </a:r>
            <a:endParaRPr lang="en-ZA" b="1" dirty="0"/>
          </a:p>
        </p:txBody>
      </p:sp>
    </p:spTree>
    <p:extLst>
      <p:ext uri="{BB962C8B-B14F-4D97-AF65-F5344CB8AC3E}">
        <p14:creationId xmlns:p14="http://schemas.microsoft.com/office/powerpoint/2010/main" val="3753647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AF1FF-DF15-8803-173B-438C955AABE3}"/>
              </a:ext>
            </a:extLst>
          </p:cNvPr>
          <p:cNvSpPr>
            <a:spLocks noGrp="1"/>
          </p:cNvSpPr>
          <p:nvPr>
            <p:ph type="title"/>
          </p:nvPr>
        </p:nvSpPr>
        <p:spPr/>
        <p:txBody>
          <a:bodyPr/>
          <a:lstStyle/>
          <a:p>
            <a:r>
              <a:rPr lang="en-US" dirty="0"/>
              <a:t>Burden of Disease</a:t>
            </a:r>
          </a:p>
        </p:txBody>
      </p:sp>
      <p:sp>
        <p:nvSpPr>
          <p:cNvPr id="4" name="Text Placeholder 3">
            <a:extLst>
              <a:ext uri="{FF2B5EF4-FFF2-40B4-BE49-F238E27FC236}">
                <a16:creationId xmlns:a16="http://schemas.microsoft.com/office/drawing/2014/main" id="{D49A89C1-50FB-4C2F-41DE-4B040845C112}"/>
              </a:ext>
            </a:extLst>
          </p:cNvPr>
          <p:cNvSpPr>
            <a:spLocks noGrp="1"/>
          </p:cNvSpPr>
          <p:nvPr>
            <p:ph type="body" sz="quarter" idx="10"/>
          </p:nvPr>
        </p:nvSpPr>
        <p:spPr>
          <a:xfrm>
            <a:off x="393700" y="1196753"/>
            <a:ext cx="11051048" cy="5480271"/>
          </a:xfrm>
        </p:spPr>
        <p:txBody>
          <a:bodyPr>
            <a:normAutofit/>
          </a:bodyPr>
          <a:lstStyle/>
          <a:p>
            <a:pPr lvl="1">
              <a:lnSpc>
                <a:spcPct val="200000"/>
              </a:lnSpc>
              <a:buFont typeface="Arial" panose="020B0604020202020204" pitchFamily="34" charset="0"/>
              <a:buChar char="•"/>
            </a:pPr>
            <a:r>
              <a:rPr lang="en-US" sz="1900" dirty="0"/>
              <a:t>Chronic diseases of lifestyle e.g. Diabetes Mellitus, Hypertension</a:t>
            </a:r>
          </a:p>
          <a:p>
            <a:pPr lvl="1">
              <a:lnSpc>
                <a:spcPct val="200000"/>
              </a:lnSpc>
              <a:buFont typeface="Arial" panose="020B0604020202020204" pitchFamily="34" charset="0"/>
              <a:buChar char="•"/>
            </a:pPr>
            <a:r>
              <a:rPr lang="en-US" sz="1900" dirty="0"/>
              <a:t> TB</a:t>
            </a:r>
          </a:p>
          <a:p>
            <a:pPr lvl="1">
              <a:lnSpc>
                <a:spcPct val="200000"/>
              </a:lnSpc>
              <a:buFont typeface="Arial" panose="020B0604020202020204" pitchFamily="34" charset="0"/>
              <a:buChar char="•"/>
            </a:pPr>
            <a:r>
              <a:rPr lang="en-US" sz="1900" dirty="0"/>
              <a:t>HIV</a:t>
            </a:r>
          </a:p>
          <a:p>
            <a:pPr lvl="1">
              <a:lnSpc>
                <a:spcPct val="200000"/>
              </a:lnSpc>
              <a:buFont typeface="Arial" panose="020B0604020202020204" pitchFamily="34" charset="0"/>
              <a:buChar char="•"/>
            </a:pPr>
            <a:r>
              <a:rPr lang="en-US" sz="1900" dirty="0"/>
              <a:t>Mental Health (increase in suicides)</a:t>
            </a:r>
          </a:p>
          <a:p>
            <a:pPr lvl="1">
              <a:lnSpc>
                <a:spcPct val="200000"/>
              </a:lnSpc>
              <a:buFont typeface="Arial" panose="020B0604020202020204" pitchFamily="34" charset="0"/>
              <a:buChar char="•"/>
            </a:pPr>
            <a:r>
              <a:rPr lang="en-US" sz="1900" dirty="0"/>
              <a:t>Communicable diseases e.g. Mumps, Measles, Pertussis, Rubella, COVID</a:t>
            </a:r>
          </a:p>
          <a:p>
            <a:pPr lvl="1">
              <a:lnSpc>
                <a:spcPct val="200000"/>
              </a:lnSpc>
              <a:buFont typeface="Arial" panose="020B0604020202020204" pitchFamily="34" charset="0"/>
              <a:buChar char="•"/>
            </a:pPr>
            <a:r>
              <a:rPr lang="en-US" sz="1900" dirty="0" err="1"/>
              <a:t>Diarrheoa</a:t>
            </a:r>
            <a:r>
              <a:rPr lang="en-US" sz="1900" dirty="0"/>
              <a:t>, Pneumonia and Malnutrition in children under 5 years</a:t>
            </a:r>
          </a:p>
          <a:p>
            <a:pPr lvl="1">
              <a:lnSpc>
                <a:spcPct val="200000"/>
              </a:lnSpc>
            </a:pPr>
            <a:endParaRPr lang="en-US" sz="2000" dirty="0"/>
          </a:p>
          <a:p>
            <a:pPr lvl="1">
              <a:lnSpc>
                <a:spcPct val="200000"/>
              </a:lnSpc>
            </a:pPr>
            <a:endParaRPr lang="en-US" sz="2000" dirty="0"/>
          </a:p>
          <a:p>
            <a:pPr lvl="1">
              <a:lnSpc>
                <a:spcPct val="200000"/>
              </a:lnSpc>
            </a:pPr>
            <a:endParaRPr lang="en-US" sz="1800" dirty="0"/>
          </a:p>
          <a:p>
            <a:pPr lvl="1">
              <a:lnSpc>
                <a:spcPct val="200000"/>
              </a:lnSpc>
            </a:pPr>
            <a:endParaRPr lang="en-US" sz="1800" dirty="0"/>
          </a:p>
        </p:txBody>
      </p:sp>
    </p:spTree>
    <p:extLst>
      <p:ext uri="{BB962C8B-B14F-4D97-AF65-F5344CB8AC3E}">
        <p14:creationId xmlns:p14="http://schemas.microsoft.com/office/powerpoint/2010/main" val="3610240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algn="ctr"/>
            <a:r>
              <a:rPr lang="en-US" sz="3200" b="1" dirty="0"/>
              <a:t>4. Garden Route District Health Services</a:t>
            </a:r>
            <a:endParaRPr lang="en-ZA" sz="3200" b="1" dirty="0"/>
          </a:p>
        </p:txBody>
      </p:sp>
    </p:spTree>
    <p:extLst>
      <p:ext uri="{BB962C8B-B14F-4D97-AF65-F5344CB8AC3E}">
        <p14:creationId xmlns:p14="http://schemas.microsoft.com/office/powerpoint/2010/main" val="2753665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5777" y="221544"/>
            <a:ext cx="8418700" cy="698500"/>
          </a:xfrm>
        </p:spPr>
        <p:txBody>
          <a:bodyPr wrap="none" anchor="t">
            <a:normAutofit/>
          </a:bodyPr>
          <a:lstStyle/>
          <a:p>
            <a:pPr>
              <a:spcAft>
                <a:spcPts val="2400"/>
              </a:spcAft>
            </a:pPr>
            <a:r>
              <a:rPr lang="en-US" dirty="0"/>
              <a:t>Hospital Services- Bed Allocation</a:t>
            </a:r>
            <a:endParaRPr lang="en-US" dirty="0">
              <a:solidFill>
                <a:srgbClr val="003399"/>
              </a:solidFill>
              <a:latin typeface="+mn-lt"/>
              <a:cs typeface="Calibri" pitchFamily="34" charset="0"/>
            </a:endParaRPr>
          </a:p>
        </p:txBody>
      </p:sp>
      <p:sp>
        <p:nvSpPr>
          <p:cNvPr id="7" name="Title 1"/>
          <p:cNvSpPr txBox="1">
            <a:spLocks/>
          </p:cNvSpPr>
          <p:nvPr/>
        </p:nvSpPr>
        <p:spPr>
          <a:xfrm>
            <a:off x="564443" y="1485899"/>
            <a:ext cx="11537245" cy="4452057"/>
          </a:xfrm>
          <a:prstGeom prst="rect">
            <a:avLst/>
          </a:prstGeom>
        </p:spPr>
        <p:txBody>
          <a:bodyPr vert="horz" wrap="none" lIns="91440" tIns="45720" rIns="91440" bIns="45720" rtlCol="0" anchor="t">
            <a:noAutofit/>
          </a:bodyPr>
          <a:lstStyle/>
          <a:p>
            <a:pPr marL="342900" indent="-342900" defTabSz="457200">
              <a:spcBef>
                <a:spcPct val="0"/>
              </a:spcBef>
              <a:spcAft>
                <a:spcPts val="2400"/>
              </a:spcAft>
              <a:buFont typeface="Arial" pitchFamily="34" charset="0"/>
              <a:buChar char="•"/>
              <a:defRPr/>
            </a:pPr>
            <a:endParaRPr lang="en-US" i="1" dirty="0">
              <a:solidFill>
                <a:srgbClr val="003399"/>
              </a:solidFill>
              <a:latin typeface="Century Gothic"/>
              <a:ea typeface="+mj-ea"/>
              <a:cs typeface="Century Gothic"/>
            </a:endParaRPr>
          </a:p>
        </p:txBody>
      </p:sp>
      <p:sp>
        <p:nvSpPr>
          <p:cNvPr id="5" name="Rectangle 1"/>
          <p:cNvSpPr>
            <a:spLocks noChangeArrowheads="1"/>
          </p:cNvSpPr>
          <p:nvPr/>
        </p:nvSpPr>
        <p:spPr bwMode="auto">
          <a:xfrm>
            <a:off x="3392489" y="35253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671513" algn="ctr"/>
              </a:tabLst>
              <a:defRPr>
                <a:solidFill>
                  <a:schemeClr val="tx1"/>
                </a:solidFill>
                <a:latin typeface="Arial" pitchFamily="34" charset="0"/>
                <a:cs typeface="Arial" pitchFamily="34" charset="0"/>
              </a:defRPr>
            </a:lvl1pPr>
            <a:lvl2pPr fontAlgn="base">
              <a:spcBef>
                <a:spcPct val="0"/>
              </a:spcBef>
              <a:spcAft>
                <a:spcPct val="0"/>
              </a:spcAft>
              <a:tabLst>
                <a:tab pos="671513" algn="ctr"/>
              </a:tabLst>
              <a:defRPr>
                <a:solidFill>
                  <a:schemeClr val="tx1"/>
                </a:solidFill>
                <a:latin typeface="Arial" pitchFamily="34" charset="0"/>
                <a:cs typeface="Arial" pitchFamily="34" charset="0"/>
              </a:defRPr>
            </a:lvl2pPr>
            <a:lvl3pPr fontAlgn="base">
              <a:spcBef>
                <a:spcPct val="0"/>
              </a:spcBef>
              <a:spcAft>
                <a:spcPct val="0"/>
              </a:spcAft>
              <a:tabLst>
                <a:tab pos="671513" algn="ctr"/>
              </a:tabLst>
              <a:defRPr>
                <a:solidFill>
                  <a:schemeClr val="tx1"/>
                </a:solidFill>
                <a:latin typeface="Arial" pitchFamily="34" charset="0"/>
                <a:cs typeface="Arial" pitchFamily="34" charset="0"/>
              </a:defRPr>
            </a:lvl3pPr>
            <a:lvl4pPr fontAlgn="base">
              <a:spcBef>
                <a:spcPct val="0"/>
              </a:spcBef>
              <a:spcAft>
                <a:spcPct val="0"/>
              </a:spcAft>
              <a:tabLst>
                <a:tab pos="671513" algn="ctr"/>
              </a:tabLst>
              <a:defRPr>
                <a:solidFill>
                  <a:schemeClr val="tx1"/>
                </a:solidFill>
                <a:latin typeface="Arial" pitchFamily="34" charset="0"/>
                <a:cs typeface="Arial" pitchFamily="34" charset="0"/>
              </a:defRPr>
            </a:lvl4pPr>
            <a:lvl5pPr fontAlgn="base">
              <a:spcBef>
                <a:spcPct val="0"/>
              </a:spcBef>
              <a:spcAft>
                <a:spcPct val="0"/>
              </a:spcAft>
              <a:tabLst>
                <a:tab pos="671513" algn="ctr"/>
              </a:tabLst>
              <a:defRPr>
                <a:solidFill>
                  <a:schemeClr val="tx1"/>
                </a:solidFill>
                <a:latin typeface="Arial" pitchFamily="34" charset="0"/>
                <a:cs typeface="Arial" pitchFamily="34" charset="0"/>
              </a:defRPr>
            </a:lvl5pPr>
            <a:lvl6pPr fontAlgn="base">
              <a:spcBef>
                <a:spcPct val="0"/>
              </a:spcBef>
              <a:spcAft>
                <a:spcPct val="0"/>
              </a:spcAft>
              <a:tabLst>
                <a:tab pos="671513" algn="ctr"/>
              </a:tabLst>
              <a:defRPr>
                <a:solidFill>
                  <a:schemeClr val="tx1"/>
                </a:solidFill>
                <a:latin typeface="Arial" pitchFamily="34" charset="0"/>
                <a:cs typeface="Arial" pitchFamily="34" charset="0"/>
              </a:defRPr>
            </a:lvl6pPr>
            <a:lvl7pPr fontAlgn="base">
              <a:spcBef>
                <a:spcPct val="0"/>
              </a:spcBef>
              <a:spcAft>
                <a:spcPct val="0"/>
              </a:spcAft>
              <a:tabLst>
                <a:tab pos="671513" algn="ctr"/>
              </a:tabLst>
              <a:defRPr>
                <a:solidFill>
                  <a:schemeClr val="tx1"/>
                </a:solidFill>
                <a:latin typeface="Arial" pitchFamily="34" charset="0"/>
                <a:cs typeface="Arial" pitchFamily="34" charset="0"/>
              </a:defRPr>
            </a:lvl7pPr>
            <a:lvl8pPr fontAlgn="base">
              <a:spcBef>
                <a:spcPct val="0"/>
              </a:spcBef>
              <a:spcAft>
                <a:spcPct val="0"/>
              </a:spcAft>
              <a:tabLst>
                <a:tab pos="671513" algn="ctr"/>
              </a:tabLst>
              <a:defRPr>
                <a:solidFill>
                  <a:schemeClr val="tx1"/>
                </a:solidFill>
                <a:latin typeface="Arial" pitchFamily="34" charset="0"/>
                <a:cs typeface="Arial" pitchFamily="34" charset="0"/>
              </a:defRPr>
            </a:lvl8pPr>
            <a:lvl9pPr fontAlgn="base">
              <a:spcBef>
                <a:spcPct val="0"/>
              </a:spcBef>
              <a:spcAft>
                <a:spcPct val="0"/>
              </a:spcAft>
              <a:tabLst>
                <a:tab pos="671513" algn="ctr"/>
              </a:tabLst>
              <a:defRPr>
                <a:solidFill>
                  <a:schemeClr val="tx1"/>
                </a:solidFill>
                <a:latin typeface="Arial" pitchFamily="34" charset="0"/>
                <a:cs typeface="Arial" pitchFamily="34" charset="0"/>
              </a:defRPr>
            </a:lvl9pPr>
          </a:lstStyle>
          <a:p>
            <a:endParaRPr lang="en-US" altLang="en-US"/>
          </a:p>
        </p:txBody>
      </p:sp>
      <p:pic>
        <p:nvPicPr>
          <p:cNvPr id="3" name="Picture 2">
            <a:extLst>
              <a:ext uri="{FF2B5EF4-FFF2-40B4-BE49-F238E27FC236}">
                <a16:creationId xmlns:a16="http://schemas.microsoft.com/office/drawing/2014/main" id="{98657C34-C9DF-4894-8362-86C08DF3D9E1}"/>
              </a:ext>
            </a:extLst>
          </p:cNvPr>
          <p:cNvPicPr>
            <a:picLocks noChangeAspect="1"/>
          </p:cNvPicPr>
          <p:nvPr/>
        </p:nvPicPr>
        <p:blipFill>
          <a:blip r:embed="rId2"/>
          <a:stretch>
            <a:fillRect/>
          </a:stretch>
        </p:blipFill>
        <p:spPr>
          <a:xfrm>
            <a:off x="1785754" y="1386663"/>
            <a:ext cx="8620491" cy="4084674"/>
          </a:xfrm>
          <a:prstGeom prst="rect">
            <a:avLst/>
          </a:prstGeom>
        </p:spPr>
      </p:pic>
      <p:sp>
        <p:nvSpPr>
          <p:cNvPr id="8" name="Rectangle 7">
            <a:extLst>
              <a:ext uri="{FF2B5EF4-FFF2-40B4-BE49-F238E27FC236}">
                <a16:creationId xmlns:a16="http://schemas.microsoft.com/office/drawing/2014/main" id="{C7B78F23-C849-4990-88EE-12BA304489B6}"/>
              </a:ext>
            </a:extLst>
          </p:cNvPr>
          <p:cNvSpPr/>
          <p:nvPr/>
        </p:nvSpPr>
        <p:spPr>
          <a:xfrm>
            <a:off x="8791700" y="1222952"/>
            <a:ext cx="1723901" cy="872421"/>
          </a:xfrm>
          <a:prstGeom prst="rect">
            <a:avLst/>
          </a:prstGeom>
          <a:solidFill>
            <a:srgbClr val="4BACC6">
              <a:lumMod val="75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Calibri"/>
                <a:ea typeface="+mn-ea"/>
                <a:cs typeface="+mn-cs"/>
              </a:rPr>
              <a:t>George Regional Hospital</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Calibri"/>
                <a:ea typeface="+mn-ea"/>
                <a:cs typeface="+mn-cs"/>
              </a:rPr>
              <a:t>287 Beds</a:t>
            </a:r>
          </a:p>
        </p:txBody>
      </p:sp>
    </p:spTree>
    <p:extLst>
      <p:ext uri="{BB962C8B-B14F-4D97-AF65-F5344CB8AC3E}">
        <p14:creationId xmlns:p14="http://schemas.microsoft.com/office/powerpoint/2010/main" val="3060692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4340A-594C-8875-3F68-308CEF619F7C}"/>
              </a:ext>
            </a:extLst>
          </p:cNvPr>
          <p:cNvSpPr>
            <a:spLocks noGrp="1"/>
          </p:cNvSpPr>
          <p:nvPr>
            <p:ph type="title"/>
          </p:nvPr>
        </p:nvSpPr>
        <p:spPr/>
        <p:txBody>
          <a:bodyPr/>
          <a:lstStyle/>
          <a:p>
            <a:r>
              <a:rPr lang="en-US" dirty="0"/>
              <a:t>Total Health Facilities in the Garden Route District</a:t>
            </a:r>
          </a:p>
        </p:txBody>
      </p:sp>
      <p:sp>
        <p:nvSpPr>
          <p:cNvPr id="3" name="Footer Placeholder 2">
            <a:extLst>
              <a:ext uri="{FF2B5EF4-FFF2-40B4-BE49-F238E27FC236}">
                <a16:creationId xmlns:a16="http://schemas.microsoft.com/office/drawing/2014/main" id="{93AF5D50-7323-8949-2AF4-4A22E147FC15}"/>
              </a:ext>
            </a:extLst>
          </p:cNvPr>
          <p:cNvSpPr>
            <a:spLocks noGrp="1"/>
          </p:cNvSpPr>
          <p:nvPr>
            <p:ph type="ftr" sz="quarter" idx="3"/>
          </p:nvPr>
        </p:nvSpPr>
        <p:spPr/>
        <p:txBody>
          <a:bodyPr/>
          <a:lstStyle/>
          <a:p>
            <a:endParaRPr lang="en-GB" dirty="0">
              <a:solidFill>
                <a:srgbClr val="998F86"/>
              </a:solidFill>
            </a:endParaRPr>
          </a:p>
        </p:txBody>
      </p:sp>
      <p:graphicFrame>
        <p:nvGraphicFramePr>
          <p:cNvPr id="10" name="Table 9">
            <a:extLst>
              <a:ext uri="{FF2B5EF4-FFF2-40B4-BE49-F238E27FC236}">
                <a16:creationId xmlns:a16="http://schemas.microsoft.com/office/drawing/2014/main" id="{EDC8B583-9F8E-9B1C-901D-AC6ECB45A5D2}"/>
              </a:ext>
            </a:extLst>
          </p:cNvPr>
          <p:cNvGraphicFramePr>
            <a:graphicFrameLocks noGrp="1"/>
          </p:cNvGraphicFramePr>
          <p:nvPr/>
        </p:nvGraphicFramePr>
        <p:xfrm>
          <a:off x="442568" y="1304542"/>
          <a:ext cx="10225433" cy="5163608"/>
        </p:xfrm>
        <a:graphic>
          <a:graphicData uri="http://schemas.openxmlformats.org/drawingml/2006/table">
            <a:tbl>
              <a:tblPr firstRow="1" firstCol="1" bandRow="1">
                <a:tableStyleId>{5C22544A-7EE6-4342-B048-85BDC9FD1C3A}</a:tableStyleId>
              </a:tblPr>
              <a:tblGrid>
                <a:gridCol w="2740751">
                  <a:extLst>
                    <a:ext uri="{9D8B030D-6E8A-4147-A177-3AD203B41FA5}">
                      <a16:colId xmlns:a16="http://schemas.microsoft.com/office/drawing/2014/main" val="2091198439"/>
                    </a:ext>
                  </a:extLst>
                </a:gridCol>
                <a:gridCol w="832035">
                  <a:extLst>
                    <a:ext uri="{9D8B030D-6E8A-4147-A177-3AD203B41FA5}">
                      <a16:colId xmlns:a16="http://schemas.microsoft.com/office/drawing/2014/main" val="2788044432"/>
                    </a:ext>
                  </a:extLst>
                </a:gridCol>
                <a:gridCol w="830824">
                  <a:extLst>
                    <a:ext uri="{9D8B030D-6E8A-4147-A177-3AD203B41FA5}">
                      <a16:colId xmlns:a16="http://schemas.microsoft.com/office/drawing/2014/main" val="1999413330"/>
                    </a:ext>
                  </a:extLst>
                </a:gridCol>
                <a:gridCol w="832035">
                  <a:extLst>
                    <a:ext uri="{9D8B030D-6E8A-4147-A177-3AD203B41FA5}">
                      <a16:colId xmlns:a16="http://schemas.microsoft.com/office/drawing/2014/main" val="1700005078"/>
                    </a:ext>
                  </a:extLst>
                </a:gridCol>
                <a:gridCol w="832035">
                  <a:extLst>
                    <a:ext uri="{9D8B030D-6E8A-4147-A177-3AD203B41FA5}">
                      <a16:colId xmlns:a16="http://schemas.microsoft.com/office/drawing/2014/main" val="3690870395"/>
                    </a:ext>
                  </a:extLst>
                </a:gridCol>
                <a:gridCol w="830824">
                  <a:extLst>
                    <a:ext uri="{9D8B030D-6E8A-4147-A177-3AD203B41FA5}">
                      <a16:colId xmlns:a16="http://schemas.microsoft.com/office/drawing/2014/main" val="1278960154"/>
                    </a:ext>
                  </a:extLst>
                </a:gridCol>
                <a:gridCol w="832035">
                  <a:extLst>
                    <a:ext uri="{9D8B030D-6E8A-4147-A177-3AD203B41FA5}">
                      <a16:colId xmlns:a16="http://schemas.microsoft.com/office/drawing/2014/main" val="1649995470"/>
                    </a:ext>
                  </a:extLst>
                </a:gridCol>
                <a:gridCol w="830824">
                  <a:extLst>
                    <a:ext uri="{9D8B030D-6E8A-4147-A177-3AD203B41FA5}">
                      <a16:colId xmlns:a16="http://schemas.microsoft.com/office/drawing/2014/main" val="2034014588"/>
                    </a:ext>
                  </a:extLst>
                </a:gridCol>
                <a:gridCol w="832035">
                  <a:extLst>
                    <a:ext uri="{9D8B030D-6E8A-4147-A177-3AD203B41FA5}">
                      <a16:colId xmlns:a16="http://schemas.microsoft.com/office/drawing/2014/main" val="2801107748"/>
                    </a:ext>
                  </a:extLst>
                </a:gridCol>
                <a:gridCol w="832035">
                  <a:extLst>
                    <a:ext uri="{9D8B030D-6E8A-4147-A177-3AD203B41FA5}">
                      <a16:colId xmlns:a16="http://schemas.microsoft.com/office/drawing/2014/main" val="1824336625"/>
                    </a:ext>
                  </a:extLst>
                </a:gridCol>
              </a:tblGrid>
              <a:tr h="2404408">
                <a:tc>
                  <a:txBody>
                    <a:bodyPr/>
                    <a:lstStyle/>
                    <a:p>
                      <a:pPr marL="0" marR="0">
                        <a:lnSpc>
                          <a:spcPct val="107000"/>
                        </a:lnSpc>
                        <a:spcBef>
                          <a:spcPts val="200"/>
                        </a:spcBef>
                        <a:spcAft>
                          <a:spcPts val="200"/>
                        </a:spcAft>
                      </a:pPr>
                      <a:r>
                        <a:rPr lang="en-ZA" sz="2000" dirty="0">
                          <a:effectLst/>
                        </a:rPr>
                        <a:t>Sub-district</a:t>
                      </a:r>
                      <a:endParaRPr lang="en-US" sz="20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71755" marR="71755" algn="ctr">
                        <a:lnSpc>
                          <a:spcPct val="107000"/>
                        </a:lnSpc>
                        <a:spcBef>
                          <a:spcPts val="200"/>
                        </a:spcBef>
                        <a:spcAft>
                          <a:spcPts val="200"/>
                        </a:spcAft>
                      </a:pPr>
                      <a:r>
                        <a:rPr lang="en-ZA" sz="2000">
                          <a:effectLst/>
                        </a:rPr>
                        <a:t>Mobile</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Satellite</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Clinic</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CDC</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CHC</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District hospital</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vert="vert270" anchor="ctr"/>
                </a:tc>
                <a:tc>
                  <a:txBody>
                    <a:bodyPr/>
                    <a:lstStyle/>
                    <a:p>
                      <a:pPr marL="71755" marR="71755" algn="ctr">
                        <a:lnSpc>
                          <a:spcPct val="107000"/>
                        </a:lnSpc>
                        <a:spcBef>
                          <a:spcPts val="200"/>
                        </a:spcBef>
                        <a:spcAft>
                          <a:spcPts val="200"/>
                        </a:spcAft>
                      </a:pPr>
                      <a:r>
                        <a:rPr lang="en-ZA" sz="2000">
                          <a:effectLst/>
                        </a:rPr>
                        <a:t>Regional hospital</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vert="vert270" anchor="ctr"/>
                </a:tc>
                <a:tc>
                  <a:txBody>
                    <a:bodyPr/>
                    <a:lstStyle/>
                    <a:p>
                      <a:pPr marL="71755" marR="71755" algn="ctr">
                        <a:lnSpc>
                          <a:spcPct val="107000"/>
                        </a:lnSpc>
                        <a:spcBef>
                          <a:spcPts val="200"/>
                        </a:spcBef>
                        <a:spcAft>
                          <a:spcPts val="200"/>
                        </a:spcAft>
                      </a:pPr>
                      <a:r>
                        <a:rPr lang="en-ZA" sz="2000">
                          <a:effectLst/>
                        </a:rPr>
                        <a:t>Central/tertiary hospital</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vert="vert270" anchor="ctr"/>
                </a:tc>
                <a:tc>
                  <a:txBody>
                    <a:bodyPr/>
                    <a:lstStyle/>
                    <a:p>
                      <a:pPr marL="71755" marR="71755" algn="ctr">
                        <a:lnSpc>
                          <a:spcPct val="107000"/>
                        </a:lnSpc>
                        <a:spcBef>
                          <a:spcPts val="200"/>
                        </a:spcBef>
                        <a:spcAft>
                          <a:spcPts val="200"/>
                        </a:spcAft>
                      </a:pPr>
                      <a:r>
                        <a:rPr lang="en-ZA" sz="2000">
                          <a:effectLst/>
                        </a:rPr>
                        <a:t>TB hospital</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vert="vert270" anchor="ctr"/>
                </a:tc>
                <a:extLst>
                  <a:ext uri="{0D108BD9-81ED-4DB2-BD59-A6C34878D82A}">
                    <a16:rowId xmlns:a16="http://schemas.microsoft.com/office/drawing/2014/main" val="1060705249"/>
                  </a:ext>
                </a:extLst>
              </a:tr>
              <a:tr h="344900">
                <a:tc>
                  <a:txBody>
                    <a:bodyPr/>
                    <a:lstStyle/>
                    <a:p>
                      <a:pPr marL="0" marR="0">
                        <a:lnSpc>
                          <a:spcPct val="107000"/>
                        </a:lnSpc>
                        <a:spcBef>
                          <a:spcPts val="200"/>
                        </a:spcBef>
                        <a:spcAft>
                          <a:spcPts val="200"/>
                        </a:spcAft>
                      </a:pPr>
                      <a:r>
                        <a:rPr lang="en-ZA" sz="2000">
                          <a:effectLst/>
                        </a:rPr>
                        <a:t>Bitou</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2</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4</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40618686"/>
                  </a:ext>
                </a:extLst>
              </a:tr>
              <a:tr h="344900">
                <a:tc>
                  <a:txBody>
                    <a:bodyPr/>
                    <a:lstStyle/>
                    <a:p>
                      <a:pPr marL="0" marR="0">
                        <a:lnSpc>
                          <a:spcPct val="107000"/>
                        </a:lnSpc>
                        <a:spcBef>
                          <a:spcPts val="200"/>
                        </a:spcBef>
                        <a:spcAft>
                          <a:spcPts val="200"/>
                        </a:spcAft>
                      </a:pPr>
                      <a:r>
                        <a:rPr lang="en-ZA" sz="2000">
                          <a:effectLst/>
                        </a:rPr>
                        <a:t>George</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2</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5426734"/>
                  </a:ext>
                </a:extLst>
              </a:tr>
              <a:tr h="344900">
                <a:tc>
                  <a:txBody>
                    <a:bodyPr/>
                    <a:lstStyle/>
                    <a:p>
                      <a:pPr marL="0" marR="0">
                        <a:lnSpc>
                          <a:spcPct val="107000"/>
                        </a:lnSpc>
                        <a:spcBef>
                          <a:spcPts val="200"/>
                        </a:spcBef>
                        <a:spcAft>
                          <a:spcPts val="200"/>
                        </a:spcAft>
                      </a:pPr>
                      <a:r>
                        <a:rPr lang="en-ZA" sz="2000">
                          <a:effectLst/>
                        </a:rPr>
                        <a:t>Hessequa</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39449850"/>
                  </a:ext>
                </a:extLst>
              </a:tr>
              <a:tr h="344900">
                <a:tc>
                  <a:txBody>
                    <a:bodyPr/>
                    <a:lstStyle/>
                    <a:p>
                      <a:pPr marL="0" marR="0">
                        <a:lnSpc>
                          <a:spcPct val="107000"/>
                        </a:lnSpc>
                        <a:spcBef>
                          <a:spcPts val="200"/>
                        </a:spcBef>
                        <a:spcAft>
                          <a:spcPts val="200"/>
                        </a:spcAft>
                      </a:pPr>
                      <a:r>
                        <a:rPr lang="en-ZA" sz="2000">
                          <a:effectLst/>
                        </a:rPr>
                        <a:t>Kannaland</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4</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4</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3674385"/>
                  </a:ext>
                </a:extLst>
              </a:tr>
              <a:tr h="344900">
                <a:tc>
                  <a:txBody>
                    <a:bodyPr/>
                    <a:lstStyle/>
                    <a:p>
                      <a:pPr marL="0" marR="0">
                        <a:lnSpc>
                          <a:spcPct val="107000"/>
                        </a:lnSpc>
                        <a:spcBef>
                          <a:spcPts val="200"/>
                        </a:spcBef>
                        <a:spcAft>
                          <a:spcPts val="200"/>
                        </a:spcAft>
                      </a:pPr>
                      <a:r>
                        <a:rPr lang="en-ZA" sz="2000">
                          <a:effectLst/>
                        </a:rPr>
                        <a:t>Knysna</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2</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4</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dirty="0">
                          <a:effectLst/>
                        </a:rPr>
                        <a:t>1</a:t>
                      </a:r>
                      <a:endParaRPr lang="en-US" sz="20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67896620"/>
                  </a:ext>
                </a:extLst>
              </a:tr>
              <a:tr h="344900">
                <a:tc>
                  <a:txBody>
                    <a:bodyPr/>
                    <a:lstStyle/>
                    <a:p>
                      <a:pPr marL="0" marR="0">
                        <a:lnSpc>
                          <a:spcPct val="107000"/>
                        </a:lnSpc>
                        <a:spcBef>
                          <a:spcPts val="200"/>
                        </a:spcBef>
                        <a:spcAft>
                          <a:spcPts val="200"/>
                        </a:spcAft>
                      </a:pPr>
                      <a:r>
                        <a:rPr lang="en-ZA" sz="2000">
                          <a:effectLst/>
                        </a:rPr>
                        <a:t>Mossel Bay</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4</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7</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2</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18606360"/>
                  </a:ext>
                </a:extLst>
              </a:tr>
              <a:tr h="344900">
                <a:tc>
                  <a:txBody>
                    <a:bodyPr/>
                    <a:lstStyle/>
                    <a:p>
                      <a:pPr marL="0" marR="0">
                        <a:lnSpc>
                          <a:spcPct val="107000"/>
                        </a:lnSpc>
                        <a:spcBef>
                          <a:spcPts val="200"/>
                        </a:spcBef>
                        <a:spcAft>
                          <a:spcPts val="200"/>
                        </a:spcAft>
                      </a:pPr>
                      <a:r>
                        <a:rPr lang="en-ZA" sz="2000">
                          <a:effectLst/>
                        </a:rPr>
                        <a:t>Oudtshoorn</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3</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5</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1</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a:effectLst/>
                        </a:rPr>
                        <a:t>0</a:t>
                      </a:r>
                      <a:endParaRPr lang="en-US" sz="20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8663258"/>
                  </a:ext>
                </a:extLst>
              </a:tr>
              <a:tr h="344900">
                <a:tc>
                  <a:txBody>
                    <a:bodyPr/>
                    <a:lstStyle/>
                    <a:p>
                      <a:pPr marL="0" marR="0">
                        <a:lnSpc>
                          <a:spcPct val="107000"/>
                        </a:lnSpc>
                        <a:spcBef>
                          <a:spcPts val="200"/>
                        </a:spcBef>
                        <a:spcAft>
                          <a:spcPts val="200"/>
                        </a:spcAft>
                      </a:pPr>
                      <a:r>
                        <a:rPr lang="en-ZA" sz="2000" dirty="0">
                          <a:effectLst/>
                        </a:rPr>
                        <a:t>District total</a:t>
                      </a:r>
                      <a:endParaRPr lang="en-US" sz="20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22</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15</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33</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7</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0</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6</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17780" marR="17780" marT="0" marB="0"/>
                </a:tc>
                <a:tc>
                  <a:txBody>
                    <a:bodyPr/>
                    <a:lstStyle/>
                    <a:p>
                      <a:pPr marL="0" marR="0" algn="ctr">
                        <a:lnSpc>
                          <a:spcPct val="107000"/>
                        </a:lnSpc>
                        <a:spcBef>
                          <a:spcPts val="200"/>
                        </a:spcBef>
                        <a:spcAft>
                          <a:spcPts val="200"/>
                        </a:spcAft>
                      </a:pPr>
                      <a:r>
                        <a:rPr lang="en-ZA" sz="2000" b="1" dirty="0">
                          <a:effectLst/>
                        </a:rPr>
                        <a:t>1</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b="1" dirty="0">
                          <a:effectLst/>
                        </a:rPr>
                        <a:t>0</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200"/>
                        </a:spcBef>
                        <a:spcAft>
                          <a:spcPts val="200"/>
                        </a:spcAft>
                      </a:pPr>
                      <a:r>
                        <a:rPr lang="en-ZA" sz="2000" b="1" dirty="0">
                          <a:effectLst/>
                        </a:rPr>
                        <a:t>1</a:t>
                      </a:r>
                      <a:endParaRPr lang="en-US" sz="2000" b="1"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17964906"/>
                  </a:ext>
                </a:extLst>
              </a:tr>
            </a:tbl>
          </a:graphicData>
        </a:graphic>
      </p:graphicFrame>
    </p:spTree>
    <p:extLst>
      <p:ext uri="{BB962C8B-B14F-4D97-AF65-F5344CB8AC3E}">
        <p14:creationId xmlns:p14="http://schemas.microsoft.com/office/powerpoint/2010/main" val="4076276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AF1FF-DF15-8803-173B-438C955AABE3}"/>
              </a:ext>
            </a:extLst>
          </p:cNvPr>
          <p:cNvSpPr>
            <a:spLocks noGrp="1"/>
          </p:cNvSpPr>
          <p:nvPr>
            <p:ph type="title"/>
          </p:nvPr>
        </p:nvSpPr>
        <p:spPr/>
        <p:txBody>
          <a:bodyPr/>
          <a:lstStyle/>
          <a:p>
            <a:r>
              <a:rPr lang="en-US" dirty="0"/>
              <a:t>Service Package and Offering</a:t>
            </a:r>
          </a:p>
        </p:txBody>
      </p:sp>
      <p:sp>
        <p:nvSpPr>
          <p:cNvPr id="4" name="Text Placeholder 3">
            <a:extLst>
              <a:ext uri="{FF2B5EF4-FFF2-40B4-BE49-F238E27FC236}">
                <a16:creationId xmlns:a16="http://schemas.microsoft.com/office/drawing/2014/main" id="{D49A89C1-50FB-4C2F-41DE-4B040845C112}"/>
              </a:ext>
            </a:extLst>
          </p:cNvPr>
          <p:cNvSpPr>
            <a:spLocks noGrp="1"/>
          </p:cNvSpPr>
          <p:nvPr>
            <p:ph type="body" sz="quarter" idx="10"/>
          </p:nvPr>
        </p:nvSpPr>
        <p:spPr>
          <a:xfrm>
            <a:off x="393701" y="846314"/>
            <a:ext cx="11159202" cy="5741098"/>
          </a:xfrm>
        </p:spPr>
        <p:txBody>
          <a:bodyPr>
            <a:normAutofit fontScale="92500" lnSpcReduction="10000"/>
          </a:bodyPr>
          <a:lstStyle/>
          <a:p>
            <a:pPr lvl="1">
              <a:lnSpc>
                <a:spcPct val="200000"/>
              </a:lnSpc>
              <a:buFont typeface="Arial" panose="020B0604020202020204" pitchFamily="34" charset="0"/>
              <a:buChar char="•"/>
            </a:pPr>
            <a:r>
              <a:rPr lang="en-US" sz="1900" dirty="0"/>
              <a:t>Community Oriented Primary Care </a:t>
            </a:r>
          </a:p>
          <a:p>
            <a:pPr lvl="1">
              <a:lnSpc>
                <a:spcPct val="200000"/>
              </a:lnSpc>
              <a:buFont typeface="Arial" panose="020B0604020202020204" pitchFamily="34" charset="0"/>
              <a:buChar char="•"/>
            </a:pPr>
            <a:r>
              <a:rPr lang="en-US" sz="1900" dirty="0"/>
              <a:t>First 1000 days of life</a:t>
            </a:r>
          </a:p>
          <a:p>
            <a:pPr lvl="1">
              <a:lnSpc>
                <a:spcPct val="200000"/>
              </a:lnSpc>
              <a:buFont typeface="Arial" panose="020B0604020202020204" pitchFamily="34" charset="0"/>
              <a:buChar char="•"/>
            </a:pPr>
            <a:r>
              <a:rPr lang="en-US" sz="1900" dirty="0"/>
              <a:t>Sexual Reproductive Health (Family Planning)</a:t>
            </a:r>
          </a:p>
          <a:p>
            <a:pPr lvl="1">
              <a:lnSpc>
                <a:spcPct val="200000"/>
              </a:lnSpc>
              <a:buFont typeface="Arial" panose="020B0604020202020204" pitchFamily="34" charset="0"/>
              <a:buChar char="•"/>
            </a:pPr>
            <a:r>
              <a:rPr lang="en-US" sz="1900" dirty="0"/>
              <a:t>Ante-natal and obstetric services</a:t>
            </a:r>
          </a:p>
          <a:p>
            <a:pPr lvl="1">
              <a:lnSpc>
                <a:spcPct val="200000"/>
              </a:lnSpc>
              <a:buFont typeface="Arial" panose="020B0604020202020204" pitchFamily="34" charset="0"/>
              <a:buChar char="•"/>
            </a:pPr>
            <a:r>
              <a:rPr lang="en-US" sz="1900" dirty="0"/>
              <a:t>Child Health (Immunizations, Nutrition, School Health)</a:t>
            </a:r>
          </a:p>
          <a:p>
            <a:pPr lvl="1">
              <a:lnSpc>
                <a:spcPct val="200000"/>
              </a:lnSpc>
              <a:buFont typeface="Arial" panose="020B0604020202020204" pitchFamily="34" charset="0"/>
              <a:buChar char="•"/>
            </a:pPr>
            <a:r>
              <a:rPr lang="en-US" sz="1900" dirty="0"/>
              <a:t>Chronic Diseases of Lifestyle (DM, HT, COPD </a:t>
            </a:r>
            <a:r>
              <a:rPr lang="en-US" sz="1900" dirty="0" err="1"/>
              <a:t>etc</a:t>
            </a:r>
            <a:r>
              <a:rPr lang="en-US" sz="1900" dirty="0"/>
              <a:t>)</a:t>
            </a:r>
          </a:p>
          <a:p>
            <a:pPr lvl="1">
              <a:lnSpc>
                <a:spcPct val="200000"/>
              </a:lnSpc>
              <a:buFont typeface="Arial" panose="020B0604020202020204" pitchFamily="34" charset="0"/>
              <a:buChar char="•"/>
            </a:pPr>
            <a:r>
              <a:rPr lang="en-US" sz="1900" dirty="0"/>
              <a:t>Infectious Diseases: TB and HIV</a:t>
            </a:r>
          </a:p>
          <a:p>
            <a:pPr lvl="1">
              <a:lnSpc>
                <a:spcPct val="200000"/>
              </a:lnSpc>
              <a:buFont typeface="Arial" panose="020B0604020202020204" pitchFamily="34" charset="0"/>
              <a:buChar char="•"/>
            </a:pPr>
            <a:r>
              <a:rPr lang="en-US" sz="1900" dirty="0"/>
              <a:t>Emergency </a:t>
            </a:r>
            <a:r>
              <a:rPr lang="en-US" sz="1900" dirty="0" err="1"/>
              <a:t>Centres</a:t>
            </a:r>
            <a:r>
              <a:rPr lang="en-US" sz="1900" dirty="0"/>
              <a:t>: trauma</a:t>
            </a:r>
          </a:p>
          <a:p>
            <a:pPr lvl="1">
              <a:lnSpc>
                <a:spcPct val="200000"/>
              </a:lnSpc>
              <a:buFont typeface="Arial" panose="020B0604020202020204" pitchFamily="34" charset="0"/>
              <a:buChar char="•"/>
            </a:pPr>
            <a:r>
              <a:rPr lang="en-US" sz="1900" dirty="0"/>
              <a:t>Allied Health Services</a:t>
            </a:r>
          </a:p>
          <a:p>
            <a:pPr lvl="1">
              <a:lnSpc>
                <a:spcPct val="200000"/>
              </a:lnSpc>
              <a:buFont typeface="Arial" panose="020B0604020202020204" pitchFamily="34" charset="0"/>
              <a:buChar char="•"/>
            </a:pPr>
            <a:r>
              <a:rPr lang="en-US" sz="1900" dirty="0"/>
              <a:t>Mental Health Services</a:t>
            </a:r>
          </a:p>
          <a:p>
            <a:pPr lvl="1">
              <a:lnSpc>
                <a:spcPct val="200000"/>
              </a:lnSpc>
            </a:pPr>
            <a:endParaRPr lang="en-US" sz="1800" dirty="0"/>
          </a:p>
        </p:txBody>
      </p:sp>
    </p:spTree>
    <p:extLst>
      <p:ext uri="{BB962C8B-B14F-4D97-AF65-F5344CB8AC3E}">
        <p14:creationId xmlns:p14="http://schemas.microsoft.com/office/powerpoint/2010/main" val="2505820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C933B-3227-46AA-91E9-2BC8C0C1CDF2}"/>
              </a:ext>
            </a:extLst>
          </p:cNvPr>
          <p:cNvSpPr>
            <a:spLocks noGrp="1"/>
          </p:cNvSpPr>
          <p:nvPr>
            <p:ph type="title"/>
          </p:nvPr>
        </p:nvSpPr>
        <p:spPr/>
        <p:txBody>
          <a:bodyPr/>
          <a:lstStyle/>
          <a:p>
            <a:r>
              <a:rPr lang="en-US" sz="2400" dirty="0">
                <a:latin typeface="+mn-lt"/>
                <a:cs typeface="Calibri" pitchFamily="34" charset="0"/>
              </a:rPr>
              <a:t>Priorities for Primary Health Care</a:t>
            </a:r>
            <a:endParaRPr lang="en-ZA" dirty="0">
              <a:latin typeface="+mn-lt"/>
            </a:endParaRPr>
          </a:p>
        </p:txBody>
      </p:sp>
      <p:sp>
        <p:nvSpPr>
          <p:cNvPr id="4" name="Text Placeholder 3">
            <a:extLst>
              <a:ext uri="{FF2B5EF4-FFF2-40B4-BE49-F238E27FC236}">
                <a16:creationId xmlns:a16="http://schemas.microsoft.com/office/drawing/2014/main" id="{26A9F46E-71F7-4A85-B9BA-C1187BF9C185}"/>
              </a:ext>
            </a:extLst>
          </p:cNvPr>
          <p:cNvSpPr>
            <a:spLocks noGrp="1"/>
          </p:cNvSpPr>
          <p:nvPr>
            <p:ph type="body" sz="quarter" idx="10"/>
          </p:nvPr>
        </p:nvSpPr>
        <p:spPr/>
        <p:txBody>
          <a:bodyPr>
            <a:normAutofit/>
          </a:bodyPr>
          <a:lstStyle/>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mj-lt"/>
                <a:ea typeface="+mn-ea"/>
                <a:cs typeface="Calibri" panose="020F0502020204030204" pitchFamily="34" charset="0"/>
              </a:rPr>
              <a:t>Expand principle of ‘Community Oriented Primary Care’ (COPC) throughout district</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mj-lt"/>
                <a:ea typeface="+mn-ea"/>
                <a:cs typeface="Calibri" panose="020F0502020204030204" pitchFamily="34" charset="0"/>
              </a:rPr>
              <a:t>Strengthening of multi-sectoral partnerships</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mj-lt"/>
                <a:ea typeface="+mn-ea"/>
                <a:cs typeface="Calibri" panose="020F0502020204030204" pitchFamily="34" charset="0"/>
              </a:rPr>
              <a:t>Improving patient experience of care</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mj-lt"/>
                <a:ea typeface="+mn-ea"/>
                <a:cs typeface="Calibri" panose="020F0502020204030204" pitchFamily="34" charset="0"/>
              </a:rPr>
              <a:t>Improvement in ‘Ideal Clinic’ outcomes (Office of Health Standards Compliance)</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latin typeface="+mj-lt"/>
                <a:ea typeface="+mn-ea"/>
                <a:cs typeface="Century Gothic"/>
              </a:rPr>
              <a:t>Formation of functional clinic committees</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lang="en-US" sz="1800" b="0" dirty="0">
                <a:latin typeface="+mj-lt"/>
                <a:cs typeface="Century Gothic"/>
              </a:rPr>
              <a:t>Establishing functional appointment systems</a:t>
            </a:r>
            <a:endParaRPr kumimoji="0" lang="en-US" sz="1800" b="0" i="0" u="none" strike="noStrike" kern="1200" cap="none" spc="0" normalizeH="0" baseline="0" noProof="0" dirty="0">
              <a:ln>
                <a:noFill/>
              </a:ln>
              <a:effectLst/>
              <a:uLnTx/>
              <a:uFillTx/>
              <a:latin typeface="+mj-lt"/>
              <a:ea typeface="+mn-ea"/>
              <a:cs typeface="Century Gothic"/>
            </a:endParaRPr>
          </a:p>
          <a:p>
            <a:endParaRPr lang="en-ZA" sz="2000" dirty="0">
              <a:latin typeface="+mj-lt"/>
            </a:endParaRPr>
          </a:p>
        </p:txBody>
      </p:sp>
    </p:spTree>
    <p:extLst>
      <p:ext uri="{BB962C8B-B14F-4D97-AF65-F5344CB8AC3E}">
        <p14:creationId xmlns:p14="http://schemas.microsoft.com/office/powerpoint/2010/main" val="933190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C933B-3227-46AA-91E9-2BC8C0C1CDF2}"/>
              </a:ext>
            </a:extLst>
          </p:cNvPr>
          <p:cNvSpPr>
            <a:spLocks noGrp="1"/>
          </p:cNvSpPr>
          <p:nvPr>
            <p:ph type="title"/>
          </p:nvPr>
        </p:nvSpPr>
        <p:spPr/>
        <p:txBody>
          <a:bodyPr/>
          <a:lstStyle/>
          <a:p>
            <a:r>
              <a:rPr lang="en-US" sz="2400" dirty="0">
                <a:latin typeface="+mj-lt"/>
                <a:cs typeface="Calibri" pitchFamily="34" charset="0"/>
              </a:rPr>
              <a:t>Priorities for Hospitals</a:t>
            </a:r>
            <a:endParaRPr lang="en-ZA" dirty="0">
              <a:latin typeface="+mj-lt"/>
            </a:endParaRPr>
          </a:p>
        </p:txBody>
      </p:sp>
      <p:sp>
        <p:nvSpPr>
          <p:cNvPr id="4" name="Text Placeholder 3">
            <a:extLst>
              <a:ext uri="{FF2B5EF4-FFF2-40B4-BE49-F238E27FC236}">
                <a16:creationId xmlns:a16="http://schemas.microsoft.com/office/drawing/2014/main" id="{26A9F46E-71F7-4A85-B9BA-C1187BF9C185}"/>
              </a:ext>
            </a:extLst>
          </p:cNvPr>
          <p:cNvSpPr>
            <a:spLocks noGrp="1"/>
          </p:cNvSpPr>
          <p:nvPr>
            <p:ph type="body" sz="quarter" idx="10"/>
          </p:nvPr>
        </p:nvSpPr>
        <p:spPr/>
        <p:txBody>
          <a:bodyPr/>
          <a:lstStyle/>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cs typeface="Calibri" panose="020F0502020204030204" pitchFamily="34" charset="0"/>
              </a:rPr>
              <a:t>Improvement in ‘Ideal Hospital’ outcomes (Office of Health Standards Compliance)</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cs typeface="Calibri" panose="020F0502020204030204" pitchFamily="34" charset="0"/>
              </a:rPr>
              <a:t>Ensure Emergency </a:t>
            </a:r>
            <a:r>
              <a:rPr kumimoji="0" lang="en-US" sz="1800" b="0" i="0" u="none" strike="noStrike" kern="1200" cap="none" spc="0" normalizeH="0" baseline="0" noProof="0" dirty="0" err="1">
                <a:ln>
                  <a:noFill/>
                </a:ln>
                <a:effectLst/>
                <a:uLnTx/>
                <a:uFillTx/>
                <a:cs typeface="Calibri" panose="020F0502020204030204" pitchFamily="34" charset="0"/>
              </a:rPr>
              <a:t>Centres</a:t>
            </a:r>
            <a:r>
              <a:rPr kumimoji="0" lang="en-US" sz="1800" b="0" i="0" u="none" strike="noStrike" kern="1200" cap="none" spc="0" normalizeH="0" baseline="0" noProof="0" dirty="0">
                <a:ln>
                  <a:noFill/>
                </a:ln>
                <a:effectLst/>
                <a:uLnTx/>
                <a:uFillTx/>
                <a:cs typeface="Calibri" panose="020F0502020204030204" pitchFamily="34" charset="0"/>
              </a:rPr>
              <a:t> are fully capacitated and functional</a:t>
            </a:r>
          </a:p>
          <a:p>
            <a:pPr marL="457200" marR="0" lvl="0" indent="-457200" algn="l" defTabSz="457200" rtl="0" eaLnBrk="1" fontAlgn="auto" latinLnBrk="0" hangingPunct="1">
              <a:lnSpc>
                <a:spcPct val="200000"/>
              </a:lnSpc>
              <a:spcBef>
                <a:spcPct val="0"/>
              </a:spcBef>
              <a:spcAft>
                <a:spcPts val="0"/>
              </a:spcAft>
              <a:buClrTx/>
              <a:buSzTx/>
              <a:buFont typeface="+mj-lt"/>
              <a:buAutoNum type="arabicPeriod"/>
              <a:tabLst/>
              <a:defRPr/>
            </a:pPr>
            <a:r>
              <a:rPr lang="en-US" sz="1800" b="0" dirty="0">
                <a:cs typeface="Calibri" panose="020F0502020204030204" pitchFamily="34" charset="0"/>
              </a:rPr>
              <a:t>Implementation</a:t>
            </a:r>
            <a:r>
              <a:rPr kumimoji="0" lang="en-US" sz="1800" b="0" i="0" u="none" strike="noStrike" kern="1200" cap="none" spc="0" normalizeH="0" baseline="0" noProof="0" dirty="0">
                <a:ln>
                  <a:noFill/>
                </a:ln>
                <a:effectLst/>
                <a:uLnTx/>
                <a:uFillTx/>
                <a:cs typeface="Calibri" panose="020F0502020204030204" pitchFamily="34" charset="0"/>
              </a:rPr>
              <a:t> of ‘Principles for Safe Obstetric Services’ to reduce maternal mortality</a:t>
            </a:r>
          </a:p>
          <a:p>
            <a:pPr marL="457200" indent="-457200" defTabSz="457200">
              <a:lnSpc>
                <a:spcPct val="200000"/>
              </a:lnSpc>
              <a:spcBef>
                <a:spcPct val="0"/>
              </a:spcBef>
              <a:buFont typeface="+mj-lt"/>
              <a:buAutoNum type="arabicPeriod"/>
              <a:defRPr/>
            </a:pPr>
            <a:r>
              <a:rPr kumimoji="0" lang="en-US" sz="1800" b="0" i="0" u="none" strike="noStrike" kern="1200" cap="none" spc="0" normalizeH="0" baseline="0" noProof="0" dirty="0">
                <a:ln>
                  <a:noFill/>
                </a:ln>
                <a:effectLst/>
                <a:uLnTx/>
                <a:uFillTx/>
                <a:cs typeface="Calibri" panose="020F0502020204030204" pitchFamily="34" charset="0"/>
              </a:rPr>
              <a:t>Support EMS and HealthNet transport initiatives</a:t>
            </a:r>
          </a:p>
          <a:p>
            <a:pPr marL="457200" indent="-457200" defTabSz="457200">
              <a:lnSpc>
                <a:spcPct val="200000"/>
              </a:lnSpc>
              <a:spcBef>
                <a:spcPct val="0"/>
              </a:spcBef>
              <a:buFont typeface="+mj-lt"/>
              <a:buAutoNum type="arabicPeriod"/>
              <a:defRPr/>
            </a:pPr>
            <a:r>
              <a:rPr lang="en-US" sz="1800" b="0" dirty="0">
                <a:cs typeface="Calibri" panose="020F0502020204030204" pitchFamily="34" charset="0"/>
              </a:rPr>
              <a:t>Strengthen outreach support by specialist teams within the ecosystem aligned with efficient use of resources</a:t>
            </a:r>
          </a:p>
          <a:p>
            <a:pPr marL="457200" indent="-457200" defTabSz="457200">
              <a:lnSpc>
                <a:spcPct val="200000"/>
              </a:lnSpc>
              <a:spcBef>
                <a:spcPct val="0"/>
              </a:spcBef>
              <a:buFont typeface="+mj-lt"/>
              <a:buAutoNum type="arabicPeriod"/>
              <a:defRPr/>
            </a:pPr>
            <a:r>
              <a:rPr kumimoji="0" lang="en-US" sz="1800" b="0" i="0" u="none" strike="noStrike" kern="1200" cap="none" spc="0" normalizeH="0" baseline="0" noProof="0" dirty="0">
                <a:ln>
                  <a:noFill/>
                </a:ln>
                <a:effectLst/>
                <a:uLnTx/>
                <a:uFillTx/>
                <a:cs typeface="Calibri" panose="020F0502020204030204" pitchFamily="34" charset="0"/>
              </a:rPr>
              <a:t>Formation of functional health facility boards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a:ln>
                <a:noFill/>
              </a:ln>
              <a:effectLst/>
              <a:uLnTx/>
              <a:uFillTx/>
              <a:cs typeface="Calibri" panose="020F0502020204030204" pitchFamily="34" charset="0"/>
            </a:endParaRPr>
          </a:p>
          <a:p>
            <a:endParaRPr lang="en-ZA" dirty="0"/>
          </a:p>
        </p:txBody>
      </p:sp>
    </p:spTree>
    <p:extLst>
      <p:ext uri="{BB962C8B-B14F-4D97-AF65-F5344CB8AC3E}">
        <p14:creationId xmlns:p14="http://schemas.microsoft.com/office/powerpoint/2010/main" val="4238204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C933B-3227-46AA-91E9-2BC8C0C1CDF2}"/>
              </a:ext>
            </a:extLst>
          </p:cNvPr>
          <p:cNvSpPr>
            <a:spLocks noGrp="1"/>
          </p:cNvSpPr>
          <p:nvPr>
            <p:ph type="title"/>
          </p:nvPr>
        </p:nvSpPr>
        <p:spPr/>
        <p:txBody>
          <a:bodyPr/>
          <a:lstStyle/>
          <a:p>
            <a:r>
              <a:rPr lang="en-US" sz="2400" dirty="0">
                <a:latin typeface="+mj-lt"/>
                <a:cs typeface="Calibri" pitchFamily="34" charset="0"/>
              </a:rPr>
              <a:t>Health </a:t>
            </a:r>
            <a:r>
              <a:rPr lang="en-US" dirty="0">
                <a:latin typeface="+mj-lt"/>
                <a:cs typeface="Calibri" pitchFamily="34" charset="0"/>
              </a:rPr>
              <a:t>Service</a:t>
            </a:r>
            <a:r>
              <a:rPr lang="en-US" sz="2400" dirty="0">
                <a:latin typeface="+mj-lt"/>
                <a:cs typeface="Calibri" pitchFamily="34" charset="0"/>
              </a:rPr>
              <a:t> Interventions – Focus 2023/24</a:t>
            </a:r>
            <a:endParaRPr lang="en-ZA" dirty="0">
              <a:latin typeface="+mj-lt"/>
            </a:endParaRPr>
          </a:p>
        </p:txBody>
      </p:sp>
      <p:sp>
        <p:nvSpPr>
          <p:cNvPr id="4" name="Text Placeholder 3">
            <a:extLst>
              <a:ext uri="{FF2B5EF4-FFF2-40B4-BE49-F238E27FC236}">
                <a16:creationId xmlns:a16="http://schemas.microsoft.com/office/drawing/2014/main" id="{26A9F46E-71F7-4A85-B9BA-C1187BF9C185}"/>
              </a:ext>
            </a:extLst>
          </p:cNvPr>
          <p:cNvSpPr>
            <a:spLocks noGrp="1"/>
          </p:cNvSpPr>
          <p:nvPr>
            <p:ph type="body" sz="quarter" idx="10"/>
          </p:nvPr>
        </p:nvSpPr>
        <p:spPr/>
        <p:txBody>
          <a:bodyPr>
            <a:noAutofit/>
          </a:bodyPr>
          <a:lstStyle/>
          <a:p>
            <a:pPr marL="457200" marR="0" lvl="0" indent="-457200" algn="l" defTabSz="457200" rtl="0" eaLnBrk="1" fontAlgn="auto" latinLnBrk="0" hangingPunct="1">
              <a:lnSpc>
                <a:spcPct val="100000"/>
              </a:lnSpc>
              <a:spcBef>
                <a:spcPct val="0"/>
              </a:spcBef>
              <a:spcAft>
                <a:spcPts val="0"/>
              </a:spcAft>
              <a:buClrTx/>
              <a:buSzTx/>
              <a:buFont typeface="+mj-lt"/>
              <a:buAutoNum type="arabicPeriod"/>
              <a:tabLst/>
              <a:defRPr/>
            </a:pPr>
            <a:r>
              <a:rPr kumimoji="0" lang="en-US" sz="1800" b="0" i="0" u="none" strike="noStrike" kern="1200" cap="none" spc="0" normalizeH="0" baseline="0" noProof="0" dirty="0">
                <a:ln>
                  <a:noFill/>
                </a:ln>
                <a:effectLst/>
                <a:uLnTx/>
                <a:uFillTx/>
                <a:cs typeface="Calibri" panose="020F0502020204030204" pitchFamily="34" charset="0"/>
              </a:rPr>
              <a:t>First 1000 days of life   </a:t>
            </a:r>
          </a:p>
          <a:p>
            <a:pPr marL="882900" lvl="3" indent="-342900" defTabSz="457200">
              <a:spcBef>
                <a:spcPct val="0"/>
              </a:spcBef>
              <a:buClrTx/>
              <a:defRPr/>
            </a:pPr>
            <a:r>
              <a:rPr kumimoji="0" lang="en-US" sz="1800" i="0" u="none" strike="noStrike" kern="1200" cap="none" spc="0" normalizeH="0" baseline="0" noProof="0" dirty="0">
                <a:ln>
                  <a:noFill/>
                </a:ln>
                <a:effectLst/>
                <a:uLnTx/>
                <a:uFillTx/>
                <a:cs typeface="Calibri" panose="020F0502020204030204" pitchFamily="34" charset="0"/>
              </a:rPr>
              <a:t>C</a:t>
            </a:r>
            <a:r>
              <a:rPr kumimoji="0" lang="en-US" sz="1800" b="0" i="0" u="none" strike="noStrike" kern="1200" cap="none" spc="0" normalizeH="0" baseline="0" noProof="0" dirty="0">
                <a:ln>
                  <a:noFill/>
                </a:ln>
                <a:effectLst/>
                <a:uLnTx/>
                <a:uFillTx/>
                <a:cs typeface="Calibri" panose="020F0502020204030204" pitchFamily="34" charset="0"/>
              </a:rPr>
              <a:t>omprehensive package of care for Mother, Baby &amp; Family from Conception to 2 years</a:t>
            </a:r>
          </a:p>
          <a:p>
            <a:pPr marL="882900" lvl="3" indent="-342900" defTabSz="457200">
              <a:spcBef>
                <a:spcPct val="0"/>
              </a:spcBef>
              <a:buClrTx/>
              <a:defRPr/>
            </a:pPr>
            <a:r>
              <a:rPr lang="en-US" sz="1800" b="0" dirty="0">
                <a:cs typeface="Calibri" panose="020F0502020204030204" pitchFamily="34" charset="0"/>
              </a:rPr>
              <a:t>	Community Health Workers walking the health journey with the family </a:t>
            </a:r>
          </a:p>
          <a:p>
            <a:pPr marL="882900" lvl="3" indent="-342900" defTabSz="457200">
              <a:spcBef>
                <a:spcPct val="0"/>
              </a:spcBef>
              <a:buClrTx/>
              <a:defRPr/>
            </a:pPr>
            <a:r>
              <a:rPr kumimoji="0" lang="en-US" sz="1800" i="0" u="none" strike="noStrike" kern="1200" cap="none" spc="0" normalizeH="0" baseline="0" noProof="0" dirty="0" err="1">
                <a:ln>
                  <a:noFill/>
                </a:ln>
                <a:effectLst/>
                <a:uLnTx/>
                <a:uFillTx/>
                <a:cs typeface="Calibri" panose="020F0502020204030204" pitchFamily="34" charset="0"/>
              </a:rPr>
              <a:t>Paediatric</a:t>
            </a:r>
            <a:r>
              <a:rPr kumimoji="0" lang="en-US" sz="1800" i="0" u="none" strike="noStrike" kern="1200" cap="none" spc="0" normalizeH="0" baseline="0" noProof="0" dirty="0">
                <a:ln>
                  <a:noFill/>
                </a:ln>
                <a:effectLst/>
                <a:uLnTx/>
                <a:uFillTx/>
                <a:cs typeface="Calibri" panose="020F0502020204030204" pitchFamily="34" charset="0"/>
              </a:rPr>
              <a:t> Surge season surveillance</a:t>
            </a:r>
            <a:r>
              <a:rPr lang="en-US" sz="1800" dirty="0">
                <a:cs typeface="Calibri" panose="020F0502020204030204" pitchFamily="34" charset="0"/>
              </a:rPr>
              <a:t>- </a:t>
            </a:r>
            <a:r>
              <a:rPr kumimoji="0" lang="en-US" sz="1800" i="0" u="none" strike="noStrike" kern="1200" cap="none" spc="0" normalizeH="0" baseline="0" noProof="0" dirty="0">
                <a:ln>
                  <a:noFill/>
                </a:ln>
                <a:effectLst/>
                <a:uLnTx/>
                <a:uFillTx/>
                <a:cs typeface="Calibri" panose="020F0502020204030204" pitchFamily="34" charset="0"/>
              </a:rPr>
              <a:t>Whole of Society Approach needed.</a:t>
            </a:r>
            <a:endParaRPr kumimoji="0" lang="en-US" sz="1800" b="0" i="0" u="none" strike="noStrike" kern="1200" cap="none" spc="0" normalizeH="0" baseline="0" noProof="0" dirty="0">
              <a:ln>
                <a:noFill/>
              </a:ln>
              <a:effectLst/>
              <a:uLnTx/>
              <a:uFillTx/>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endParaRPr lang="en-US" sz="1800" b="0" dirty="0">
              <a:cs typeface="Calibri" panose="020F0502020204030204" pitchFamily="34" charset="0"/>
            </a:endParaRPr>
          </a:p>
          <a:p>
            <a:pPr marL="342900" marR="0" lvl="0" indent="-342900" algn="l" defTabSz="457200" rtl="0" eaLnBrk="1" fontAlgn="auto" latinLnBrk="0" hangingPunct="1">
              <a:lnSpc>
                <a:spcPct val="100000"/>
              </a:lnSpc>
              <a:spcBef>
                <a:spcPct val="0"/>
              </a:spcBef>
              <a:spcAft>
                <a:spcPts val="0"/>
              </a:spcAft>
              <a:buClrTx/>
              <a:buSzTx/>
              <a:buFontTx/>
              <a:buAutoNum type="arabicPeriod" startAt="2"/>
              <a:tabLst/>
              <a:defRPr/>
            </a:pPr>
            <a:r>
              <a:rPr kumimoji="0" lang="en-US" sz="1800" b="0" i="0" u="none" strike="noStrike" kern="1200" cap="none" spc="0" normalizeH="0" baseline="0" noProof="0" dirty="0">
                <a:ln>
                  <a:noFill/>
                </a:ln>
                <a:effectLst/>
                <a:uLnTx/>
                <a:uFillTx/>
                <a:cs typeface="Calibri" panose="020F0502020204030204" pitchFamily="34" charset="0"/>
              </a:rPr>
              <a:t>Clinical Governance</a:t>
            </a:r>
          </a:p>
          <a:p>
            <a:pPr marL="825750" lvl="3" indent="-285750" defTabSz="457200">
              <a:spcBef>
                <a:spcPct val="0"/>
              </a:spcBef>
              <a:buClrTx/>
              <a:defRPr/>
            </a:pPr>
            <a:r>
              <a:rPr kumimoji="0" lang="en-US" sz="1800" b="0" i="0" u="none" strike="noStrike" kern="1200" cap="none" spc="0" normalizeH="0" baseline="0" noProof="0" dirty="0">
                <a:ln>
                  <a:noFill/>
                </a:ln>
                <a:effectLst/>
                <a:uLnTx/>
                <a:uFillTx/>
                <a:cs typeface="Calibri" panose="020F0502020204030204" pitchFamily="34" charset="0"/>
              </a:rPr>
              <a:t>Development of Clinical Governance strengthening framework  for the George ecosystem</a:t>
            </a:r>
          </a:p>
          <a:p>
            <a:pPr marL="825750" lvl="3" indent="-285750" defTabSz="457200">
              <a:spcBef>
                <a:spcPct val="0"/>
              </a:spcBef>
              <a:buClrTx/>
              <a:defRPr/>
            </a:pPr>
            <a:r>
              <a:rPr lang="en-US" sz="1800" b="0" dirty="0">
                <a:cs typeface="Calibri" panose="020F0502020204030204" pitchFamily="34" charset="0"/>
              </a:rPr>
              <a:t>Connect Collaborate Co-create</a:t>
            </a:r>
            <a:endParaRPr kumimoji="0" lang="en-US" sz="1800" b="0" i="0" u="none" strike="noStrike" kern="1200" cap="none" spc="0" normalizeH="0" baseline="0" noProof="0" dirty="0">
              <a:ln>
                <a:noFill/>
              </a:ln>
              <a:effectLst/>
              <a:uLnTx/>
              <a:uFillTx/>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a:ln>
                <a:noFill/>
              </a:ln>
              <a:effectLst/>
              <a:uLnTx/>
              <a:uFillTx/>
              <a:cs typeface="Calibri" panose="020F0502020204030204" pitchFamily="34" charset="0"/>
            </a:endParaRPr>
          </a:p>
          <a:p>
            <a:pPr marL="457200" marR="0" lvl="0" indent="-457200" algn="l" defTabSz="457200" rtl="0" eaLnBrk="1" fontAlgn="auto" latinLnBrk="0" hangingPunct="1">
              <a:lnSpc>
                <a:spcPct val="100000"/>
              </a:lnSpc>
              <a:spcBef>
                <a:spcPct val="20000"/>
              </a:spcBef>
              <a:spcAft>
                <a:spcPts val="0"/>
              </a:spcAft>
              <a:buClrTx/>
              <a:buSzTx/>
              <a:buFont typeface="+mj-lt"/>
              <a:buAutoNum type="arabicPeriod" startAt="3"/>
              <a:tabLst/>
              <a:defRPr/>
            </a:pPr>
            <a:r>
              <a:rPr kumimoji="0" lang="en-US" sz="1800" b="0" i="0" u="none" strike="noStrike" kern="1200" cap="none" spc="0" normalizeH="0" baseline="0" noProof="0" dirty="0">
                <a:ln>
                  <a:noFill/>
                </a:ln>
                <a:effectLst/>
                <a:uLnTx/>
                <a:uFillTx/>
                <a:cs typeface="Calibri" panose="020F0502020204030204" pitchFamily="34" charset="0"/>
              </a:rPr>
              <a:t>Chronic Disease Management</a:t>
            </a:r>
          </a:p>
          <a:p>
            <a:pPr marR="0" lvl="0" algn="l" defTabSz="457200" rtl="0" eaLnBrk="1" fontAlgn="auto" latinLnBrk="0" hangingPunct="1">
              <a:lnSpc>
                <a:spcPct val="100000"/>
              </a:lnSpc>
              <a:spcBef>
                <a:spcPct val="20000"/>
              </a:spcBef>
              <a:spcAft>
                <a:spcPts val="0"/>
              </a:spcAft>
              <a:buClrTx/>
              <a:buSzTx/>
              <a:tabLst/>
              <a:defRPr/>
            </a:pPr>
            <a:r>
              <a:rPr lang="en-US" sz="1800" b="0" dirty="0">
                <a:cs typeface="Calibri" panose="020F0502020204030204" pitchFamily="34" charset="0"/>
              </a:rPr>
              <a:t>	Priority focus on Diabetes</a:t>
            </a:r>
          </a:p>
          <a:p>
            <a:pPr marL="882900" lvl="3" indent="-342900" defTabSz="457200">
              <a:spcBef>
                <a:spcPct val="20000"/>
              </a:spcBef>
              <a:buClrTx/>
              <a:defRPr/>
            </a:pPr>
            <a:r>
              <a:rPr kumimoji="0" lang="en-US" sz="1800" b="0" i="0" u="none" strike="noStrike" kern="1200" cap="none" spc="0" normalizeH="0" baseline="0" noProof="0" dirty="0">
                <a:ln>
                  <a:noFill/>
                </a:ln>
                <a:effectLst/>
                <a:uLnTx/>
                <a:uFillTx/>
                <a:cs typeface="Calibri" panose="020F0502020204030204" pitchFamily="34" charset="0"/>
              </a:rPr>
              <a:t>Clinical governance led by Family Physicians in collaboration with the multi-disciplinary team</a:t>
            </a:r>
          </a:p>
          <a:p>
            <a:pPr marL="882900" lvl="3" indent="-342900" defTabSz="457200">
              <a:spcBef>
                <a:spcPct val="20000"/>
              </a:spcBef>
              <a:buClrTx/>
              <a:defRPr/>
            </a:pPr>
            <a:r>
              <a:rPr lang="en-US" sz="1800" b="0" dirty="0">
                <a:cs typeface="Calibri" panose="020F0502020204030204" pitchFamily="34" charset="0"/>
              </a:rPr>
              <a:t>Using data information systems, identify healthcare users with raised HBA1c for targeted intervention</a:t>
            </a:r>
          </a:p>
          <a:p>
            <a:pPr marL="882900" lvl="3" indent="-342900" defTabSz="457200">
              <a:spcBef>
                <a:spcPct val="20000"/>
              </a:spcBef>
              <a:buClrTx/>
              <a:defRPr/>
            </a:pPr>
            <a:r>
              <a:rPr kumimoji="0" lang="en-US" sz="1800" b="0" i="0" u="none" strike="noStrike" kern="1200" cap="none" spc="0" normalizeH="0" baseline="0" noProof="0" dirty="0">
                <a:ln>
                  <a:noFill/>
                </a:ln>
                <a:effectLst/>
                <a:uLnTx/>
                <a:uFillTx/>
                <a:cs typeface="Calibri" panose="020F0502020204030204" pitchFamily="34" charset="0"/>
              </a:rPr>
              <a:t>Screening according to Western Cape Department of Health and Wellness guidelines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a:ln>
                <a:noFill/>
              </a:ln>
              <a:effectLst/>
              <a:uLnTx/>
              <a:uFillTx/>
              <a:cs typeface="Calibri" panose="020F0502020204030204" pitchFamily="34" charset="0"/>
            </a:endParaRPr>
          </a:p>
          <a:p>
            <a:pPr marR="0" lvl="0" algn="l" defTabSz="457200" rtl="0" eaLnBrk="1" fontAlgn="auto" latinLnBrk="0" hangingPunct="1">
              <a:lnSpc>
                <a:spcPct val="100000"/>
              </a:lnSpc>
              <a:spcBef>
                <a:spcPct val="0"/>
              </a:spcBef>
              <a:spcAft>
                <a:spcPts val="0"/>
              </a:spcAft>
              <a:buClrTx/>
              <a:buSzTx/>
              <a:tabLst/>
              <a:defRPr/>
            </a:pPr>
            <a:endParaRPr kumimoji="0" lang="en-US" sz="2000" b="0" i="0" u="none" strike="noStrike" kern="1200" cap="none" spc="0" normalizeH="0" baseline="0" noProof="0" dirty="0">
              <a:ln>
                <a:noFill/>
              </a:ln>
              <a:effectLst/>
              <a:uLnTx/>
              <a:uFillTx/>
              <a:cs typeface="Calibri" panose="020F0502020204030204" pitchFamily="34" charset="0"/>
            </a:endParaRPr>
          </a:p>
          <a:p>
            <a:endParaRPr lang="en-ZA" sz="2000" dirty="0"/>
          </a:p>
        </p:txBody>
      </p:sp>
    </p:spTree>
    <p:extLst>
      <p:ext uri="{BB962C8B-B14F-4D97-AF65-F5344CB8AC3E}">
        <p14:creationId xmlns:p14="http://schemas.microsoft.com/office/powerpoint/2010/main" val="302448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A3B42-EE75-D145-D85D-12638131E31D}"/>
              </a:ext>
            </a:extLst>
          </p:cNvPr>
          <p:cNvSpPr>
            <a:spLocks noGrp="1"/>
          </p:cNvSpPr>
          <p:nvPr>
            <p:ph type="title"/>
          </p:nvPr>
        </p:nvSpPr>
        <p:spPr/>
        <p:txBody>
          <a:bodyPr/>
          <a:lstStyle/>
          <a:p>
            <a:r>
              <a:rPr lang="en-US" sz="2400" dirty="0">
                <a:latin typeface="+mj-lt"/>
                <a:cs typeface="Calibri" pitchFamily="34" charset="0"/>
              </a:rPr>
              <a:t>Health </a:t>
            </a:r>
            <a:r>
              <a:rPr lang="en-US" dirty="0">
                <a:latin typeface="+mj-lt"/>
                <a:cs typeface="Calibri" pitchFamily="34" charset="0"/>
              </a:rPr>
              <a:t>Service</a:t>
            </a:r>
            <a:r>
              <a:rPr lang="en-US" sz="2400" dirty="0">
                <a:latin typeface="+mj-lt"/>
                <a:cs typeface="Calibri" pitchFamily="34" charset="0"/>
              </a:rPr>
              <a:t> Interventions – Focus 2023/24 </a:t>
            </a:r>
            <a:endParaRPr lang="en-US" dirty="0"/>
          </a:p>
        </p:txBody>
      </p:sp>
      <p:sp>
        <p:nvSpPr>
          <p:cNvPr id="3" name="Footer Placeholder 2">
            <a:extLst>
              <a:ext uri="{FF2B5EF4-FFF2-40B4-BE49-F238E27FC236}">
                <a16:creationId xmlns:a16="http://schemas.microsoft.com/office/drawing/2014/main" id="{D455428E-638B-3209-4DB0-1A87E5426E8B}"/>
              </a:ext>
            </a:extLst>
          </p:cNvPr>
          <p:cNvSpPr>
            <a:spLocks noGrp="1"/>
          </p:cNvSpPr>
          <p:nvPr>
            <p:ph type="ftr" sz="quarter" idx="3"/>
          </p:nvPr>
        </p:nvSpPr>
        <p:spPr/>
        <p:txBody>
          <a:bodyPr/>
          <a:lstStyle/>
          <a:p>
            <a:endParaRPr lang="en-GB" dirty="0">
              <a:solidFill>
                <a:srgbClr val="998F86"/>
              </a:solidFill>
            </a:endParaRPr>
          </a:p>
        </p:txBody>
      </p:sp>
      <p:sp>
        <p:nvSpPr>
          <p:cNvPr id="4" name="Text Placeholder 3">
            <a:extLst>
              <a:ext uri="{FF2B5EF4-FFF2-40B4-BE49-F238E27FC236}">
                <a16:creationId xmlns:a16="http://schemas.microsoft.com/office/drawing/2014/main" id="{048CEC30-409B-E702-3DA8-7C829B10F3F0}"/>
              </a:ext>
            </a:extLst>
          </p:cNvPr>
          <p:cNvSpPr>
            <a:spLocks noGrp="1"/>
          </p:cNvSpPr>
          <p:nvPr>
            <p:ph type="body" sz="quarter" idx="10"/>
          </p:nvPr>
        </p:nvSpPr>
        <p:spPr/>
        <p:txBody>
          <a:bodyPr>
            <a:normAutofit/>
          </a:bodyPr>
          <a:lstStyle/>
          <a:p>
            <a:pPr marL="457200" marR="0" lvl="0" indent="-457200" algn="l" defTabSz="457200" rtl="0" eaLnBrk="1" fontAlgn="auto" latinLnBrk="0" hangingPunct="1">
              <a:lnSpc>
                <a:spcPct val="100000"/>
              </a:lnSpc>
              <a:spcBef>
                <a:spcPct val="0"/>
              </a:spcBef>
              <a:spcAft>
                <a:spcPts val="0"/>
              </a:spcAft>
              <a:buClrTx/>
              <a:buSzTx/>
              <a:buAutoNum type="arabicPeriod" startAt="4"/>
              <a:tabLst/>
              <a:defRPr/>
            </a:pPr>
            <a:r>
              <a:rPr kumimoji="0" lang="en-US" sz="1800" b="0" i="0" u="none" strike="noStrike" kern="1200" cap="none" spc="0" normalizeH="0" baseline="0" noProof="0" dirty="0">
                <a:ln>
                  <a:noFill/>
                </a:ln>
                <a:effectLst/>
                <a:uLnTx/>
                <a:uFillTx/>
                <a:cs typeface="Calibri" panose="020F0502020204030204" pitchFamily="34" charset="0"/>
              </a:rPr>
              <a:t>Strengthening of Mental Health services . </a:t>
            </a:r>
          </a:p>
          <a:p>
            <a:pPr marL="882900" lvl="3" indent="-342900" defTabSz="457200">
              <a:spcBef>
                <a:spcPct val="0"/>
              </a:spcBef>
              <a:buClrTx/>
              <a:defRPr/>
            </a:pPr>
            <a:r>
              <a:rPr kumimoji="0" lang="en-US" sz="1800" b="0" i="0" u="none" strike="noStrike" kern="1200" cap="none" spc="0" normalizeH="0" baseline="0" noProof="0" dirty="0">
                <a:ln>
                  <a:noFill/>
                </a:ln>
                <a:effectLst/>
                <a:uLnTx/>
                <a:uFillTx/>
                <a:cs typeface="Calibri" panose="020F0502020204030204" pitchFamily="34" charset="0"/>
              </a:rPr>
              <a:t>Increased capacity. Additional resources (see table below)</a:t>
            </a:r>
          </a:p>
          <a:p>
            <a:pPr marL="882900" lvl="3" indent="-342900" defTabSz="457200">
              <a:spcBef>
                <a:spcPct val="0"/>
              </a:spcBef>
              <a:buClrTx/>
              <a:defRPr/>
            </a:pPr>
            <a:r>
              <a:rPr kumimoji="0" lang="en-US" sz="1800" b="0" i="0" u="none" strike="noStrike" kern="1200" cap="none" spc="0" normalizeH="0" baseline="0" noProof="0" dirty="0">
                <a:ln>
                  <a:noFill/>
                </a:ln>
                <a:effectLst/>
                <a:uLnTx/>
                <a:uFillTx/>
                <a:cs typeface="Calibri" panose="020F0502020204030204" pitchFamily="34" charset="0"/>
              </a:rPr>
              <a:t>Establishment of a task team in response to increased incidence of suicides</a:t>
            </a:r>
          </a:p>
          <a:p>
            <a:pPr marL="882900" lvl="3" indent="-342900" defTabSz="457200">
              <a:spcBef>
                <a:spcPct val="0"/>
              </a:spcBef>
              <a:buClrTx/>
              <a:defRPr/>
            </a:pPr>
            <a:r>
              <a:rPr lang="en-US" sz="1800" b="0" dirty="0">
                <a:cs typeface="Calibri" panose="020F0502020204030204" pitchFamily="34" charset="0"/>
              </a:rPr>
              <a:t>Collaboration with DSD and DBE to strengthen referral pathways and awareness</a:t>
            </a:r>
            <a:r>
              <a:rPr kumimoji="0" lang="en-US" sz="1800" b="0" i="0" u="none" strike="noStrike" kern="1200" cap="none" spc="0" normalizeH="0" baseline="0" noProof="0" dirty="0">
                <a:ln>
                  <a:noFill/>
                </a:ln>
                <a:effectLst/>
                <a:uLnTx/>
                <a:uFillTx/>
                <a:cs typeface="Calibri" panose="020F0502020204030204" pitchFamily="34" charset="0"/>
              </a:rPr>
              <a:t> </a:t>
            </a:r>
          </a:p>
          <a:p>
            <a:pPr marL="457200" marR="0" lvl="1" indent="0" algn="l" defTabSz="457200" rtl="0" eaLnBrk="1" fontAlgn="auto" latinLnBrk="0" hangingPunct="1">
              <a:lnSpc>
                <a:spcPct val="100000"/>
              </a:lnSpc>
              <a:spcBef>
                <a:spcPct val="20000"/>
              </a:spcBef>
              <a:spcAft>
                <a:spcPts val="0"/>
              </a:spcAft>
              <a:buClrTx/>
              <a:buSzTx/>
              <a:buNone/>
              <a:tabLst/>
              <a:defRPr/>
            </a:pPr>
            <a:endParaRPr lang="en-US" sz="2000" dirty="0">
              <a:cs typeface="Calibri" panose="020F0502020204030204" pitchFamily="34" charset="0"/>
            </a:endParaRPr>
          </a:p>
          <a:p>
            <a:pPr marL="734400" indent="-457200" defTabSz="457200">
              <a:spcBef>
                <a:spcPct val="20000"/>
              </a:spcBef>
              <a:buFont typeface="+mj-lt"/>
              <a:buAutoNum type="arabicPeriod"/>
              <a:defRPr/>
            </a:pPr>
            <a:endParaRPr kumimoji="0" lang="en-US" sz="2000" b="0" i="0" u="none" strike="noStrike" kern="1200" cap="none" spc="0" normalizeH="0" baseline="0" noProof="0" dirty="0">
              <a:ln>
                <a:noFill/>
              </a:ln>
              <a:effectLst/>
              <a:uLnTx/>
              <a:uFillTx/>
              <a:cs typeface="Calibri" panose="020F0502020204030204" pitchFamily="34" charset="0"/>
            </a:endParaRPr>
          </a:p>
          <a:p>
            <a:pPr marL="742950" marR="0" lvl="1"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effectLst/>
              <a:uLnTx/>
              <a:uFillTx/>
              <a:cs typeface="Calibri" panose="020F0502020204030204" pitchFamily="34" charset="0"/>
            </a:endParaRPr>
          </a:p>
          <a:p>
            <a:pPr marL="742950" marR="0" lvl="1"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en-US" sz="2000" dirty="0">
              <a:cs typeface="Calibri" panose="020F0502020204030204" pitchFamily="34" charset="0"/>
            </a:endParaRPr>
          </a:p>
          <a:p>
            <a:pPr marL="342900" indent="-342900">
              <a:buFont typeface="+mj-lt"/>
              <a:buAutoNum type="arabicPeriod"/>
            </a:pPr>
            <a:endParaRPr lang="en-US" dirty="0"/>
          </a:p>
          <a:p>
            <a:endParaRPr lang="en-US" dirty="0"/>
          </a:p>
          <a:p>
            <a:endParaRPr lang="en-US" dirty="0"/>
          </a:p>
        </p:txBody>
      </p:sp>
      <p:graphicFrame>
        <p:nvGraphicFramePr>
          <p:cNvPr id="5" name="Table 6">
            <a:extLst>
              <a:ext uri="{FF2B5EF4-FFF2-40B4-BE49-F238E27FC236}">
                <a16:creationId xmlns:a16="http://schemas.microsoft.com/office/drawing/2014/main" id="{D30673FB-2B88-D1C9-45E6-43A0C2249707}"/>
              </a:ext>
            </a:extLst>
          </p:cNvPr>
          <p:cNvGraphicFramePr>
            <a:graphicFrameLocks noGrp="1"/>
          </p:cNvGraphicFramePr>
          <p:nvPr>
            <p:extLst>
              <p:ext uri="{D42A27DB-BD31-4B8C-83A1-F6EECF244321}">
                <p14:modId xmlns:p14="http://schemas.microsoft.com/office/powerpoint/2010/main" val="2041318610"/>
              </p:ext>
            </p:extLst>
          </p:nvPr>
        </p:nvGraphicFramePr>
        <p:xfrm>
          <a:off x="595604" y="3033572"/>
          <a:ext cx="11000791" cy="2834640"/>
        </p:xfrm>
        <a:graphic>
          <a:graphicData uri="http://schemas.openxmlformats.org/drawingml/2006/table">
            <a:tbl>
              <a:tblPr firstRow="1" bandRow="1">
                <a:tableStyleId>{5C22544A-7EE6-4342-B048-85BDC9FD1C3A}</a:tableStyleId>
              </a:tblPr>
              <a:tblGrid>
                <a:gridCol w="3992311">
                  <a:extLst>
                    <a:ext uri="{9D8B030D-6E8A-4147-A177-3AD203B41FA5}">
                      <a16:colId xmlns:a16="http://schemas.microsoft.com/office/drawing/2014/main" val="259914220"/>
                    </a:ext>
                  </a:extLst>
                </a:gridCol>
                <a:gridCol w="7008480">
                  <a:extLst>
                    <a:ext uri="{9D8B030D-6E8A-4147-A177-3AD203B41FA5}">
                      <a16:colId xmlns:a16="http://schemas.microsoft.com/office/drawing/2014/main" val="1164105612"/>
                    </a:ext>
                  </a:extLst>
                </a:gridCol>
              </a:tblGrid>
              <a:tr h="334703">
                <a:tc>
                  <a:txBody>
                    <a:bodyPr/>
                    <a:lstStyle/>
                    <a:p>
                      <a:r>
                        <a:rPr lang="en-US" dirty="0"/>
                        <a:t>Garden Route Ecosystem</a:t>
                      </a:r>
                    </a:p>
                  </a:txBody>
                  <a:tcPr/>
                </a:tc>
                <a:tc>
                  <a:txBody>
                    <a:bodyPr/>
                    <a:lstStyle/>
                    <a:p>
                      <a:endParaRPr lang="en-US" dirty="0"/>
                    </a:p>
                  </a:txBody>
                  <a:tcPr/>
                </a:tc>
                <a:extLst>
                  <a:ext uri="{0D108BD9-81ED-4DB2-BD59-A6C34878D82A}">
                    <a16:rowId xmlns:a16="http://schemas.microsoft.com/office/drawing/2014/main" val="3744330272"/>
                  </a:ext>
                </a:extLst>
              </a:tr>
              <a:tr h="334703">
                <a:tc>
                  <a:txBody>
                    <a:bodyPr/>
                    <a:lstStyle/>
                    <a:p>
                      <a:r>
                        <a:rPr lang="en-US" dirty="0"/>
                        <a:t>Garden Route District</a:t>
                      </a:r>
                    </a:p>
                  </a:txBody>
                  <a:tcPr/>
                </a:tc>
                <a:tc>
                  <a:txBody>
                    <a:bodyPr/>
                    <a:lstStyle/>
                    <a:p>
                      <a:r>
                        <a:rPr lang="en-US" dirty="0"/>
                        <a:t>1 Psychologist (Oudtshoorn/Kannaland/ George)</a:t>
                      </a:r>
                    </a:p>
                  </a:txBody>
                  <a:tcPr/>
                </a:tc>
                <a:extLst>
                  <a:ext uri="{0D108BD9-81ED-4DB2-BD59-A6C34878D82A}">
                    <a16:rowId xmlns:a16="http://schemas.microsoft.com/office/drawing/2014/main" val="3164444967"/>
                  </a:ext>
                </a:extLst>
              </a:tr>
              <a:tr h="334703">
                <a:tc>
                  <a:txBody>
                    <a:bodyPr/>
                    <a:lstStyle/>
                    <a:p>
                      <a:r>
                        <a:rPr lang="en-US" dirty="0"/>
                        <a:t>George</a:t>
                      </a:r>
                    </a:p>
                  </a:txBody>
                  <a:tcPr/>
                </a:tc>
                <a:tc>
                  <a:txBody>
                    <a:bodyPr/>
                    <a:lstStyle/>
                    <a:p>
                      <a:r>
                        <a:rPr lang="en-US" dirty="0"/>
                        <a:t>1 Registered Counsellor</a:t>
                      </a:r>
                    </a:p>
                  </a:txBody>
                  <a:tcPr/>
                </a:tc>
                <a:extLst>
                  <a:ext uri="{0D108BD9-81ED-4DB2-BD59-A6C34878D82A}">
                    <a16:rowId xmlns:a16="http://schemas.microsoft.com/office/drawing/2014/main" val="3832313205"/>
                  </a:ext>
                </a:extLst>
              </a:tr>
              <a:tr h="334703">
                <a:tc>
                  <a:txBody>
                    <a:bodyPr/>
                    <a:lstStyle/>
                    <a:p>
                      <a:r>
                        <a:rPr lang="en-US" dirty="0"/>
                        <a:t>Hessequa</a:t>
                      </a:r>
                    </a:p>
                  </a:txBody>
                  <a:tcPr/>
                </a:tc>
                <a:tc>
                  <a:txBody>
                    <a:bodyPr/>
                    <a:lstStyle/>
                    <a:p>
                      <a:r>
                        <a:rPr lang="en-US" dirty="0"/>
                        <a:t>1 Social Worker</a:t>
                      </a:r>
                    </a:p>
                  </a:txBody>
                  <a:tcPr/>
                </a:tc>
                <a:extLst>
                  <a:ext uri="{0D108BD9-81ED-4DB2-BD59-A6C34878D82A}">
                    <a16:rowId xmlns:a16="http://schemas.microsoft.com/office/drawing/2014/main" val="1361542054"/>
                  </a:ext>
                </a:extLst>
              </a:tr>
              <a:tr h="585730">
                <a:tc>
                  <a:txBody>
                    <a:bodyPr/>
                    <a:lstStyle/>
                    <a:p>
                      <a:r>
                        <a:rPr lang="en-US" dirty="0"/>
                        <a:t>Knysna/Bitou</a:t>
                      </a:r>
                    </a:p>
                  </a:txBody>
                  <a:tcPr/>
                </a:tc>
                <a:tc>
                  <a:txBody>
                    <a:bodyPr/>
                    <a:lstStyle/>
                    <a:p>
                      <a:r>
                        <a:rPr lang="en-US" dirty="0"/>
                        <a:t>1 Registered Counsellor (contract extended)</a:t>
                      </a:r>
                    </a:p>
                    <a:p>
                      <a:r>
                        <a:rPr lang="en-US" dirty="0"/>
                        <a:t>1Occupational Therapist</a:t>
                      </a:r>
                    </a:p>
                  </a:txBody>
                  <a:tcPr/>
                </a:tc>
                <a:extLst>
                  <a:ext uri="{0D108BD9-81ED-4DB2-BD59-A6C34878D82A}">
                    <a16:rowId xmlns:a16="http://schemas.microsoft.com/office/drawing/2014/main" val="3936787994"/>
                  </a:ext>
                </a:extLst>
              </a:tr>
              <a:tr h="334703">
                <a:tc>
                  <a:txBody>
                    <a:bodyPr/>
                    <a:lstStyle/>
                    <a:p>
                      <a:r>
                        <a:rPr lang="en-US" dirty="0"/>
                        <a:t>Mossel Bay</a:t>
                      </a:r>
                    </a:p>
                  </a:txBody>
                  <a:tcPr/>
                </a:tc>
                <a:tc>
                  <a:txBody>
                    <a:bodyPr/>
                    <a:lstStyle/>
                    <a:p>
                      <a:r>
                        <a:rPr lang="en-US" dirty="0"/>
                        <a:t>1 Registered Counsellor (contract extended)</a:t>
                      </a:r>
                    </a:p>
                  </a:txBody>
                  <a:tcPr/>
                </a:tc>
                <a:extLst>
                  <a:ext uri="{0D108BD9-81ED-4DB2-BD59-A6C34878D82A}">
                    <a16:rowId xmlns:a16="http://schemas.microsoft.com/office/drawing/2014/main" val="4233392465"/>
                  </a:ext>
                </a:extLst>
              </a:tr>
              <a:tr h="334703">
                <a:tc>
                  <a:txBody>
                    <a:bodyPr/>
                    <a:lstStyle/>
                    <a:p>
                      <a:r>
                        <a:rPr lang="en-US" dirty="0"/>
                        <a:t>Oudtshoorn / Kannaland</a:t>
                      </a:r>
                    </a:p>
                  </a:txBody>
                  <a:tcPr/>
                </a:tc>
                <a:tc>
                  <a:txBody>
                    <a:bodyPr/>
                    <a:lstStyle/>
                    <a:p>
                      <a:r>
                        <a:rPr lang="en-US" dirty="0"/>
                        <a:t>1 Social Worker</a:t>
                      </a:r>
                    </a:p>
                  </a:txBody>
                  <a:tcPr/>
                </a:tc>
                <a:extLst>
                  <a:ext uri="{0D108BD9-81ED-4DB2-BD59-A6C34878D82A}">
                    <a16:rowId xmlns:a16="http://schemas.microsoft.com/office/drawing/2014/main" val="1558336661"/>
                  </a:ext>
                </a:extLst>
              </a:tr>
            </a:tbl>
          </a:graphicData>
        </a:graphic>
      </p:graphicFrame>
    </p:spTree>
    <p:extLst>
      <p:ext uri="{BB962C8B-B14F-4D97-AF65-F5344CB8AC3E}">
        <p14:creationId xmlns:p14="http://schemas.microsoft.com/office/powerpoint/2010/main" val="207599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5327-D392-2793-E216-220A56EFEC7C}"/>
              </a:ext>
            </a:extLst>
          </p:cNvPr>
          <p:cNvSpPr>
            <a:spLocks noGrp="1"/>
          </p:cNvSpPr>
          <p:nvPr>
            <p:ph type="title"/>
          </p:nvPr>
        </p:nvSpPr>
        <p:spPr/>
        <p:txBody>
          <a:bodyPr/>
          <a:lstStyle/>
          <a:p>
            <a:r>
              <a:rPr lang="en-US" dirty="0"/>
              <a:t>Presentation overview</a:t>
            </a:r>
          </a:p>
        </p:txBody>
      </p:sp>
      <p:sp>
        <p:nvSpPr>
          <p:cNvPr id="3" name="Footer Placeholder 2">
            <a:extLst>
              <a:ext uri="{FF2B5EF4-FFF2-40B4-BE49-F238E27FC236}">
                <a16:creationId xmlns:a16="http://schemas.microsoft.com/office/drawing/2014/main" id="{C86A1E0E-F58C-5CB8-E885-D0375503D37C}"/>
              </a:ext>
            </a:extLst>
          </p:cNvPr>
          <p:cNvSpPr>
            <a:spLocks noGrp="1"/>
          </p:cNvSpPr>
          <p:nvPr>
            <p:ph type="ftr" sz="quarter" idx="3"/>
          </p:nvPr>
        </p:nvSpPr>
        <p:spPr/>
        <p:txBody>
          <a:bodyPr/>
          <a:lstStyle/>
          <a:p>
            <a:endParaRPr lang="en-GB" dirty="0">
              <a:solidFill>
                <a:srgbClr val="998F86"/>
              </a:solidFill>
            </a:endParaRPr>
          </a:p>
        </p:txBody>
      </p:sp>
      <p:sp>
        <p:nvSpPr>
          <p:cNvPr id="5" name="Text Placeholder 3">
            <a:extLst>
              <a:ext uri="{FF2B5EF4-FFF2-40B4-BE49-F238E27FC236}">
                <a16:creationId xmlns:a16="http://schemas.microsoft.com/office/drawing/2014/main" id="{BB6E43E6-5ED1-2718-F896-B8EC4EF2BE3F}"/>
              </a:ext>
            </a:extLst>
          </p:cNvPr>
          <p:cNvSpPr>
            <a:spLocks noGrp="1"/>
          </p:cNvSpPr>
          <p:nvPr>
            <p:ph type="body" sz="quarter" idx="10"/>
          </p:nvPr>
        </p:nvSpPr>
        <p:spPr>
          <a:xfrm>
            <a:off x="393700" y="1196975"/>
            <a:ext cx="11463338" cy="4895850"/>
          </a:xfrm>
        </p:spPr>
        <p:txBody>
          <a:bodyPr>
            <a:normAutofit/>
          </a:bodyPr>
          <a:lstStyle/>
          <a:p>
            <a:pPr>
              <a:lnSpc>
                <a:spcPct val="200000"/>
              </a:lnSpc>
            </a:pPr>
            <a:r>
              <a:rPr lang="en-US" sz="1800" b="0" dirty="0"/>
              <a:t>1. Geographic Service Area Overview</a:t>
            </a:r>
          </a:p>
          <a:p>
            <a:pPr>
              <a:lnSpc>
                <a:spcPct val="200000"/>
              </a:lnSpc>
            </a:pPr>
            <a:r>
              <a:rPr lang="en-US" sz="1800" b="0" dirty="0"/>
              <a:t>2. Population Overview</a:t>
            </a:r>
          </a:p>
          <a:p>
            <a:pPr>
              <a:lnSpc>
                <a:spcPct val="200000"/>
              </a:lnSpc>
            </a:pPr>
            <a:r>
              <a:rPr lang="en-US" sz="1800" b="0" dirty="0"/>
              <a:t>3. Burden of Diseases </a:t>
            </a:r>
          </a:p>
          <a:p>
            <a:pPr>
              <a:lnSpc>
                <a:spcPct val="200000"/>
              </a:lnSpc>
            </a:pPr>
            <a:r>
              <a:rPr lang="en-US" sz="1800" b="0" dirty="0"/>
              <a:t>4. Garden Route District Health Services</a:t>
            </a:r>
          </a:p>
          <a:p>
            <a:pPr>
              <a:lnSpc>
                <a:spcPct val="200000"/>
              </a:lnSpc>
            </a:pPr>
            <a:r>
              <a:rPr lang="en-US" sz="1800" b="0" dirty="0"/>
              <a:t>5. Corporate Services</a:t>
            </a:r>
          </a:p>
          <a:p>
            <a:pPr>
              <a:lnSpc>
                <a:spcPct val="200000"/>
              </a:lnSpc>
            </a:pPr>
            <a:r>
              <a:rPr lang="en-US" sz="1800" b="0" dirty="0"/>
              <a:t>6. Contracting Units for Primary Health Care (CUP)</a:t>
            </a:r>
          </a:p>
          <a:p>
            <a:pPr>
              <a:lnSpc>
                <a:spcPct val="200000"/>
              </a:lnSpc>
            </a:pPr>
            <a:r>
              <a:rPr lang="en-US" sz="1800" b="0" dirty="0"/>
              <a:t>7. NHI aspects and Capital Projects </a:t>
            </a:r>
          </a:p>
          <a:p>
            <a:pPr>
              <a:lnSpc>
                <a:spcPct val="200000"/>
              </a:lnSpc>
            </a:pPr>
            <a:r>
              <a:rPr lang="en-US" sz="1800" b="0" dirty="0"/>
              <a:t>8. Inverter Projects</a:t>
            </a:r>
          </a:p>
          <a:p>
            <a:pPr marL="0" lvl="1" indent="0">
              <a:lnSpc>
                <a:spcPct val="200000"/>
              </a:lnSpc>
              <a:buNone/>
            </a:pPr>
            <a:endParaRPr lang="en-US" sz="1800" dirty="0"/>
          </a:p>
        </p:txBody>
      </p:sp>
    </p:spTree>
    <p:extLst>
      <p:ext uri="{BB962C8B-B14F-4D97-AF65-F5344CB8AC3E}">
        <p14:creationId xmlns:p14="http://schemas.microsoft.com/office/powerpoint/2010/main" val="1519873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E2D4-7852-EE71-B4AE-B0E74165DD90}"/>
              </a:ext>
            </a:extLst>
          </p:cNvPr>
          <p:cNvSpPr>
            <a:spLocks noGrp="1"/>
          </p:cNvSpPr>
          <p:nvPr>
            <p:ph type="title"/>
          </p:nvPr>
        </p:nvSpPr>
        <p:spPr/>
        <p:txBody>
          <a:bodyPr/>
          <a:lstStyle/>
          <a:p>
            <a:r>
              <a:rPr lang="en-US" sz="2400" dirty="0">
                <a:latin typeface="+mj-lt"/>
                <a:cs typeface="Calibri" pitchFamily="34" charset="0"/>
              </a:rPr>
              <a:t>Health </a:t>
            </a:r>
            <a:r>
              <a:rPr lang="en-US" dirty="0">
                <a:latin typeface="+mj-lt"/>
                <a:cs typeface="Calibri" pitchFamily="34" charset="0"/>
              </a:rPr>
              <a:t>Service</a:t>
            </a:r>
            <a:r>
              <a:rPr lang="en-US" sz="2400" dirty="0">
                <a:latin typeface="+mj-lt"/>
                <a:cs typeface="Calibri" pitchFamily="34" charset="0"/>
              </a:rPr>
              <a:t> Interventions – Focus 2023/24</a:t>
            </a:r>
            <a:endParaRPr lang="en-US" dirty="0"/>
          </a:p>
        </p:txBody>
      </p:sp>
      <p:sp>
        <p:nvSpPr>
          <p:cNvPr id="3" name="Footer Placeholder 2">
            <a:extLst>
              <a:ext uri="{FF2B5EF4-FFF2-40B4-BE49-F238E27FC236}">
                <a16:creationId xmlns:a16="http://schemas.microsoft.com/office/drawing/2014/main" id="{AFBB776E-A287-839B-2095-5331DD1FAE31}"/>
              </a:ext>
            </a:extLst>
          </p:cNvPr>
          <p:cNvSpPr>
            <a:spLocks noGrp="1"/>
          </p:cNvSpPr>
          <p:nvPr>
            <p:ph type="ftr" sz="quarter" idx="3"/>
          </p:nvPr>
        </p:nvSpPr>
        <p:spPr/>
        <p:txBody>
          <a:bodyPr/>
          <a:lstStyle/>
          <a:p>
            <a:endParaRPr lang="en-GB" dirty="0">
              <a:solidFill>
                <a:srgbClr val="998F86"/>
              </a:solidFill>
            </a:endParaRPr>
          </a:p>
        </p:txBody>
      </p:sp>
      <p:sp>
        <p:nvSpPr>
          <p:cNvPr id="4" name="Text Placeholder 3">
            <a:extLst>
              <a:ext uri="{FF2B5EF4-FFF2-40B4-BE49-F238E27FC236}">
                <a16:creationId xmlns:a16="http://schemas.microsoft.com/office/drawing/2014/main" id="{82EB4272-E33B-2ADE-3854-8E602688F79B}"/>
              </a:ext>
            </a:extLst>
          </p:cNvPr>
          <p:cNvSpPr>
            <a:spLocks noGrp="1"/>
          </p:cNvSpPr>
          <p:nvPr>
            <p:ph type="body" sz="quarter" idx="10"/>
          </p:nvPr>
        </p:nvSpPr>
        <p:spPr/>
        <p:txBody>
          <a:bodyPr>
            <a:normAutofit/>
          </a:bodyPr>
          <a:lstStyle/>
          <a:p>
            <a:pPr marL="457200" marR="0" lvl="0" indent="-457200" algn="l" defTabSz="457200" rtl="0" eaLnBrk="1" fontAlgn="auto" latinLnBrk="0" hangingPunct="1">
              <a:lnSpc>
                <a:spcPct val="100000"/>
              </a:lnSpc>
              <a:spcBef>
                <a:spcPct val="20000"/>
              </a:spcBef>
              <a:spcAft>
                <a:spcPts val="0"/>
              </a:spcAft>
              <a:buClrTx/>
              <a:buSzTx/>
              <a:buFont typeface="+mj-lt"/>
              <a:buAutoNum type="arabicPeriod" startAt="5"/>
              <a:tabLst/>
              <a:defRPr/>
            </a:pPr>
            <a:r>
              <a:rPr kumimoji="0" lang="en-US" sz="1800" b="0" i="0" u="none" strike="noStrike" kern="1200" cap="none" spc="0" normalizeH="0" baseline="0" noProof="0" dirty="0">
                <a:ln>
                  <a:noFill/>
                </a:ln>
                <a:solidFill>
                  <a:prstClr val="black"/>
                </a:solidFill>
                <a:effectLst/>
                <a:uLnTx/>
                <a:uFillTx/>
                <a:latin typeface="Century Gothic" pitchFamily="34" charset="0"/>
                <a:ea typeface="+mn-ea"/>
                <a:cs typeface="Calibri" panose="020F0502020204030204" pitchFamily="34" charset="0"/>
              </a:rPr>
              <a:t>TB/HIV Services</a:t>
            </a:r>
          </a:p>
          <a:p>
            <a:pPr marL="997200" marR="0" lvl="3" indent="-457200" algn="l" defTabSz="4572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Century Gothic" pitchFamily="34" charset="0"/>
                <a:ea typeface="+mn-ea"/>
                <a:cs typeface="Calibri" panose="020F0502020204030204" pitchFamily="34" charset="0"/>
              </a:rPr>
              <a:t>Improving data input to inform quality improvement plan</a:t>
            </a:r>
          </a:p>
          <a:p>
            <a:pPr marL="997200" marR="0" lvl="3" indent="-457200" algn="l" defTabSz="4572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Century Gothic" pitchFamily="34" charset="0"/>
                <a:ea typeface="+mn-ea"/>
                <a:cs typeface="Calibri" panose="020F0502020204030204" pitchFamily="34" charset="0"/>
              </a:rPr>
              <a:t>Focus on clinical mentorship and governance </a:t>
            </a:r>
          </a:p>
          <a:p>
            <a:pPr marL="997200" marR="0" lvl="3" indent="-457200" algn="l" defTabSz="4572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Century Gothic" pitchFamily="34" charset="0"/>
                <a:ea typeface="+mn-ea"/>
                <a:cs typeface="Calibri" panose="020F0502020204030204" pitchFamily="34" charset="0"/>
              </a:rPr>
              <a:t>New funding cycle NPO partners. Includes revised training module and service package</a:t>
            </a:r>
          </a:p>
          <a:p>
            <a:pPr marL="997200" marR="0" lvl="3" indent="-457200" algn="l" defTabSz="4572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Century Gothic" pitchFamily="34" charset="0"/>
                <a:ea typeface="+mn-ea"/>
                <a:cs typeface="Calibri" panose="020F0502020204030204" pitchFamily="34" charset="0"/>
              </a:rPr>
              <a:t>Strengthening of linkage to care </a:t>
            </a:r>
          </a:p>
          <a:p>
            <a:endParaRPr lang="en-US" sz="1800" dirty="0"/>
          </a:p>
        </p:txBody>
      </p:sp>
    </p:spTree>
    <p:extLst>
      <p:ext uri="{BB962C8B-B14F-4D97-AF65-F5344CB8AC3E}">
        <p14:creationId xmlns:p14="http://schemas.microsoft.com/office/powerpoint/2010/main" val="995982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marL="0" indent="0" algn="ctr">
              <a:buNone/>
            </a:pPr>
            <a:r>
              <a:rPr lang="en-US" sz="3200" b="1" dirty="0">
                <a:latin typeface="Century Gothic" panose="020B0502020202020204" pitchFamily="34" charset="0"/>
              </a:rPr>
              <a:t>5. </a:t>
            </a:r>
            <a:r>
              <a:rPr lang="en-US" b="1" dirty="0"/>
              <a:t>Corporate Services Priorities</a:t>
            </a:r>
            <a:endParaRPr lang="en-ZA" sz="3200" b="1" dirty="0">
              <a:latin typeface="Century Gothic" panose="020B0502020202020204" pitchFamily="34" charset="0"/>
            </a:endParaRPr>
          </a:p>
        </p:txBody>
      </p:sp>
    </p:spTree>
    <p:extLst>
      <p:ext uri="{BB962C8B-B14F-4D97-AF65-F5344CB8AC3E}">
        <p14:creationId xmlns:p14="http://schemas.microsoft.com/office/powerpoint/2010/main" val="2235264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E2D4-7852-EE71-B4AE-B0E74165DD90}"/>
              </a:ext>
            </a:extLst>
          </p:cNvPr>
          <p:cNvSpPr>
            <a:spLocks noGrp="1"/>
          </p:cNvSpPr>
          <p:nvPr>
            <p:ph type="title"/>
          </p:nvPr>
        </p:nvSpPr>
        <p:spPr/>
        <p:txBody>
          <a:bodyPr/>
          <a:lstStyle/>
          <a:p>
            <a:r>
              <a:rPr lang="en-US" sz="2400" dirty="0">
                <a:latin typeface="+mj-lt"/>
                <a:cs typeface="Calibri" pitchFamily="34" charset="0"/>
              </a:rPr>
              <a:t>Corporate Service- Finance Interventions 2023/24</a:t>
            </a:r>
            <a:endParaRPr lang="en-US" dirty="0"/>
          </a:p>
        </p:txBody>
      </p:sp>
      <p:sp>
        <p:nvSpPr>
          <p:cNvPr id="3" name="Footer Placeholder 2">
            <a:extLst>
              <a:ext uri="{FF2B5EF4-FFF2-40B4-BE49-F238E27FC236}">
                <a16:creationId xmlns:a16="http://schemas.microsoft.com/office/drawing/2014/main" id="{AFBB776E-A287-839B-2095-5331DD1FAE31}"/>
              </a:ext>
            </a:extLst>
          </p:cNvPr>
          <p:cNvSpPr>
            <a:spLocks noGrp="1"/>
          </p:cNvSpPr>
          <p:nvPr>
            <p:ph type="ftr" sz="quarter" idx="3"/>
          </p:nvPr>
        </p:nvSpPr>
        <p:spPr/>
        <p:txBody>
          <a:bodyPr/>
          <a:lstStyle/>
          <a:p>
            <a:endParaRPr lang="en-GB" dirty="0">
              <a:solidFill>
                <a:srgbClr val="998F86"/>
              </a:solidFill>
            </a:endParaRPr>
          </a:p>
        </p:txBody>
      </p:sp>
      <p:sp>
        <p:nvSpPr>
          <p:cNvPr id="4" name="Text Placeholder 3">
            <a:extLst>
              <a:ext uri="{FF2B5EF4-FFF2-40B4-BE49-F238E27FC236}">
                <a16:creationId xmlns:a16="http://schemas.microsoft.com/office/drawing/2014/main" id="{82EB4272-E33B-2ADE-3854-8E602688F79B}"/>
              </a:ext>
            </a:extLst>
          </p:cNvPr>
          <p:cNvSpPr>
            <a:spLocks noGrp="1"/>
          </p:cNvSpPr>
          <p:nvPr>
            <p:ph type="body" sz="quarter" idx="10"/>
          </p:nvPr>
        </p:nvSpPr>
        <p:spPr>
          <a:xfrm>
            <a:off x="547955" y="932152"/>
            <a:ext cx="11096090" cy="5213010"/>
          </a:xfrm>
        </p:spPr>
        <p:txBody>
          <a:bodyPr>
            <a:normAutofit fontScale="92500" lnSpcReduction="20000"/>
          </a:bodyPr>
          <a:lstStyle/>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Training on new policies.</a:t>
            </a:r>
          </a:p>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Expenditure management.</a:t>
            </a:r>
          </a:p>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Asset management.</a:t>
            </a:r>
          </a:p>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Special projects – 16B projects.</a:t>
            </a:r>
          </a:p>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Procurement Planning.</a:t>
            </a:r>
          </a:p>
          <a:p>
            <a:pPr marL="342900" marR="0" lvl="0" indent="-342900">
              <a:lnSpc>
                <a:spcPct val="150000"/>
              </a:lnSpc>
              <a:spcBef>
                <a:spcPts val="0"/>
              </a:spcBef>
              <a:spcAft>
                <a:spcPts val="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Support to all components within the office.</a:t>
            </a:r>
          </a:p>
          <a:p>
            <a:pPr marL="342900" marR="0" lvl="0" indent="-342900">
              <a:lnSpc>
                <a:spcPct val="150000"/>
              </a:lnSpc>
              <a:spcBef>
                <a:spcPts val="0"/>
              </a:spcBef>
              <a:spcAft>
                <a:spcPts val="80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Guide staff on the procurement processes.</a:t>
            </a:r>
          </a:p>
          <a:p>
            <a:pPr marL="342900" marR="0" lvl="0" indent="-342900">
              <a:lnSpc>
                <a:spcPct val="150000"/>
              </a:lnSpc>
              <a:spcBef>
                <a:spcPts val="0"/>
              </a:spcBef>
              <a:spcAft>
                <a:spcPts val="80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Provide input on new policies, Delegations, and changes to accounting officer system (AOS).</a:t>
            </a:r>
          </a:p>
          <a:p>
            <a:pPr marL="342900" marR="0" lvl="0" indent="-342900">
              <a:lnSpc>
                <a:spcPct val="150000"/>
              </a:lnSpc>
              <a:spcBef>
                <a:spcPts val="0"/>
              </a:spcBef>
              <a:spcAft>
                <a:spcPts val="80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Assist with new contracts.</a:t>
            </a:r>
          </a:p>
          <a:p>
            <a:pPr marL="342900" marR="0" lvl="0" indent="-342900">
              <a:lnSpc>
                <a:spcPct val="150000"/>
              </a:lnSpc>
              <a:spcBef>
                <a:spcPts val="0"/>
              </a:spcBef>
              <a:spcAft>
                <a:spcPts val="800"/>
              </a:spcAft>
              <a:buFont typeface="Symbol" panose="05050102010706020507" pitchFamily="18" charset="2"/>
              <a:buChar char=""/>
            </a:pPr>
            <a:r>
              <a:rPr lang="en-US" sz="1900" b="0" dirty="0">
                <a:effectLst/>
                <a:latin typeface="+mn-lt"/>
                <a:ea typeface="HGSMinchoE" panose="02020800000000000000" pitchFamily="18" charset="-128"/>
                <a:cs typeface="Times New Roman" panose="02020603050405020304" pitchFamily="18" charset="0"/>
              </a:rPr>
              <a:t>Management of assets – Asset records:</a:t>
            </a:r>
          </a:p>
          <a:p>
            <a:pPr marL="342900" marR="0" lvl="0" indent="-342900">
              <a:lnSpc>
                <a:spcPct val="150000"/>
              </a:lnSpc>
              <a:spcBef>
                <a:spcPts val="0"/>
              </a:spcBef>
              <a:spcAft>
                <a:spcPts val="800"/>
              </a:spcAft>
              <a:buFont typeface="Calibri" panose="020F0502020204030204" pitchFamily="34" charset="0"/>
              <a:buChar char="-"/>
            </a:pPr>
            <a:r>
              <a:rPr lang="en-US" sz="1900" b="0" dirty="0">
                <a:effectLst/>
                <a:latin typeface="+mn-lt"/>
                <a:ea typeface="Palatino Linotype" panose="02040502050505030304" pitchFamily="18" charset="0"/>
                <a:cs typeface="Times New Roman" panose="02020603050405020304" pitchFamily="18" charset="0"/>
              </a:rPr>
              <a:t>Medium term forecast (MTF) Asset plans.</a:t>
            </a:r>
          </a:p>
          <a:p>
            <a:pPr marL="342900" marR="0" lvl="0" indent="-342900">
              <a:lnSpc>
                <a:spcPct val="150000"/>
              </a:lnSpc>
              <a:spcBef>
                <a:spcPts val="0"/>
              </a:spcBef>
              <a:spcAft>
                <a:spcPts val="800"/>
              </a:spcAft>
              <a:buFont typeface="Calibri" panose="020F0502020204030204" pitchFamily="34" charset="0"/>
              <a:buChar char="-"/>
            </a:pPr>
            <a:r>
              <a:rPr lang="en-US" sz="1900" b="0" dirty="0">
                <a:effectLst/>
                <a:latin typeface="+mn-lt"/>
                <a:ea typeface="Palatino Linotype" panose="02040502050505030304" pitchFamily="18" charset="0"/>
                <a:cs typeface="Times New Roman" panose="02020603050405020304" pitchFamily="18" charset="0"/>
              </a:rPr>
              <a:t>Procurement off Assets.</a:t>
            </a:r>
          </a:p>
          <a:p>
            <a:endParaRPr lang="en-US" sz="1800" dirty="0"/>
          </a:p>
        </p:txBody>
      </p:sp>
    </p:spTree>
    <p:extLst>
      <p:ext uri="{BB962C8B-B14F-4D97-AF65-F5344CB8AC3E}">
        <p14:creationId xmlns:p14="http://schemas.microsoft.com/office/powerpoint/2010/main" val="30249113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3C86A-57BA-10A1-5FE6-46974429136C}"/>
              </a:ext>
            </a:extLst>
          </p:cNvPr>
          <p:cNvSpPr>
            <a:spLocks noGrp="1"/>
          </p:cNvSpPr>
          <p:nvPr>
            <p:ph type="title"/>
          </p:nvPr>
        </p:nvSpPr>
        <p:spPr/>
        <p:txBody>
          <a:bodyPr/>
          <a:lstStyle/>
          <a:p>
            <a:r>
              <a:rPr lang="en-US" sz="2400" dirty="0">
                <a:latin typeface="+mj-lt"/>
                <a:cs typeface="Calibri" pitchFamily="34" charset="0"/>
              </a:rPr>
              <a:t>Corporate Service- Peopl</a:t>
            </a:r>
            <a:r>
              <a:rPr lang="en-US" dirty="0">
                <a:latin typeface="+mj-lt"/>
                <a:cs typeface="Calibri" pitchFamily="34" charset="0"/>
              </a:rPr>
              <a:t>e Management</a:t>
            </a:r>
            <a:r>
              <a:rPr lang="en-US" sz="2400" dirty="0">
                <a:latin typeface="+mj-lt"/>
                <a:cs typeface="Calibri" pitchFamily="34" charset="0"/>
              </a:rPr>
              <a:t> Interventions 2023/24</a:t>
            </a:r>
            <a:endParaRPr lang="en-US" dirty="0"/>
          </a:p>
        </p:txBody>
      </p:sp>
      <p:sp>
        <p:nvSpPr>
          <p:cNvPr id="3" name="Footer Placeholder 2">
            <a:extLst>
              <a:ext uri="{FF2B5EF4-FFF2-40B4-BE49-F238E27FC236}">
                <a16:creationId xmlns:a16="http://schemas.microsoft.com/office/drawing/2014/main" id="{CD80D10C-4417-2A3E-4E3B-0251A7822A94}"/>
              </a:ext>
            </a:extLst>
          </p:cNvPr>
          <p:cNvSpPr>
            <a:spLocks noGrp="1"/>
          </p:cNvSpPr>
          <p:nvPr>
            <p:ph type="ftr" sz="quarter" idx="3"/>
          </p:nvPr>
        </p:nvSpPr>
        <p:spPr/>
        <p:txBody>
          <a:bodyPr/>
          <a:lstStyle/>
          <a:p>
            <a:endParaRPr lang="en-GB" dirty="0">
              <a:solidFill>
                <a:srgbClr val="998F86"/>
              </a:solidFill>
            </a:endParaRPr>
          </a:p>
        </p:txBody>
      </p:sp>
      <p:sp>
        <p:nvSpPr>
          <p:cNvPr id="4" name="Text Placeholder 3">
            <a:extLst>
              <a:ext uri="{FF2B5EF4-FFF2-40B4-BE49-F238E27FC236}">
                <a16:creationId xmlns:a16="http://schemas.microsoft.com/office/drawing/2014/main" id="{B8277201-64D7-FD7D-13F2-20BBE5FB4A8A}"/>
              </a:ext>
            </a:extLst>
          </p:cNvPr>
          <p:cNvSpPr>
            <a:spLocks noGrp="1"/>
          </p:cNvSpPr>
          <p:nvPr>
            <p:ph type="body" sz="quarter" idx="10"/>
          </p:nvPr>
        </p:nvSpPr>
        <p:spPr>
          <a:xfrm>
            <a:off x="364530" y="1304908"/>
            <a:ext cx="11462940" cy="4896073"/>
          </a:xfrm>
        </p:spPr>
        <p:txBody>
          <a:bodyPr/>
          <a:lstStyle/>
          <a:p>
            <a:pPr marL="285750" indent="-285750">
              <a:buFont typeface="Arial" panose="020B0604020202020204" pitchFamily="34" charset="0"/>
              <a:buChar char="•"/>
            </a:pPr>
            <a:r>
              <a:rPr lang="en-US" sz="1800" b="0" dirty="0">
                <a:effectLst/>
                <a:latin typeface="+mn-lt"/>
                <a:ea typeface="HGSMinchoE" panose="02020800000000000000" pitchFamily="18" charset="-128"/>
                <a:cs typeface="Times New Roman" panose="02020603050405020304" pitchFamily="18" charset="0"/>
              </a:rPr>
              <a:t>The People Management department of Garden Route District comprise of five main components namely:</a:t>
            </a:r>
          </a:p>
          <a:p>
            <a:r>
              <a:rPr lang="en-US" sz="1800" b="0" dirty="0">
                <a:effectLst/>
                <a:latin typeface="+mn-lt"/>
                <a:ea typeface="HGSMinchoE" panose="02020800000000000000" pitchFamily="18" charset="-128"/>
                <a:cs typeface="Times New Roman" panose="02020603050405020304" pitchFamily="18" charset="0"/>
              </a:rPr>
              <a:t>	- People Strategy;</a:t>
            </a:r>
          </a:p>
          <a:p>
            <a:r>
              <a:rPr lang="en-US" sz="1800" b="0" dirty="0">
                <a:latin typeface="+mn-lt"/>
                <a:ea typeface="HGSMinchoE" panose="02020800000000000000" pitchFamily="18" charset="-128"/>
                <a:cs typeface="Times New Roman" panose="02020603050405020304" pitchFamily="18" charset="0"/>
              </a:rPr>
              <a:t>	- </a:t>
            </a:r>
            <a:r>
              <a:rPr lang="en-US" sz="1800" b="0" dirty="0">
                <a:effectLst/>
                <a:latin typeface="+mn-lt"/>
                <a:ea typeface="HGSMinchoE" panose="02020800000000000000" pitchFamily="18" charset="-128"/>
                <a:cs typeface="Times New Roman" panose="02020603050405020304" pitchFamily="18" charset="0"/>
              </a:rPr>
              <a:t>People Administration;</a:t>
            </a:r>
          </a:p>
          <a:p>
            <a:r>
              <a:rPr lang="en-US" sz="1800" b="0" dirty="0">
                <a:latin typeface="+mn-lt"/>
                <a:ea typeface="HGSMinchoE" panose="02020800000000000000" pitchFamily="18" charset="-128"/>
                <a:cs typeface="Times New Roman" panose="02020603050405020304" pitchFamily="18" charset="0"/>
              </a:rPr>
              <a:t>	- </a:t>
            </a:r>
            <a:r>
              <a:rPr lang="en-US" sz="1800" b="0" dirty="0">
                <a:effectLst/>
                <a:latin typeface="+mn-lt"/>
                <a:ea typeface="HGSMinchoE" panose="02020800000000000000" pitchFamily="18" charset="-128"/>
                <a:cs typeface="Times New Roman" panose="02020603050405020304" pitchFamily="18" charset="0"/>
              </a:rPr>
              <a:t>People Development;</a:t>
            </a:r>
          </a:p>
          <a:p>
            <a:r>
              <a:rPr lang="en-US" sz="1800" b="0" dirty="0">
                <a:latin typeface="+mn-lt"/>
                <a:ea typeface="HGSMinchoE" panose="02020800000000000000" pitchFamily="18" charset="-128"/>
                <a:cs typeface="Times New Roman" panose="02020603050405020304" pitchFamily="18" charset="0"/>
              </a:rPr>
              <a:t>	- </a:t>
            </a:r>
            <a:r>
              <a:rPr lang="en-US" sz="1800" b="0" dirty="0">
                <a:effectLst/>
                <a:latin typeface="+mn-lt"/>
                <a:ea typeface="HGSMinchoE" panose="02020800000000000000" pitchFamily="18" charset="-128"/>
                <a:cs typeface="Times New Roman" panose="02020603050405020304" pitchFamily="18" charset="0"/>
              </a:rPr>
              <a:t>Employee Health and Wellness and Employee Relations. </a:t>
            </a:r>
          </a:p>
          <a:p>
            <a:pPr marL="285750" indent="-285750">
              <a:buFont typeface="Arial" panose="020B0604020202020204" pitchFamily="34" charset="0"/>
              <a:buChar char="•"/>
            </a:pPr>
            <a:r>
              <a:rPr lang="en-US" sz="1800" b="0" dirty="0">
                <a:effectLst/>
                <a:latin typeface="+mn-lt"/>
                <a:ea typeface="HGSMinchoE" panose="02020800000000000000" pitchFamily="18" charset="-128"/>
                <a:cs typeface="Times New Roman" panose="02020603050405020304" pitchFamily="18" charset="0"/>
              </a:rPr>
              <a:t>Each of these components have specific priorities on which they will be focusing on for 2023/2024.  </a:t>
            </a:r>
            <a:endParaRPr lang="en-US" dirty="0"/>
          </a:p>
        </p:txBody>
      </p:sp>
    </p:spTree>
    <p:extLst>
      <p:ext uri="{BB962C8B-B14F-4D97-AF65-F5344CB8AC3E}">
        <p14:creationId xmlns:p14="http://schemas.microsoft.com/office/powerpoint/2010/main" val="1799819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7DBC1-E287-789D-4505-6BAF9214B2A2}"/>
              </a:ext>
            </a:extLst>
          </p:cNvPr>
          <p:cNvSpPr>
            <a:spLocks noGrp="1"/>
          </p:cNvSpPr>
          <p:nvPr>
            <p:ph type="title"/>
          </p:nvPr>
        </p:nvSpPr>
        <p:spPr/>
        <p:txBody>
          <a:bodyPr/>
          <a:lstStyle/>
          <a:p>
            <a:r>
              <a:rPr lang="en-US" dirty="0"/>
              <a:t>Violence Prevention Unit/ Safety Promotion Coordination</a:t>
            </a:r>
          </a:p>
        </p:txBody>
      </p:sp>
      <p:sp>
        <p:nvSpPr>
          <p:cNvPr id="3" name="Footer Placeholder 2">
            <a:extLst>
              <a:ext uri="{FF2B5EF4-FFF2-40B4-BE49-F238E27FC236}">
                <a16:creationId xmlns:a16="http://schemas.microsoft.com/office/drawing/2014/main" id="{59590502-0642-2662-204C-FBF32F0AA6D7}"/>
              </a:ext>
            </a:extLst>
          </p:cNvPr>
          <p:cNvSpPr>
            <a:spLocks noGrp="1"/>
          </p:cNvSpPr>
          <p:nvPr>
            <p:ph type="ftr" sz="quarter" idx="3"/>
          </p:nvPr>
        </p:nvSpPr>
        <p:spPr/>
        <p:txBody>
          <a:bodyPr/>
          <a:lstStyle/>
          <a:p>
            <a:endParaRPr lang="en-GB" dirty="0">
              <a:solidFill>
                <a:srgbClr val="998F86"/>
              </a:solidFill>
            </a:endParaRPr>
          </a:p>
        </p:txBody>
      </p:sp>
      <p:sp>
        <p:nvSpPr>
          <p:cNvPr id="4" name="Text Placeholder 3">
            <a:extLst>
              <a:ext uri="{FF2B5EF4-FFF2-40B4-BE49-F238E27FC236}">
                <a16:creationId xmlns:a16="http://schemas.microsoft.com/office/drawing/2014/main" id="{CFF6CAE9-ADC3-DE1A-3711-B44832164393}"/>
              </a:ext>
            </a:extLst>
          </p:cNvPr>
          <p:cNvSpPr>
            <a:spLocks noGrp="1"/>
          </p:cNvSpPr>
          <p:nvPr>
            <p:ph type="body" sz="quarter" idx="10"/>
          </p:nvPr>
        </p:nvSpPr>
        <p:spPr/>
        <p:txBody>
          <a:bodyPr/>
          <a:lstStyle/>
          <a:p>
            <a:pPr marL="285750" indent="-285750">
              <a:buFont typeface="Arial" panose="020B0604020202020204" pitchFamily="34" charset="0"/>
              <a:buChar char="•"/>
            </a:pPr>
            <a:r>
              <a:rPr lang="en-US" sz="1800" b="0" dirty="0"/>
              <a:t>Newly established unit.</a:t>
            </a: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Need to identify synergies and connections between various stakeholders.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ABT has a 3-pronged approach.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To identify hotspot areas and zoom into crime statistics.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Need for urban environmental design.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Violence prevention strategies needed.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15000"/>
              </a:lnSpc>
              <a:spcBef>
                <a:spcPts val="0"/>
              </a:spcBef>
              <a:spcAft>
                <a:spcPts val="0"/>
              </a:spcAft>
              <a:buFont typeface="Arial" panose="020B0604020202020204" pitchFamily="34" charset="0"/>
              <a:buChar char="•"/>
              <a:tabLst>
                <a:tab pos="3323590" algn="l"/>
              </a:tabLst>
            </a:pPr>
            <a:r>
              <a:rPr lang="en-ZA" sz="1800" b="0" dirty="0">
                <a:effectLst/>
                <a:latin typeface="Century Gothic" panose="020B0502020202020204" pitchFamily="34" charset="0"/>
                <a:ea typeface="Calibri" panose="020F0502020204030204" pitchFamily="34" charset="0"/>
                <a:cs typeface="Calibri" panose="020F0502020204030204" pitchFamily="34" charset="0"/>
              </a:rPr>
              <a:t>Utilizing data to drive violence prevention initiatives.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0" dirty="0"/>
          </a:p>
          <a:p>
            <a:pPr marL="285750" indent="-285750">
              <a:buFont typeface="Arial" panose="020B0604020202020204" pitchFamily="34" charset="0"/>
              <a:buChar char="•"/>
            </a:pPr>
            <a:endParaRPr lang="en-US" b="0" dirty="0"/>
          </a:p>
        </p:txBody>
      </p:sp>
    </p:spTree>
    <p:extLst>
      <p:ext uri="{BB962C8B-B14F-4D97-AF65-F5344CB8AC3E}">
        <p14:creationId xmlns:p14="http://schemas.microsoft.com/office/powerpoint/2010/main" val="2219976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marL="0" indent="0" algn="ctr">
              <a:buNone/>
            </a:pPr>
            <a:r>
              <a:rPr lang="en-US" b="1" dirty="0"/>
              <a:t>6</a:t>
            </a:r>
            <a:r>
              <a:rPr lang="en-US" sz="3200" b="1" dirty="0">
                <a:latin typeface="Century Gothic" panose="020B0502020202020204" pitchFamily="34" charset="0"/>
              </a:rPr>
              <a:t>. </a:t>
            </a:r>
            <a:r>
              <a:rPr lang="en-US" b="1" dirty="0"/>
              <a:t>Contracting Units for Primary Health Care (CUP)</a:t>
            </a:r>
            <a:endParaRPr lang="en-ZA" sz="3200" b="1" dirty="0">
              <a:latin typeface="Century Gothic" panose="020B0502020202020204" pitchFamily="34" charset="0"/>
            </a:endParaRPr>
          </a:p>
        </p:txBody>
      </p:sp>
    </p:spTree>
    <p:extLst>
      <p:ext uri="{BB962C8B-B14F-4D97-AF65-F5344CB8AC3E}">
        <p14:creationId xmlns:p14="http://schemas.microsoft.com/office/powerpoint/2010/main" val="3625950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822C2-254D-410E-6518-C3E54BDFEE38}"/>
              </a:ext>
            </a:extLst>
          </p:cNvPr>
          <p:cNvSpPr>
            <a:spLocks noGrp="1"/>
          </p:cNvSpPr>
          <p:nvPr>
            <p:ph type="title"/>
          </p:nvPr>
        </p:nvSpPr>
        <p:spPr/>
        <p:txBody>
          <a:bodyPr/>
          <a:lstStyle/>
          <a:p>
            <a:r>
              <a:rPr lang="en-US" dirty="0"/>
              <a:t>CUP- Contracting Units For PHC  in Knysna-Bitou Sub-district</a:t>
            </a:r>
          </a:p>
        </p:txBody>
      </p:sp>
      <p:sp>
        <p:nvSpPr>
          <p:cNvPr id="13" name="Text Placeholder 3">
            <a:extLst>
              <a:ext uri="{FF2B5EF4-FFF2-40B4-BE49-F238E27FC236}">
                <a16:creationId xmlns:a16="http://schemas.microsoft.com/office/drawing/2014/main" id="{54AD1779-AC98-F331-226A-757E0900266A}"/>
              </a:ext>
            </a:extLst>
          </p:cNvPr>
          <p:cNvSpPr txBox="1">
            <a:spLocks/>
          </p:cNvSpPr>
          <p:nvPr/>
        </p:nvSpPr>
        <p:spPr>
          <a:xfrm>
            <a:off x="497079" y="1278374"/>
            <a:ext cx="3539107" cy="5339476"/>
          </a:xfrm>
          <a:custGeom>
            <a:avLst/>
            <a:gdLst>
              <a:gd name="connsiteX0" fmla="*/ 0 w 3539107"/>
              <a:gd name="connsiteY0" fmla="*/ 0 h 5339476"/>
              <a:gd name="connsiteX1" fmla="*/ 3539107 w 3539107"/>
              <a:gd name="connsiteY1" fmla="*/ 0 h 5339476"/>
              <a:gd name="connsiteX2" fmla="*/ 3539107 w 3539107"/>
              <a:gd name="connsiteY2" fmla="*/ 5339476 h 5339476"/>
              <a:gd name="connsiteX3" fmla="*/ 0 w 3539107"/>
              <a:gd name="connsiteY3" fmla="*/ 5339476 h 5339476"/>
              <a:gd name="connsiteX4" fmla="*/ 0 w 3539107"/>
              <a:gd name="connsiteY4" fmla="*/ 0 h 533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9107" h="5339476" fill="none" extrusionOk="0">
                <a:moveTo>
                  <a:pt x="0" y="0"/>
                </a:moveTo>
                <a:cubicBezTo>
                  <a:pt x="1181281" y="-33775"/>
                  <a:pt x="3105033" y="138873"/>
                  <a:pt x="3539107" y="0"/>
                </a:cubicBezTo>
                <a:cubicBezTo>
                  <a:pt x="3465336" y="2064650"/>
                  <a:pt x="3383224" y="3529882"/>
                  <a:pt x="3539107" y="5339476"/>
                </a:cubicBezTo>
                <a:cubicBezTo>
                  <a:pt x="3134766" y="5202146"/>
                  <a:pt x="607178" y="5201620"/>
                  <a:pt x="0" y="5339476"/>
                </a:cubicBezTo>
                <a:cubicBezTo>
                  <a:pt x="152408" y="4420416"/>
                  <a:pt x="73868" y="1874026"/>
                  <a:pt x="0" y="0"/>
                </a:cubicBezTo>
                <a:close/>
              </a:path>
              <a:path w="3539107" h="5339476" stroke="0" extrusionOk="0">
                <a:moveTo>
                  <a:pt x="0" y="0"/>
                </a:moveTo>
                <a:cubicBezTo>
                  <a:pt x="1733446" y="-101487"/>
                  <a:pt x="2885812" y="-162162"/>
                  <a:pt x="3539107" y="0"/>
                </a:cubicBezTo>
                <a:cubicBezTo>
                  <a:pt x="3599820" y="1768004"/>
                  <a:pt x="3478035" y="4694855"/>
                  <a:pt x="3539107" y="5339476"/>
                </a:cubicBezTo>
                <a:cubicBezTo>
                  <a:pt x="3106595" y="5389541"/>
                  <a:pt x="797799" y="5181027"/>
                  <a:pt x="0" y="5339476"/>
                </a:cubicBezTo>
                <a:cubicBezTo>
                  <a:pt x="-24452" y="3521283"/>
                  <a:pt x="-67663" y="739707"/>
                  <a:pt x="0" y="0"/>
                </a:cubicBezTo>
                <a:close/>
              </a:path>
            </a:pathLst>
          </a:custGeom>
          <a:ln w="9525" cap="flat" cmpd="sng" algn="ctr">
            <a:solidFill>
              <a:schemeClr val="accent5">
                <a:shade val="95000"/>
                <a:satMod val="105000"/>
              </a:schemeClr>
            </a:solidFill>
            <a:prstDash val="solid"/>
            <a:extLst>
              <a:ext uri="{C807C97D-BFC1-408E-A445-0C87EB9F89A2}">
                <ask:lineSketchStyleProps xmlns:ask="http://schemas.microsoft.com/office/drawing/2018/sketchyshapes" sd="981765707">
                  <a:prstGeom prst="rect">
                    <a:avLst/>
                  </a:prstGeom>
                  <ask:type>
                    <ask:lineSketchCurved/>
                  </ask:type>
                </ask:lineSketchStyleProps>
              </a:ext>
            </a:extLst>
          </a:ln>
        </p:spPr>
        <p:style>
          <a:lnRef idx="1">
            <a:schemeClr val="accent5"/>
          </a:lnRef>
          <a:fillRef idx="2">
            <a:schemeClr val="accent5"/>
          </a:fillRef>
          <a:effectRef idx="1">
            <a:schemeClr val="accent5"/>
          </a:effectRef>
          <a:fontRef idx="minor">
            <a:schemeClr val="dk1"/>
          </a:fontRef>
        </p:style>
        <p:txBody>
          <a:bodyPr vert="horz" lIns="72000" tIns="72000" rIns="72000" bIns="72000" rtlCol="0">
            <a:normAutofit/>
          </a:bodyPr>
          <a:lstStyle>
            <a:lvl1pPr marL="0" indent="0" algn="l" defTabSz="914400" rtl="0" eaLnBrk="1" latinLnBrk="0" hangingPunct="1">
              <a:spcBef>
                <a:spcPts val="300"/>
              </a:spcBef>
              <a:buFont typeface="Arial" pitchFamily="34" charset="0"/>
              <a:buNone/>
              <a:defRPr sz="1600" b="1" kern="1200">
                <a:solidFill>
                  <a:schemeClr val="dk1"/>
                </a:solidFill>
                <a:latin typeface="+mn-lt"/>
                <a:ea typeface="+mn-ea"/>
                <a:cs typeface="+mn-cs"/>
              </a:defRPr>
            </a:lvl1pPr>
            <a:lvl2pPr marL="180000" indent="-180000" algn="l" defTabSz="914400" rtl="0" eaLnBrk="1" latinLnBrk="0" hangingPunct="1">
              <a:spcBef>
                <a:spcPts val="300"/>
              </a:spcBef>
              <a:buClr>
                <a:srgbClr val="002060"/>
              </a:buClr>
              <a:buFontTx/>
              <a:buBlip>
                <a:blip r:embed="rId2"/>
              </a:buBlip>
              <a:defRPr sz="1600" kern="1200">
                <a:solidFill>
                  <a:schemeClr val="dk1"/>
                </a:solidFill>
                <a:latin typeface="+mn-lt"/>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dk1"/>
                </a:solidFill>
                <a:latin typeface="+mn-lt"/>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dk1"/>
                </a:solidFill>
                <a:latin typeface="+mn-lt"/>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1" i="0" u="none" strike="noStrike" kern="1200" cap="none" spc="0" normalizeH="0" baseline="0" noProof="0" dirty="0">
                <a:ln>
                  <a:noFill/>
                </a:ln>
                <a:solidFill>
                  <a:prstClr val="black"/>
                </a:solidFill>
                <a:effectLst/>
                <a:uLnTx/>
                <a:uFillTx/>
                <a:latin typeface="Century Gothic"/>
                <a:ea typeface="+mn-ea"/>
                <a:cs typeface="+mn-cs"/>
              </a:rPr>
              <a:t>What is a CUP?</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A functional unit</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Contract healthcare providers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Defined geographic area</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Aligned to sub-district</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District hospital catchment </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(260 CUPs)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CUP is directly contracted by the fund</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14" name="Text Placeholder 3">
            <a:extLst>
              <a:ext uri="{FF2B5EF4-FFF2-40B4-BE49-F238E27FC236}">
                <a16:creationId xmlns:a16="http://schemas.microsoft.com/office/drawing/2014/main" id="{F6A9CE42-84A5-FBEA-05B3-E276934A3517}"/>
              </a:ext>
            </a:extLst>
          </p:cNvPr>
          <p:cNvSpPr txBox="1">
            <a:spLocks/>
          </p:cNvSpPr>
          <p:nvPr/>
        </p:nvSpPr>
        <p:spPr>
          <a:xfrm>
            <a:off x="4444296" y="1260624"/>
            <a:ext cx="3539107" cy="5357224"/>
          </a:xfrm>
          <a:custGeom>
            <a:avLst/>
            <a:gdLst>
              <a:gd name="connsiteX0" fmla="*/ 0 w 3539107"/>
              <a:gd name="connsiteY0" fmla="*/ 0 h 5357224"/>
              <a:gd name="connsiteX1" fmla="*/ 3539107 w 3539107"/>
              <a:gd name="connsiteY1" fmla="*/ 0 h 5357224"/>
              <a:gd name="connsiteX2" fmla="*/ 3539107 w 3539107"/>
              <a:gd name="connsiteY2" fmla="*/ 5357224 h 5357224"/>
              <a:gd name="connsiteX3" fmla="*/ 0 w 3539107"/>
              <a:gd name="connsiteY3" fmla="*/ 5357224 h 5357224"/>
              <a:gd name="connsiteX4" fmla="*/ 0 w 3539107"/>
              <a:gd name="connsiteY4" fmla="*/ 0 h 5357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9107" h="5357224" fill="none" extrusionOk="0">
                <a:moveTo>
                  <a:pt x="0" y="0"/>
                </a:moveTo>
                <a:cubicBezTo>
                  <a:pt x="1181281" y="-33775"/>
                  <a:pt x="3105033" y="138873"/>
                  <a:pt x="3539107" y="0"/>
                </a:cubicBezTo>
                <a:cubicBezTo>
                  <a:pt x="3465336" y="1278414"/>
                  <a:pt x="3383224" y="3890512"/>
                  <a:pt x="3539107" y="5357224"/>
                </a:cubicBezTo>
                <a:cubicBezTo>
                  <a:pt x="3134766" y="5219894"/>
                  <a:pt x="607178" y="5219368"/>
                  <a:pt x="0" y="5357224"/>
                </a:cubicBezTo>
                <a:cubicBezTo>
                  <a:pt x="152408" y="2921432"/>
                  <a:pt x="73868" y="2500530"/>
                  <a:pt x="0" y="0"/>
                </a:cubicBezTo>
                <a:close/>
              </a:path>
              <a:path w="3539107" h="5357224" stroke="0" extrusionOk="0">
                <a:moveTo>
                  <a:pt x="0" y="0"/>
                </a:moveTo>
                <a:cubicBezTo>
                  <a:pt x="1733446" y="-101487"/>
                  <a:pt x="2885812" y="-162162"/>
                  <a:pt x="3539107" y="0"/>
                </a:cubicBezTo>
                <a:cubicBezTo>
                  <a:pt x="3599820" y="1006961"/>
                  <a:pt x="3478035" y="3394273"/>
                  <a:pt x="3539107" y="5357224"/>
                </a:cubicBezTo>
                <a:cubicBezTo>
                  <a:pt x="3106595" y="5407289"/>
                  <a:pt x="797799" y="5198775"/>
                  <a:pt x="0" y="5357224"/>
                </a:cubicBezTo>
                <a:cubicBezTo>
                  <a:pt x="-24452" y="4562745"/>
                  <a:pt x="-67663" y="948426"/>
                  <a:pt x="0" y="0"/>
                </a:cubicBezTo>
                <a:close/>
              </a:path>
            </a:pathLst>
          </a:custGeom>
          <a:ln>
            <a:extLst>
              <a:ext uri="{C807C97D-BFC1-408E-A445-0C87EB9F89A2}">
                <ask:lineSketchStyleProps xmlns:ask="http://schemas.microsoft.com/office/drawing/2018/sketchyshapes" sd="981765707">
                  <a:prstGeom prst="rect">
                    <a:avLst/>
                  </a:prstGeom>
                  <ask:type>
                    <ask:lineSketchCurved/>
                  </ask:type>
                </ask:lineSketchStyleProps>
              </a:ext>
            </a:extLst>
          </a:ln>
        </p:spPr>
        <p:style>
          <a:lnRef idx="1">
            <a:schemeClr val="accent6"/>
          </a:lnRef>
          <a:fillRef idx="2">
            <a:schemeClr val="accent6"/>
          </a:fillRef>
          <a:effectRef idx="1">
            <a:schemeClr val="accent6"/>
          </a:effectRef>
          <a:fontRef idx="minor">
            <a:schemeClr val="dk1"/>
          </a:fontRef>
        </p:style>
        <p:txBody>
          <a:bodyPr vert="horz" lIns="72000" tIns="72000" rIns="72000" bIns="72000" rtlCol="0">
            <a:normAutofit fontScale="92500" lnSpcReduction="10000"/>
          </a:bodyPr>
          <a:lstStyle>
            <a:lvl1pPr marL="0" indent="0" algn="l" defTabSz="914400" rtl="0" eaLnBrk="1" latinLnBrk="0" hangingPunct="1">
              <a:spcBef>
                <a:spcPts val="300"/>
              </a:spcBef>
              <a:buFont typeface="Arial" pitchFamily="34" charset="0"/>
              <a:buNone/>
              <a:defRPr sz="1600" b="1" kern="1200">
                <a:solidFill>
                  <a:schemeClr val="dk1"/>
                </a:solidFill>
                <a:latin typeface="+mn-lt"/>
                <a:ea typeface="+mn-ea"/>
                <a:cs typeface="+mn-cs"/>
              </a:defRPr>
            </a:lvl1pPr>
            <a:lvl2pPr marL="180000" indent="-180000" algn="l" defTabSz="914400" rtl="0" eaLnBrk="1" latinLnBrk="0" hangingPunct="1">
              <a:spcBef>
                <a:spcPts val="300"/>
              </a:spcBef>
              <a:buClr>
                <a:srgbClr val="002060"/>
              </a:buClr>
              <a:buFontTx/>
              <a:buBlip>
                <a:blip r:embed="rId2"/>
              </a:buBlip>
              <a:defRPr sz="1600" kern="1200">
                <a:solidFill>
                  <a:schemeClr val="dk1"/>
                </a:solidFill>
                <a:latin typeface="+mn-lt"/>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dk1"/>
                </a:solidFill>
                <a:latin typeface="+mn-lt"/>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dk1"/>
                </a:solidFill>
                <a:latin typeface="+mn-lt"/>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1" i="0" u="none" strike="noStrike" kern="1200" cap="none" spc="0" normalizeH="0" baseline="0" noProof="0" dirty="0">
                <a:ln>
                  <a:noFill/>
                </a:ln>
                <a:solidFill>
                  <a:prstClr val="black"/>
                </a:solidFill>
                <a:effectLst/>
                <a:uLnTx/>
                <a:uFillTx/>
                <a:latin typeface="Century Gothic"/>
                <a:ea typeface="+mn-ea"/>
                <a:cs typeface="+mn-cs"/>
              </a:rPr>
              <a:t>Function</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Define catchment area</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Develop epidemiological profile</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Calculate capitation models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Accreditation of service providers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Contracting HC providers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Monitoring &amp; Evaluation</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Oversight and governance</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 </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Compliance monitoring</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Book keeping</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Implement HPRS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15" name="Text Placeholder 3">
            <a:extLst>
              <a:ext uri="{FF2B5EF4-FFF2-40B4-BE49-F238E27FC236}">
                <a16:creationId xmlns:a16="http://schemas.microsoft.com/office/drawing/2014/main" id="{B231041E-174F-079D-3957-7FC2BCA3A230}"/>
              </a:ext>
            </a:extLst>
          </p:cNvPr>
          <p:cNvSpPr txBox="1">
            <a:spLocks/>
          </p:cNvSpPr>
          <p:nvPr/>
        </p:nvSpPr>
        <p:spPr>
          <a:xfrm>
            <a:off x="8326412" y="1260624"/>
            <a:ext cx="3539107" cy="5357226"/>
          </a:xfrm>
          <a:custGeom>
            <a:avLst/>
            <a:gdLst>
              <a:gd name="connsiteX0" fmla="*/ 0 w 3539107"/>
              <a:gd name="connsiteY0" fmla="*/ 0 h 5357226"/>
              <a:gd name="connsiteX1" fmla="*/ 3539107 w 3539107"/>
              <a:gd name="connsiteY1" fmla="*/ 0 h 5357226"/>
              <a:gd name="connsiteX2" fmla="*/ 3539107 w 3539107"/>
              <a:gd name="connsiteY2" fmla="*/ 5357226 h 5357226"/>
              <a:gd name="connsiteX3" fmla="*/ 0 w 3539107"/>
              <a:gd name="connsiteY3" fmla="*/ 5357226 h 5357226"/>
              <a:gd name="connsiteX4" fmla="*/ 0 w 3539107"/>
              <a:gd name="connsiteY4" fmla="*/ 0 h 53572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9107" h="5357226" fill="none" extrusionOk="0">
                <a:moveTo>
                  <a:pt x="0" y="0"/>
                </a:moveTo>
                <a:cubicBezTo>
                  <a:pt x="1181281" y="-33775"/>
                  <a:pt x="3105033" y="138873"/>
                  <a:pt x="3539107" y="0"/>
                </a:cubicBezTo>
                <a:cubicBezTo>
                  <a:pt x="3465336" y="1278325"/>
                  <a:pt x="3383224" y="3889831"/>
                  <a:pt x="3539107" y="5357226"/>
                </a:cubicBezTo>
                <a:cubicBezTo>
                  <a:pt x="3134766" y="5219896"/>
                  <a:pt x="607178" y="5219370"/>
                  <a:pt x="0" y="5357226"/>
                </a:cubicBezTo>
                <a:cubicBezTo>
                  <a:pt x="152408" y="2922225"/>
                  <a:pt x="73868" y="2500601"/>
                  <a:pt x="0" y="0"/>
                </a:cubicBezTo>
                <a:close/>
              </a:path>
              <a:path w="3539107" h="5357226" stroke="0" extrusionOk="0">
                <a:moveTo>
                  <a:pt x="0" y="0"/>
                </a:moveTo>
                <a:cubicBezTo>
                  <a:pt x="1733446" y="-101487"/>
                  <a:pt x="2885812" y="-162162"/>
                  <a:pt x="3539107" y="0"/>
                </a:cubicBezTo>
                <a:cubicBezTo>
                  <a:pt x="3599820" y="1006154"/>
                  <a:pt x="3478035" y="3393404"/>
                  <a:pt x="3539107" y="5357226"/>
                </a:cubicBezTo>
                <a:cubicBezTo>
                  <a:pt x="3106595" y="5407291"/>
                  <a:pt x="797799" y="5198777"/>
                  <a:pt x="0" y="5357226"/>
                </a:cubicBezTo>
                <a:cubicBezTo>
                  <a:pt x="-24452" y="4563584"/>
                  <a:pt x="-67663" y="948691"/>
                  <a:pt x="0" y="0"/>
                </a:cubicBezTo>
                <a:close/>
              </a:path>
            </a:pathLst>
          </a:custGeom>
          <a:ln>
            <a:extLst>
              <a:ext uri="{C807C97D-BFC1-408E-A445-0C87EB9F89A2}">
                <ask:lineSketchStyleProps xmlns:ask="http://schemas.microsoft.com/office/drawing/2018/sketchyshapes" sd="981765707">
                  <a:prstGeom prst="rect">
                    <a:avLst/>
                  </a:prstGeom>
                  <ask:type>
                    <ask:lineSketchCurved/>
                  </ask:type>
                </ask:lineSketchStyleProps>
              </a:ext>
            </a:extLst>
          </a:ln>
        </p:spPr>
        <p:style>
          <a:lnRef idx="1">
            <a:schemeClr val="accent2"/>
          </a:lnRef>
          <a:fillRef idx="2">
            <a:schemeClr val="accent2"/>
          </a:fillRef>
          <a:effectRef idx="1">
            <a:schemeClr val="accent2"/>
          </a:effectRef>
          <a:fontRef idx="minor">
            <a:schemeClr val="dk1"/>
          </a:fontRef>
        </p:style>
        <p:txBody>
          <a:bodyPr vert="horz" lIns="72000" tIns="72000" rIns="72000" bIns="72000" rtlCol="0">
            <a:normAutofit/>
          </a:bodyPr>
          <a:lstStyle>
            <a:lvl1pPr marL="0" indent="0" algn="l" defTabSz="914400" rtl="0" eaLnBrk="1" latinLnBrk="0" hangingPunct="1">
              <a:spcBef>
                <a:spcPts val="300"/>
              </a:spcBef>
              <a:buFont typeface="Arial" pitchFamily="34" charset="0"/>
              <a:buNone/>
              <a:defRPr sz="1600" b="1" kern="1200">
                <a:solidFill>
                  <a:schemeClr val="dk1"/>
                </a:solidFill>
                <a:latin typeface="+mn-lt"/>
                <a:ea typeface="+mn-ea"/>
                <a:cs typeface="+mn-cs"/>
              </a:defRPr>
            </a:lvl1pPr>
            <a:lvl2pPr marL="180000" indent="-180000" algn="l" defTabSz="914400" rtl="0" eaLnBrk="1" latinLnBrk="0" hangingPunct="1">
              <a:spcBef>
                <a:spcPts val="300"/>
              </a:spcBef>
              <a:buClr>
                <a:srgbClr val="002060"/>
              </a:buClr>
              <a:buFontTx/>
              <a:buBlip>
                <a:blip r:embed="rId2"/>
              </a:buBlip>
              <a:defRPr sz="1600" kern="1200">
                <a:solidFill>
                  <a:schemeClr val="dk1"/>
                </a:solidFill>
                <a:latin typeface="+mn-lt"/>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dk1"/>
                </a:solidFill>
                <a:latin typeface="+mn-lt"/>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dk1"/>
                </a:solidFill>
                <a:latin typeface="+mn-lt"/>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1" i="0" u="none" strike="noStrike" kern="1200" cap="none" spc="0" normalizeH="0" baseline="0" noProof="0" dirty="0">
                <a:ln>
                  <a:noFill/>
                </a:ln>
                <a:solidFill>
                  <a:prstClr val="black"/>
                </a:solidFill>
                <a:effectLst/>
                <a:uLnTx/>
                <a:uFillTx/>
                <a:latin typeface="Century Gothic"/>
                <a:ea typeface="+mn-ea"/>
                <a:cs typeface="+mn-cs"/>
              </a:rPr>
              <a:t>TOR &amp; Scope</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Code &amp; cost benefits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Service determination</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Determine service components WBOT, Specialist service, School Health program, </a:t>
            </a:r>
            <a:r>
              <a:rPr kumimoji="0" lang="en-US" sz="1600" b="0" i="0" u="none" strike="noStrike" kern="1200" cap="none" spc="0" normalizeH="0" baseline="0" noProof="0" dirty="0" err="1">
                <a:ln>
                  <a:noFill/>
                </a:ln>
                <a:solidFill>
                  <a:prstClr val="black"/>
                </a:solidFill>
                <a:effectLst/>
                <a:uLnTx/>
                <a:uFillTx/>
                <a:latin typeface="Century Gothic"/>
                <a:ea typeface="+mn-ea"/>
                <a:cs typeface="+mn-cs"/>
              </a:rPr>
              <a:t>etc</a:t>
            </a:r>
            <a:r>
              <a:rPr kumimoji="0" lang="en-US" sz="1600" b="0" i="0" u="none" strike="noStrike" kern="1200" cap="none" spc="0" normalizeH="0" baseline="0" noProof="0" dirty="0">
                <a:ln>
                  <a:noFill/>
                </a:ln>
                <a:solidFill>
                  <a:prstClr val="black"/>
                </a:solidFill>
                <a:effectLst/>
                <a:uLnTx/>
                <a:uFillTx/>
                <a:latin typeface="Century Gothic"/>
                <a:ea typeface="+mn-ea"/>
                <a:cs typeface="+mn-cs"/>
              </a:rPr>
              <a:t>)</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Define legal status of CUP</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Outline compliance requirements (PFMA &amp; Treasury  regulations)</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entury Gothic"/>
              <a:ea typeface="+mn-ea"/>
              <a:cs typeface="+mn-cs"/>
            </a:endParaRP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black"/>
                </a:solidFill>
                <a:effectLst/>
                <a:uLnTx/>
                <a:uFillTx/>
                <a:latin typeface="Century Gothic"/>
                <a:ea typeface="+mn-ea"/>
                <a:cs typeface="+mn-cs"/>
              </a:rPr>
              <a:t>Be responsible for health needs of population</a:t>
            </a:r>
          </a:p>
          <a:p>
            <a:pPr marL="0" marR="0" lvl="0" indent="0" algn="ctr" defTabSz="914400" rtl="0" eaLnBrk="1" fontAlgn="auto" latinLnBrk="0" hangingPunct="1">
              <a:lnSpc>
                <a:spcPct val="100000"/>
              </a:lnSpc>
              <a:spcBef>
                <a:spcPts val="300"/>
              </a:spcBef>
              <a:spcAft>
                <a:spcPts val="0"/>
              </a:spcAft>
              <a:buClrTx/>
              <a:buSzTx/>
              <a:buFont typeface="Arial" pitchFamily="34" charset="0"/>
              <a:buNone/>
              <a:tabLst/>
              <a:defRPr/>
            </a:pPr>
            <a:endParaRPr kumimoji="0" lang="en-US" sz="1600" b="1"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17" name="TextBox 16">
            <a:extLst>
              <a:ext uri="{FF2B5EF4-FFF2-40B4-BE49-F238E27FC236}">
                <a16:creationId xmlns:a16="http://schemas.microsoft.com/office/drawing/2014/main" id="{14FDD6EB-3C7E-C02F-39A2-E09F049482B6}"/>
              </a:ext>
            </a:extLst>
          </p:cNvPr>
          <p:cNvSpPr txBox="1"/>
          <p:nvPr/>
        </p:nvSpPr>
        <p:spPr>
          <a:xfrm>
            <a:off x="3865589" y="6551720"/>
            <a:ext cx="47140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0000"/>
                </a:solidFill>
                <a:effectLst/>
                <a:uLnTx/>
                <a:uFillTx/>
                <a:latin typeface="Century Gothic"/>
                <a:ea typeface="+mn-ea"/>
                <a:cs typeface="+mn-cs"/>
              </a:rPr>
              <a:t>*CUP to be further defined and clarified</a:t>
            </a:r>
          </a:p>
        </p:txBody>
      </p:sp>
    </p:spTree>
    <p:extLst>
      <p:ext uri="{BB962C8B-B14F-4D97-AF65-F5344CB8AC3E}">
        <p14:creationId xmlns:p14="http://schemas.microsoft.com/office/powerpoint/2010/main" val="37595848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marL="0" indent="0" algn="ctr">
              <a:buNone/>
            </a:pPr>
            <a:r>
              <a:rPr lang="en-US" sz="3200" b="1" dirty="0">
                <a:latin typeface="Century Gothic" panose="020B0502020202020204" pitchFamily="34" charset="0"/>
              </a:rPr>
              <a:t>7. NHI Aspects and Capital Projects</a:t>
            </a:r>
            <a:endParaRPr lang="en-ZA" sz="3200" b="1" dirty="0">
              <a:latin typeface="Century Gothic" panose="020B0502020202020204" pitchFamily="34" charset="0"/>
            </a:endParaRPr>
          </a:p>
        </p:txBody>
      </p:sp>
    </p:spTree>
    <p:extLst>
      <p:ext uri="{BB962C8B-B14F-4D97-AF65-F5344CB8AC3E}">
        <p14:creationId xmlns:p14="http://schemas.microsoft.com/office/powerpoint/2010/main" val="561258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5777" y="221544"/>
            <a:ext cx="8418700" cy="698500"/>
          </a:xfrm>
        </p:spPr>
        <p:txBody>
          <a:bodyPr wrap="none" anchor="t">
            <a:normAutofit/>
          </a:bodyPr>
          <a:lstStyle/>
          <a:p>
            <a:pPr>
              <a:spcAft>
                <a:spcPts val="2400"/>
              </a:spcAft>
            </a:pPr>
            <a:r>
              <a:rPr lang="en-US" b="1" dirty="0">
                <a:latin typeface="+mj-lt"/>
                <a:cs typeface="Calibri" pitchFamily="34" charset="0"/>
              </a:rPr>
              <a:t>NHI </a:t>
            </a:r>
            <a:r>
              <a:rPr lang="en-US" dirty="0">
                <a:latin typeface="+mj-lt"/>
                <a:cs typeface="Calibri" pitchFamily="34" charset="0"/>
              </a:rPr>
              <a:t>Projects</a:t>
            </a:r>
          </a:p>
        </p:txBody>
      </p:sp>
      <p:sp>
        <p:nvSpPr>
          <p:cNvPr id="7" name="Title 1"/>
          <p:cNvSpPr txBox="1">
            <a:spLocks/>
          </p:cNvSpPr>
          <p:nvPr/>
        </p:nvSpPr>
        <p:spPr>
          <a:xfrm>
            <a:off x="564443" y="1485899"/>
            <a:ext cx="11537245" cy="4452057"/>
          </a:xfrm>
          <a:prstGeom prst="rect">
            <a:avLst/>
          </a:prstGeom>
        </p:spPr>
        <p:txBody>
          <a:bodyPr vert="horz" wrap="none" lIns="91440" tIns="45720" rIns="91440" bIns="45720" rtlCol="0" anchor="t">
            <a:noAutofit/>
          </a:bodyPr>
          <a:lstStyle/>
          <a:p>
            <a:pPr marL="342900" indent="-342900" defTabSz="457200">
              <a:spcBef>
                <a:spcPct val="0"/>
              </a:spcBef>
              <a:spcAft>
                <a:spcPts val="2400"/>
              </a:spcAft>
              <a:buFont typeface="Arial" pitchFamily="34" charset="0"/>
              <a:buChar char="•"/>
              <a:defRPr/>
            </a:pPr>
            <a:endParaRPr lang="en-US" i="1" dirty="0">
              <a:solidFill>
                <a:srgbClr val="003399"/>
              </a:solidFill>
              <a:latin typeface="Century Gothic"/>
              <a:ea typeface="+mj-ea"/>
              <a:cs typeface="Century Gothic"/>
            </a:endParaRPr>
          </a:p>
        </p:txBody>
      </p:sp>
      <p:sp>
        <p:nvSpPr>
          <p:cNvPr id="5" name="Rectangle 1"/>
          <p:cNvSpPr>
            <a:spLocks noChangeArrowheads="1"/>
          </p:cNvSpPr>
          <p:nvPr/>
        </p:nvSpPr>
        <p:spPr bwMode="auto">
          <a:xfrm>
            <a:off x="3392489" y="35253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671513" algn="ctr"/>
              </a:tabLst>
              <a:defRPr>
                <a:solidFill>
                  <a:schemeClr val="tx1"/>
                </a:solidFill>
                <a:latin typeface="Arial" pitchFamily="34" charset="0"/>
                <a:cs typeface="Arial" pitchFamily="34" charset="0"/>
              </a:defRPr>
            </a:lvl1pPr>
            <a:lvl2pPr fontAlgn="base">
              <a:spcBef>
                <a:spcPct val="0"/>
              </a:spcBef>
              <a:spcAft>
                <a:spcPct val="0"/>
              </a:spcAft>
              <a:tabLst>
                <a:tab pos="671513" algn="ctr"/>
              </a:tabLst>
              <a:defRPr>
                <a:solidFill>
                  <a:schemeClr val="tx1"/>
                </a:solidFill>
                <a:latin typeface="Arial" pitchFamily="34" charset="0"/>
                <a:cs typeface="Arial" pitchFamily="34" charset="0"/>
              </a:defRPr>
            </a:lvl2pPr>
            <a:lvl3pPr fontAlgn="base">
              <a:spcBef>
                <a:spcPct val="0"/>
              </a:spcBef>
              <a:spcAft>
                <a:spcPct val="0"/>
              </a:spcAft>
              <a:tabLst>
                <a:tab pos="671513" algn="ctr"/>
              </a:tabLst>
              <a:defRPr>
                <a:solidFill>
                  <a:schemeClr val="tx1"/>
                </a:solidFill>
                <a:latin typeface="Arial" pitchFamily="34" charset="0"/>
                <a:cs typeface="Arial" pitchFamily="34" charset="0"/>
              </a:defRPr>
            </a:lvl3pPr>
            <a:lvl4pPr fontAlgn="base">
              <a:spcBef>
                <a:spcPct val="0"/>
              </a:spcBef>
              <a:spcAft>
                <a:spcPct val="0"/>
              </a:spcAft>
              <a:tabLst>
                <a:tab pos="671513" algn="ctr"/>
              </a:tabLst>
              <a:defRPr>
                <a:solidFill>
                  <a:schemeClr val="tx1"/>
                </a:solidFill>
                <a:latin typeface="Arial" pitchFamily="34" charset="0"/>
                <a:cs typeface="Arial" pitchFamily="34" charset="0"/>
              </a:defRPr>
            </a:lvl4pPr>
            <a:lvl5pPr fontAlgn="base">
              <a:spcBef>
                <a:spcPct val="0"/>
              </a:spcBef>
              <a:spcAft>
                <a:spcPct val="0"/>
              </a:spcAft>
              <a:tabLst>
                <a:tab pos="671513" algn="ctr"/>
              </a:tabLst>
              <a:defRPr>
                <a:solidFill>
                  <a:schemeClr val="tx1"/>
                </a:solidFill>
                <a:latin typeface="Arial" pitchFamily="34" charset="0"/>
                <a:cs typeface="Arial" pitchFamily="34" charset="0"/>
              </a:defRPr>
            </a:lvl5pPr>
            <a:lvl6pPr fontAlgn="base">
              <a:spcBef>
                <a:spcPct val="0"/>
              </a:spcBef>
              <a:spcAft>
                <a:spcPct val="0"/>
              </a:spcAft>
              <a:tabLst>
                <a:tab pos="671513" algn="ctr"/>
              </a:tabLst>
              <a:defRPr>
                <a:solidFill>
                  <a:schemeClr val="tx1"/>
                </a:solidFill>
                <a:latin typeface="Arial" pitchFamily="34" charset="0"/>
                <a:cs typeface="Arial" pitchFamily="34" charset="0"/>
              </a:defRPr>
            </a:lvl6pPr>
            <a:lvl7pPr fontAlgn="base">
              <a:spcBef>
                <a:spcPct val="0"/>
              </a:spcBef>
              <a:spcAft>
                <a:spcPct val="0"/>
              </a:spcAft>
              <a:tabLst>
                <a:tab pos="671513" algn="ctr"/>
              </a:tabLst>
              <a:defRPr>
                <a:solidFill>
                  <a:schemeClr val="tx1"/>
                </a:solidFill>
                <a:latin typeface="Arial" pitchFamily="34" charset="0"/>
                <a:cs typeface="Arial" pitchFamily="34" charset="0"/>
              </a:defRPr>
            </a:lvl7pPr>
            <a:lvl8pPr fontAlgn="base">
              <a:spcBef>
                <a:spcPct val="0"/>
              </a:spcBef>
              <a:spcAft>
                <a:spcPct val="0"/>
              </a:spcAft>
              <a:tabLst>
                <a:tab pos="671513" algn="ctr"/>
              </a:tabLst>
              <a:defRPr>
                <a:solidFill>
                  <a:schemeClr val="tx1"/>
                </a:solidFill>
                <a:latin typeface="Arial" pitchFamily="34" charset="0"/>
                <a:cs typeface="Arial" pitchFamily="34" charset="0"/>
              </a:defRPr>
            </a:lvl8pPr>
            <a:lvl9pPr fontAlgn="base">
              <a:spcBef>
                <a:spcPct val="0"/>
              </a:spcBef>
              <a:spcAft>
                <a:spcPct val="0"/>
              </a:spcAft>
              <a:tabLst>
                <a:tab pos="671513" algn="ctr"/>
              </a:tabLst>
              <a:defRPr>
                <a:solidFill>
                  <a:schemeClr val="tx1"/>
                </a:solidFill>
                <a:latin typeface="Arial" pitchFamily="34" charset="0"/>
                <a:cs typeface="Arial" pitchFamily="34" charset="0"/>
              </a:defRPr>
            </a:lvl9pPr>
          </a:lstStyle>
          <a:p>
            <a:endParaRPr lang="en-US" altLang="en-US"/>
          </a:p>
        </p:txBody>
      </p:sp>
      <p:sp>
        <p:nvSpPr>
          <p:cNvPr id="6" name="TextBox 5">
            <a:extLst>
              <a:ext uri="{FF2B5EF4-FFF2-40B4-BE49-F238E27FC236}">
                <a16:creationId xmlns:a16="http://schemas.microsoft.com/office/drawing/2014/main" id="{A7C3C7D8-B198-44C2-8A97-D0B827D7908B}"/>
              </a:ext>
            </a:extLst>
          </p:cNvPr>
          <p:cNvSpPr txBox="1"/>
          <p:nvPr/>
        </p:nvSpPr>
        <p:spPr>
          <a:xfrm>
            <a:off x="293710" y="985588"/>
            <a:ext cx="9941169" cy="878317"/>
          </a:xfrm>
          <a:prstGeom prst="rect">
            <a:avLst/>
          </a:prstGeom>
          <a:noFill/>
        </p:spPr>
        <p:txBody>
          <a:bodyPr wrap="square">
            <a:spAutoFit/>
          </a:bodyPr>
          <a:lstStyle/>
          <a:p>
            <a:pPr marL="0" marR="0">
              <a:lnSpc>
                <a:spcPct val="150000"/>
              </a:lnSpc>
              <a:spcBef>
                <a:spcPts val="0"/>
              </a:spcBef>
              <a:spcAft>
                <a:spcPts val="0"/>
              </a:spcAft>
            </a:pPr>
            <a:r>
              <a:rPr lang="en-US" sz="1800" dirty="0">
                <a:effectLst/>
                <a:latin typeface="Century Gothic" panose="020B0502020202020204" pitchFamily="34" charset="0"/>
                <a:ea typeface="Calibri" panose="020F0502020204030204" pitchFamily="34" charset="0"/>
              </a:rPr>
              <a:t>1. The National Department of Health (</a:t>
            </a:r>
            <a:r>
              <a:rPr lang="en-US" sz="1800" dirty="0" err="1">
                <a:effectLst/>
                <a:latin typeface="Century Gothic" panose="020B0502020202020204" pitchFamily="34" charset="0"/>
                <a:ea typeface="Calibri" panose="020F0502020204030204" pitchFamily="34" charset="0"/>
              </a:rPr>
              <a:t>NDoH</a:t>
            </a:r>
            <a:r>
              <a:rPr lang="en-US" sz="1800" dirty="0">
                <a:effectLst/>
                <a:latin typeface="Century Gothic" panose="020B0502020202020204" pitchFamily="34" charset="0"/>
                <a:ea typeface="Calibri" panose="020F0502020204030204" pitchFamily="34" charset="0"/>
              </a:rPr>
              <a:t>) worked with the Provincial Department (PD) of Health to identify facilities which required refurbishments and upgrades. </a:t>
            </a:r>
            <a:endParaRPr lang="en-US" sz="1800" dirty="0">
              <a:effectLst/>
              <a:latin typeface="Calibri" panose="020F0502020204030204" pitchFamily="34" charset="0"/>
              <a:ea typeface="Calibri" panose="020F0502020204030204" pitchFamily="34" charset="0"/>
            </a:endParaRPr>
          </a:p>
        </p:txBody>
      </p:sp>
      <p:graphicFrame>
        <p:nvGraphicFramePr>
          <p:cNvPr id="3" name="Table 2">
            <a:extLst>
              <a:ext uri="{FF2B5EF4-FFF2-40B4-BE49-F238E27FC236}">
                <a16:creationId xmlns:a16="http://schemas.microsoft.com/office/drawing/2014/main" id="{17CBF452-CDE1-6EC4-68A3-E15FF97E3085}"/>
              </a:ext>
            </a:extLst>
          </p:cNvPr>
          <p:cNvGraphicFramePr>
            <a:graphicFrameLocks noGrp="1"/>
          </p:cNvGraphicFramePr>
          <p:nvPr>
            <p:extLst>
              <p:ext uri="{D42A27DB-BD31-4B8C-83A1-F6EECF244321}">
                <p14:modId xmlns:p14="http://schemas.microsoft.com/office/powerpoint/2010/main" val="2564327559"/>
              </p:ext>
            </p:extLst>
          </p:nvPr>
        </p:nvGraphicFramePr>
        <p:xfrm>
          <a:off x="455777" y="2004388"/>
          <a:ext cx="11208774" cy="3227230"/>
        </p:xfrm>
        <a:graphic>
          <a:graphicData uri="http://schemas.openxmlformats.org/drawingml/2006/table">
            <a:tbl>
              <a:tblPr firstRow="1" firstCol="1" bandRow="1">
                <a:tableStyleId>{5C22544A-7EE6-4342-B048-85BDC9FD1C3A}</a:tableStyleId>
              </a:tblPr>
              <a:tblGrid>
                <a:gridCol w="4981012">
                  <a:extLst>
                    <a:ext uri="{9D8B030D-6E8A-4147-A177-3AD203B41FA5}">
                      <a16:colId xmlns:a16="http://schemas.microsoft.com/office/drawing/2014/main" val="626026131"/>
                    </a:ext>
                  </a:extLst>
                </a:gridCol>
                <a:gridCol w="3243950">
                  <a:extLst>
                    <a:ext uri="{9D8B030D-6E8A-4147-A177-3AD203B41FA5}">
                      <a16:colId xmlns:a16="http://schemas.microsoft.com/office/drawing/2014/main" val="3077214296"/>
                    </a:ext>
                  </a:extLst>
                </a:gridCol>
                <a:gridCol w="2983812">
                  <a:extLst>
                    <a:ext uri="{9D8B030D-6E8A-4147-A177-3AD203B41FA5}">
                      <a16:colId xmlns:a16="http://schemas.microsoft.com/office/drawing/2014/main" val="3725735284"/>
                    </a:ext>
                  </a:extLst>
                </a:gridCol>
              </a:tblGrid>
              <a:tr h="719239">
                <a:tc>
                  <a:txBody>
                    <a:bodyPr/>
                    <a:lstStyle/>
                    <a:p>
                      <a:pPr marL="0" marR="0">
                        <a:lnSpc>
                          <a:spcPct val="107000"/>
                        </a:lnSpc>
                        <a:spcBef>
                          <a:spcPts val="0"/>
                        </a:spcBef>
                        <a:spcAft>
                          <a:spcPts val="0"/>
                        </a:spcAft>
                      </a:pPr>
                      <a:r>
                        <a:rPr lang="en-US" sz="1800" b="1" kern="100" dirty="0">
                          <a:effectLst/>
                          <a:latin typeface="+mj-lt"/>
                          <a:ea typeface="Calibri" panose="020F0502020204030204" pitchFamily="34" charset="0"/>
                          <a:cs typeface="Times New Roman" panose="02020603050405020304" pitchFamily="18" charset="0"/>
                        </a:rPr>
                        <a:t>Project Package </a:t>
                      </a:r>
                    </a:p>
                  </a:txBody>
                  <a:tcPr marL="68580" marR="68580" marT="0" marB="0"/>
                </a:tc>
                <a:tc>
                  <a:txBody>
                    <a:bodyPr/>
                    <a:lstStyle/>
                    <a:p>
                      <a:pPr marL="0" marR="0">
                        <a:lnSpc>
                          <a:spcPct val="107000"/>
                        </a:lnSpc>
                        <a:spcBef>
                          <a:spcPts val="0"/>
                        </a:spcBef>
                        <a:spcAft>
                          <a:spcPts val="0"/>
                        </a:spcAft>
                      </a:pPr>
                      <a:r>
                        <a:rPr lang="en-US" sz="1800" kern="100">
                          <a:effectLst/>
                        </a:rPr>
                        <a:t>Estimated Budget</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a:effectLst/>
                        </a:rPr>
                        <a:t>Estimated Practical Completion Date</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645897"/>
                  </a:ext>
                </a:extLst>
              </a:tr>
              <a:tr h="350274">
                <a:tc>
                  <a:txBody>
                    <a:bodyPr/>
                    <a:lstStyle/>
                    <a:p>
                      <a:pPr marL="0" marR="0">
                        <a:lnSpc>
                          <a:spcPct val="107000"/>
                        </a:lnSpc>
                        <a:spcBef>
                          <a:spcPts val="0"/>
                        </a:spcBef>
                        <a:spcAft>
                          <a:spcPts val="0"/>
                        </a:spcAft>
                      </a:pPr>
                      <a:r>
                        <a:rPr lang="en-US" sz="1800" b="0" kern="100" dirty="0">
                          <a:effectLst/>
                        </a:rPr>
                        <a:t>Blanco Clinic and *</a:t>
                      </a:r>
                      <a:r>
                        <a:rPr lang="en-US" sz="1800" b="0" kern="100" dirty="0" err="1">
                          <a:effectLst/>
                        </a:rPr>
                        <a:t>Rosemoor</a:t>
                      </a:r>
                      <a:r>
                        <a:rPr lang="en-US" sz="1800" b="0" kern="100" dirty="0">
                          <a:effectLst/>
                        </a:rPr>
                        <a:t> Clinic </a:t>
                      </a:r>
                      <a:endParaRPr lang="en-US" sz="18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a:effectLst/>
                        </a:rPr>
                        <a:t>R11 337 570</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a:effectLst/>
                        </a:rPr>
                        <a:t>January 2025</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152290"/>
                  </a:ext>
                </a:extLst>
              </a:tr>
              <a:tr h="719239">
                <a:tc>
                  <a:txBody>
                    <a:bodyPr/>
                    <a:lstStyle/>
                    <a:p>
                      <a:pPr marL="0" marR="0">
                        <a:lnSpc>
                          <a:spcPct val="107000"/>
                        </a:lnSpc>
                        <a:spcBef>
                          <a:spcPts val="0"/>
                        </a:spcBef>
                        <a:spcAft>
                          <a:spcPts val="0"/>
                        </a:spcAft>
                      </a:pPr>
                      <a:r>
                        <a:rPr lang="en-US" sz="1800" b="0" kern="100" dirty="0" err="1">
                          <a:effectLst/>
                        </a:rPr>
                        <a:t>Parkdene</a:t>
                      </a:r>
                      <a:r>
                        <a:rPr lang="en-US" sz="1800" b="0" kern="100" dirty="0">
                          <a:effectLst/>
                        </a:rPr>
                        <a:t> Clinic and </a:t>
                      </a:r>
                      <a:r>
                        <a:rPr lang="en-US" sz="1800" b="0" kern="100" dirty="0" err="1">
                          <a:effectLst/>
                        </a:rPr>
                        <a:t>Pacaltsdorp</a:t>
                      </a:r>
                      <a:r>
                        <a:rPr lang="en-US" sz="1800" b="0" kern="100" dirty="0">
                          <a:effectLst/>
                        </a:rPr>
                        <a:t> Clinic</a:t>
                      </a:r>
                      <a:endParaRPr lang="en-US" sz="18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dirty="0">
                          <a:effectLst/>
                        </a:rPr>
                        <a:t>R20 702 262.58</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a:effectLst/>
                        </a:rPr>
                        <a:t>January 2025</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7805884"/>
                  </a:ext>
                </a:extLst>
              </a:tr>
              <a:tr h="719239">
                <a:tc>
                  <a:txBody>
                    <a:bodyPr/>
                    <a:lstStyle/>
                    <a:p>
                      <a:pPr marL="0" marR="0">
                        <a:lnSpc>
                          <a:spcPct val="107000"/>
                        </a:lnSpc>
                        <a:spcBef>
                          <a:spcPts val="0"/>
                        </a:spcBef>
                        <a:spcAft>
                          <a:spcPts val="0"/>
                        </a:spcAft>
                      </a:pPr>
                      <a:r>
                        <a:rPr lang="en-US" sz="1800" b="0" kern="100">
                          <a:effectLst/>
                        </a:rPr>
                        <a:t>Albertinia Clinic, Riversdale Clinic and Riversdale Hospital</a:t>
                      </a:r>
                      <a:endParaRPr lang="en-US" sz="1800" b="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dirty="0">
                          <a:effectLst/>
                        </a:rPr>
                        <a:t>R22 161 094.26</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dirty="0">
                          <a:effectLst/>
                        </a:rPr>
                        <a:t>January 2025</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3891101"/>
                  </a:ext>
                </a:extLst>
              </a:tr>
              <a:tr h="719239">
                <a:tc>
                  <a:txBody>
                    <a:bodyPr/>
                    <a:lstStyle/>
                    <a:p>
                      <a:pPr marL="0" marR="0">
                        <a:lnSpc>
                          <a:spcPct val="107000"/>
                        </a:lnSpc>
                        <a:spcBef>
                          <a:spcPts val="0"/>
                        </a:spcBef>
                        <a:spcAft>
                          <a:spcPts val="0"/>
                        </a:spcAft>
                      </a:pPr>
                      <a:r>
                        <a:rPr lang="en-US" sz="1800" b="0" kern="100" dirty="0">
                          <a:effectLst/>
                        </a:rPr>
                        <a:t>Oudtshoorn Clinic, </a:t>
                      </a:r>
                      <a:r>
                        <a:rPr lang="en-US" sz="1800" b="0" kern="100" dirty="0" err="1">
                          <a:effectLst/>
                        </a:rPr>
                        <a:t>Dysselsdorp</a:t>
                      </a:r>
                      <a:r>
                        <a:rPr lang="en-US" sz="1800" b="0" kern="100" dirty="0">
                          <a:effectLst/>
                        </a:rPr>
                        <a:t> Clinic and Oudtshoorn Hospital </a:t>
                      </a:r>
                      <a:endParaRPr lang="en-US" sz="18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dirty="0">
                          <a:effectLst/>
                        </a:rPr>
                        <a:t>R53 185 467.98</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kern="100" dirty="0">
                          <a:effectLst/>
                        </a:rPr>
                        <a:t>January 2025</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5969082"/>
                  </a:ext>
                </a:extLst>
              </a:tr>
            </a:tbl>
          </a:graphicData>
        </a:graphic>
      </p:graphicFrame>
      <p:sp>
        <p:nvSpPr>
          <p:cNvPr id="8" name="TextBox 7">
            <a:extLst>
              <a:ext uri="{FF2B5EF4-FFF2-40B4-BE49-F238E27FC236}">
                <a16:creationId xmlns:a16="http://schemas.microsoft.com/office/drawing/2014/main" id="{1F061EF6-E6C1-A5E4-6DD7-9791EE77D5D3}"/>
              </a:ext>
            </a:extLst>
          </p:cNvPr>
          <p:cNvSpPr txBox="1"/>
          <p:nvPr/>
        </p:nvSpPr>
        <p:spPr>
          <a:xfrm>
            <a:off x="368363" y="5372101"/>
            <a:ext cx="11733325" cy="365869"/>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mj-lt"/>
                <a:ea typeface="Calibri" panose="020F0502020204030204" pitchFamily="34" charset="0"/>
                <a:cs typeface="Times New Roman" panose="02020603050405020304" pitchFamily="18" charset="0"/>
              </a:rPr>
              <a:t>*Due to the fire in June, this clinic is placed on hold. Allied health services de-escalated to </a:t>
            </a:r>
            <a:r>
              <a:rPr lang="en-US" sz="1800" kern="100" dirty="0" err="1">
                <a:effectLst/>
                <a:latin typeface="+mj-lt"/>
                <a:ea typeface="Calibri" panose="020F0502020204030204" pitchFamily="34" charset="0"/>
                <a:cs typeface="Times New Roman" panose="02020603050405020304" pitchFamily="18" charset="0"/>
              </a:rPr>
              <a:t>Conville</a:t>
            </a:r>
            <a:r>
              <a:rPr lang="en-US" sz="1800" kern="100" dirty="0">
                <a:effectLst/>
                <a:latin typeface="+mj-lt"/>
                <a:ea typeface="Calibri" panose="020F0502020204030204" pitchFamily="34" charset="0"/>
                <a:cs typeface="Times New Roman" panose="02020603050405020304" pitchFamily="18" charset="0"/>
              </a:rPr>
              <a:t> CDC</a:t>
            </a:r>
          </a:p>
        </p:txBody>
      </p:sp>
    </p:spTree>
    <p:extLst>
      <p:ext uri="{BB962C8B-B14F-4D97-AF65-F5344CB8AC3E}">
        <p14:creationId xmlns:p14="http://schemas.microsoft.com/office/powerpoint/2010/main" val="2076816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5777" y="221544"/>
            <a:ext cx="8418700" cy="698500"/>
          </a:xfrm>
        </p:spPr>
        <p:txBody>
          <a:bodyPr wrap="none" anchor="t">
            <a:normAutofit/>
          </a:bodyPr>
          <a:lstStyle/>
          <a:p>
            <a:pPr>
              <a:spcAft>
                <a:spcPts val="2400"/>
              </a:spcAft>
            </a:pPr>
            <a:r>
              <a:rPr lang="en-US" b="1" dirty="0">
                <a:latin typeface="+mn-lt"/>
                <a:cs typeface="Calibri" pitchFamily="34" charset="0"/>
              </a:rPr>
              <a:t>Capital Projects</a:t>
            </a:r>
            <a:endParaRPr lang="en-US" dirty="0">
              <a:latin typeface="+mn-lt"/>
              <a:cs typeface="Calibri" pitchFamily="34" charset="0"/>
            </a:endParaRPr>
          </a:p>
        </p:txBody>
      </p:sp>
      <p:sp>
        <p:nvSpPr>
          <p:cNvPr id="5" name="Rectangle 1"/>
          <p:cNvSpPr>
            <a:spLocks noChangeArrowheads="1"/>
          </p:cNvSpPr>
          <p:nvPr/>
        </p:nvSpPr>
        <p:spPr bwMode="auto">
          <a:xfrm>
            <a:off x="3392489" y="35253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671513" algn="ctr"/>
              </a:tabLst>
              <a:defRPr>
                <a:solidFill>
                  <a:schemeClr val="tx1"/>
                </a:solidFill>
                <a:latin typeface="Arial" pitchFamily="34" charset="0"/>
                <a:cs typeface="Arial" pitchFamily="34" charset="0"/>
              </a:defRPr>
            </a:lvl1pPr>
            <a:lvl2pPr fontAlgn="base">
              <a:spcBef>
                <a:spcPct val="0"/>
              </a:spcBef>
              <a:spcAft>
                <a:spcPct val="0"/>
              </a:spcAft>
              <a:tabLst>
                <a:tab pos="671513" algn="ctr"/>
              </a:tabLst>
              <a:defRPr>
                <a:solidFill>
                  <a:schemeClr val="tx1"/>
                </a:solidFill>
                <a:latin typeface="Arial" pitchFamily="34" charset="0"/>
                <a:cs typeface="Arial" pitchFamily="34" charset="0"/>
              </a:defRPr>
            </a:lvl2pPr>
            <a:lvl3pPr fontAlgn="base">
              <a:spcBef>
                <a:spcPct val="0"/>
              </a:spcBef>
              <a:spcAft>
                <a:spcPct val="0"/>
              </a:spcAft>
              <a:tabLst>
                <a:tab pos="671513" algn="ctr"/>
              </a:tabLst>
              <a:defRPr>
                <a:solidFill>
                  <a:schemeClr val="tx1"/>
                </a:solidFill>
                <a:latin typeface="Arial" pitchFamily="34" charset="0"/>
                <a:cs typeface="Arial" pitchFamily="34" charset="0"/>
              </a:defRPr>
            </a:lvl3pPr>
            <a:lvl4pPr fontAlgn="base">
              <a:spcBef>
                <a:spcPct val="0"/>
              </a:spcBef>
              <a:spcAft>
                <a:spcPct val="0"/>
              </a:spcAft>
              <a:tabLst>
                <a:tab pos="671513" algn="ctr"/>
              </a:tabLst>
              <a:defRPr>
                <a:solidFill>
                  <a:schemeClr val="tx1"/>
                </a:solidFill>
                <a:latin typeface="Arial" pitchFamily="34" charset="0"/>
                <a:cs typeface="Arial" pitchFamily="34" charset="0"/>
              </a:defRPr>
            </a:lvl4pPr>
            <a:lvl5pPr fontAlgn="base">
              <a:spcBef>
                <a:spcPct val="0"/>
              </a:spcBef>
              <a:spcAft>
                <a:spcPct val="0"/>
              </a:spcAft>
              <a:tabLst>
                <a:tab pos="671513" algn="ctr"/>
              </a:tabLst>
              <a:defRPr>
                <a:solidFill>
                  <a:schemeClr val="tx1"/>
                </a:solidFill>
                <a:latin typeface="Arial" pitchFamily="34" charset="0"/>
                <a:cs typeface="Arial" pitchFamily="34" charset="0"/>
              </a:defRPr>
            </a:lvl5pPr>
            <a:lvl6pPr fontAlgn="base">
              <a:spcBef>
                <a:spcPct val="0"/>
              </a:spcBef>
              <a:spcAft>
                <a:spcPct val="0"/>
              </a:spcAft>
              <a:tabLst>
                <a:tab pos="671513" algn="ctr"/>
              </a:tabLst>
              <a:defRPr>
                <a:solidFill>
                  <a:schemeClr val="tx1"/>
                </a:solidFill>
                <a:latin typeface="Arial" pitchFamily="34" charset="0"/>
                <a:cs typeface="Arial" pitchFamily="34" charset="0"/>
              </a:defRPr>
            </a:lvl6pPr>
            <a:lvl7pPr fontAlgn="base">
              <a:spcBef>
                <a:spcPct val="0"/>
              </a:spcBef>
              <a:spcAft>
                <a:spcPct val="0"/>
              </a:spcAft>
              <a:tabLst>
                <a:tab pos="671513" algn="ctr"/>
              </a:tabLst>
              <a:defRPr>
                <a:solidFill>
                  <a:schemeClr val="tx1"/>
                </a:solidFill>
                <a:latin typeface="Arial" pitchFamily="34" charset="0"/>
                <a:cs typeface="Arial" pitchFamily="34" charset="0"/>
              </a:defRPr>
            </a:lvl7pPr>
            <a:lvl8pPr fontAlgn="base">
              <a:spcBef>
                <a:spcPct val="0"/>
              </a:spcBef>
              <a:spcAft>
                <a:spcPct val="0"/>
              </a:spcAft>
              <a:tabLst>
                <a:tab pos="671513" algn="ctr"/>
              </a:tabLst>
              <a:defRPr>
                <a:solidFill>
                  <a:schemeClr val="tx1"/>
                </a:solidFill>
                <a:latin typeface="Arial" pitchFamily="34" charset="0"/>
                <a:cs typeface="Arial" pitchFamily="34" charset="0"/>
              </a:defRPr>
            </a:lvl8pPr>
            <a:lvl9pPr fontAlgn="base">
              <a:spcBef>
                <a:spcPct val="0"/>
              </a:spcBef>
              <a:spcAft>
                <a:spcPct val="0"/>
              </a:spcAft>
              <a:tabLst>
                <a:tab pos="671513" algn="ctr"/>
              </a:tabLst>
              <a:defRPr>
                <a:solidFill>
                  <a:schemeClr val="tx1"/>
                </a:solidFill>
                <a:latin typeface="Arial" pitchFamily="34" charset="0"/>
                <a:cs typeface="Arial" pitchFamily="34" charset="0"/>
              </a:defRPr>
            </a:lvl9pPr>
          </a:lstStyle>
          <a:p>
            <a:endParaRPr lang="en-US" altLang="en-US"/>
          </a:p>
        </p:txBody>
      </p:sp>
      <p:sp>
        <p:nvSpPr>
          <p:cNvPr id="6" name="TextBox 5">
            <a:extLst>
              <a:ext uri="{FF2B5EF4-FFF2-40B4-BE49-F238E27FC236}">
                <a16:creationId xmlns:a16="http://schemas.microsoft.com/office/drawing/2014/main" id="{B069B11F-6A5B-4318-896D-BBA7EA3173D5}"/>
              </a:ext>
            </a:extLst>
          </p:cNvPr>
          <p:cNvSpPr txBox="1"/>
          <p:nvPr/>
        </p:nvSpPr>
        <p:spPr>
          <a:xfrm>
            <a:off x="322125" y="1070052"/>
            <a:ext cx="11506460" cy="3886898"/>
          </a:xfrm>
          <a:prstGeom prst="rect">
            <a:avLst/>
          </a:prstGeom>
          <a:noFill/>
        </p:spPr>
        <p:txBody>
          <a:bodyPr wrap="square">
            <a:spAutoFit/>
          </a:bodyPr>
          <a:lstStyle/>
          <a:p>
            <a:pPr marL="342900" marR="0" lvl="0" indent="-342900" fontAlgn="ctr">
              <a:lnSpc>
                <a:spcPct val="150000"/>
              </a:lnSpc>
              <a:spcBef>
                <a:spcPts val="0"/>
              </a:spcBef>
              <a:spcAft>
                <a:spcPts val="1000"/>
              </a:spcAft>
              <a:buAutoNum type="arabicPeriod"/>
            </a:pPr>
            <a:r>
              <a:rPr lang="en-GB" sz="1800" dirty="0" err="1">
                <a:effectLst/>
                <a:latin typeface="Century Gothic" panose="020B0502020202020204" pitchFamily="34" charset="0"/>
                <a:ea typeface="MS Mincho" panose="02020609040205080304" pitchFamily="49" charset="-128"/>
                <a:cs typeface="Times New Roman" panose="02020603050405020304" pitchFamily="18" charset="0"/>
              </a:rPr>
              <a:t>Ladismith</a:t>
            </a:r>
            <a:r>
              <a:rPr lang="en-GB" sz="1800" dirty="0">
                <a:effectLst/>
                <a:latin typeface="Century Gothic" panose="020B0502020202020204" pitchFamily="34" charset="0"/>
                <a:ea typeface="MS Mincho" panose="02020609040205080304" pitchFamily="49" charset="-128"/>
                <a:cs typeface="Times New Roman" panose="02020603050405020304" pitchFamily="18" charset="0"/>
              </a:rPr>
              <a:t> Clinic-Started with construction and well on its way. Expected completion date pushed to end of December 2023. </a:t>
            </a:r>
          </a:p>
          <a:p>
            <a:pPr marL="342900" marR="0" lvl="0" indent="-342900" fontAlgn="ctr">
              <a:lnSpc>
                <a:spcPct val="150000"/>
              </a:lnSpc>
              <a:spcBef>
                <a:spcPts val="0"/>
              </a:spcBef>
              <a:spcAft>
                <a:spcPts val="1000"/>
              </a:spcAft>
              <a:buAutoNum type="arabicPeriod"/>
            </a:pPr>
            <a:r>
              <a:rPr lang="en-GB" dirty="0">
                <a:latin typeface="Century Gothic" panose="020B0502020202020204" pitchFamily="34" charset="0"/>
                <a:ea typeface="MS Mincho" panose="02020609040205080304" pitchFamily="49" charset="-128"/>
                <a:cs typeface="Times New Roman" panose="02020603050405020304" pitchFamily="18" charset="0"/>
              </a:rPr>
              <a:t>New </a:t>
            </a:r>
            <a:r>
              <a:rPr lang="en-GB" dirty="0" err="1">
                <a:latin typeface="Century Gothic" panose="020B0502020202020204" pitchFamily="34" charset="0"/>
                <a:ea typeface="MS Mincho" panose="02020609040205080304" pitchFamily="49" charset="-128"/>
                <a:cs typeface="Times New Roman" panose="02020603050405020304" pitchFamily="18" charset="0"/>
              </a:rPr>
              <a:t>Hornlee</a:t>
            </a:r>
            <a:r>
              <a:rPr lang="en-GB" dirty="0">
                <a:latin typeface="Century Gothic" panose="020B0502020202020204" pitchFamily="34" charset="0"/>
                <a:ea typeface="MS Mincho" panose="02020609040205080304" pitchFamily="49" charset="-128"/>
                <a:cs typeface="Times New Roman" panose="02020603050405020304" pitchFamily="18" charset="0"/>
              </a:rPr>
              <a:t> Clinic is in the conceptual design phase. Expected starting date May 2024.</a:t>
            </a:r>
            <a:endParaRPr lang="en-US" dirty="0">
              <a:latin typeface="Calibri" panose="020F0502020204030204" pitchFamily="34" charset="0"/>
              <a:ea typeface="MS Mincho" panose="02020609040205080304" pitchFamily="49" charset="-128"/>
            </a:endParaRPr>
          </a:p>
          <a:p>
            <a:pPr marL="342900" marR="0" lvl="0" indent="-342900" fontAlgn="ctr">
              <a:lnSpc>
                <a:spcPct val="150000"/>
              </a:lnSpc>
              <a:spcBef>
                <a:spcPts val="0"/>
              </a:spcBef>
              <a:spcAft>
                <a:spcPts val="1000"/>
              </a:spcAft>
              <a:buAutoNum type="arabicPeriod"/>
            </a:pPr>
            <a:r>
              <a:rPr lang="en-GB" sz="1800" dirty="0">
                <a:effectLst/>
                <a:latin typeface="Century Gothic" panose="020B0502020202020204" pitchFamily="34" charset="0"/>
                <a:ea typeface="MS Mincho" panose="02020609040205080304" pitchFamily="49" charset="-128"/>
                <a:cs typeface="Times New Roman" panose="02020603050405020304" pitchFamily="18" charset="0"/>
              </a:rPr>
              <a:t>George Road Satellite Clinic will be done by the Department of Health in partnership with the Department of Transport and Public Works. Awaiting further communication regarding the budget and scope of work to be done.</a:t>
            </a:r>
            <a:endParaRPr lang="en-US" dirty="0">
              <a:latin typeface="Calibri" panose="020F0502020204030204" pitchFamily="34" charset="0"/>
              <a:ea typeface="MS Mincho" panose="02020609040205080304" pitchFamily="49" charset="-128"/>
            </a:endParaRPr>
          </a:p>
          <a:p>
            <a:pPr marL="342900" marR="0" lvl="0" indent="-342900" fontAlgn="ctr">
              <a:lnSpc>
                <a:spcPct val="150000"/>
              </a:lnSpc>
              <a:spcBef>
                <a:spcPts val="0"/>
              </a:spcBef>
              <a:spcAft>
                <a:spcPts val="1000"/>
              </a:spcAft>
              <a:buAutoNum type="arabicPeriod"/>
            </a:pPr>
            <a:r>
              <a:rPr lang="en-US" dirty="0">
                <a:latin typeface="Century Gothic" panose="020B0502020202020204" pitchFamily="34" charset="0"/>
                <a:ea typeface="MS Mincho" panose="02020609040205080304" pitchFamily="49" charset="-128"/>
                <a:cs typeface="Times New Roman" panose="02020603050405020304" pitchFamily="18" charset="0"/>
              </a:rPr>
              <a:t>New Forensic Pathology Unit at Knysna Hospital is completed.</a:t>
            </a:r>
          </a:p>
          <a:p>
            <a:pPr marR="0" lvl="0" algn="just">
              <a:lnSpc>
                <a:spcPct val="150000"/>
              </a:lnSpc>
              <a:spcBef>
                <a:spcPts val="0"/>
              </a:spcBef>
              <a:spcAft>
                <a:spcPts val="0"/>
              </a:spcAft>
            </a:pPr>
            <a:endParaRPr lang="en-US" dirty="0">
              <a:effectLst/>
              <a:latin typeface="Palatino Linotype" panose="02040502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04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algn="ctr"/>
            <a:r>
              <a:rPr lang="en-US" b="1" dirty="0"/>
              <a:t>1. Geographic Services Area Overview</a:t>
            </a:r>
            <a:endParaRPr lang="en-ZA" b="1" dirty="0"/>
          </a:p>
        </p:txBody>
      </p:sp>
    </p:spTree>
    <p:extLst>
      <p:ext uri="{BB962C8B-B14F-4D97-AF65-F5344CB8AC3E}">
        <p14:creationId xmlns:p14="http://schemas.microsoft.com/office/powerpoint/2010/main" val="19090536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marL="0" indent="0" algn="ctr">
              <a:buNone/>
            </a:pPr>
            <a:r>
              <a:rPr lang="en-US" b="1" dirty="0"/>
              <a:t>8</a:t>
            </a:r>
            <a:r>
              <a:rPr lang="en-US" sz="3200" b="1" dirty="0">
                <a:latin typeface="Century Gothic" panose="020B0502020202020204" pitchFamily="34" charset="0"/>
              </a:rPr>
              <a:t>. Inverter Projects</a:t>
            </a:r>
            <a:endParaRPr lang="en-ZA" sz="3200" b="1" dirty="0">
              <a:latin typeface="Century Gothic" panose="020B0502020202020204" pitchFamily="34" charset="0"/>
            </a:endParaRPr>
          </a:p>
        </p:txBody>
      </p:sp>
    </p:spTree>
    <p:extLst>
      <p:ext uri="{BB962C8B-B14F-4D97-AF65-F5344CB8AC3E}">
        <p14:creationId xmlns:p14="http://schemas.microsoft.com/office/powerpoint/2010/main" val="30564671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5777" y="221544"/>
            <a:ext cx="8418700" cy="698500"/>
          </a:xfrm>
        </p:spPr>
        <p:txBody>
          <a:bodyPr wrap="none" anchor="t">
            <a:normAutofit/>
          </a:bodyPr>
          <a:lstStyle/>
          <a:p>
            <a:pPr>
              <a:spcAft>
                <a:spcPts val="2400"/>
              </a:spcAft>
            </a:pPr>
            <a:r>
              <a:rPr lang="en-US" dirty="0">
                <a:latin typeface="+mj-lt"/>
                <a:cs typeface="Calibri" pitchFamily="34" charset="0"/>
              </a:rPr>
              <a:t>Inverters Program during phase 1</a:t>
            </a:r>
          </a:p>
        </p:txBody>
      </p:sp>
      <p:sp>
        <p:nvSpPr>
          <p:cNvPr id="7" name="Title 1"/>
          <p:cNvSpPr txBox="1">
            <a:spLocks/>
          </p:cNvSpPr>
          <p:nvPr/>
        </p:nvSpPr>
        <p:spPr>
          <a:xfrm>
            <a:off x="564443" y="1485899"/>
            <a:ext cx="11537245" cy="4452057"/>
          </a:xfrm>
          <a:prstGeom prst="rect">
            <a:avLst/>
          </a:prstGeom>
        </p:spPr>
        <p:txBody>
          <a:bodyPr vert="horz" wrap="none" lIns="91440" tIns="45720" rIns="91440" bIns="45720" rtlCol="0" anchor="t">
            <a:noAutofit/>
          </a:bodyPr>
          <a:lstStyle/>
          <a:p>
            <a:pPr marL="342900" indent="-342900" defTabSz="457200">
              <a:spcBef>
                <a:spcPct val="0"/>
              </a:spcBef>
              <a:spcAft>
                <a:spcPts val="2400"/>
              </a:spcAft>
              <a:buFont typeface="Arial" pitchFamily="34" charset="0"/>
              <a:buChar char="•"/>
              <a:defRPr/>
            </a:pPr>
            <a:endParaRPr lang="en-US" i="1" dirty="0">
              <a:solidFill>
                <a:srgbClr val="003399"/>
              </a:solidFill>
              <a:latin typeface="Century Gothic"/>
              <a:ea typeface="+mj-ea"/>
              <a:cs typeface="Century Gothic"/>
            </a:endParaRPr>
          </a:p>
        </p:txBody>
      </p:sp>
      <p:sp>
        <p:nvSpPr>
          <p:cNvPr id="5" name="Rectangle 1"/>
          <p:cNvSpPr>
            <a:spLocks noChangeArrowheads="1"/>
          </p:cNvSpPr>
          <p:nvPr/>
        </p:nvSpPr>
        <p:spPr bwMode="auto">
          <a:xfrm>
            <a:off x="3392489" y="35253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671513" algn="ctr"/>
              </a:tabLst>
              <a:defRPr>
                <a:solidFill>
                  <a:schemeClr val="tx1"/>
                </a:solidFill>
                <a:latin typeface="Arial" pitchFamily="34" charset="0"/>
                <a:cs typeface="Arial" pitchFamily="34" charset="0"/>
              </a:defRPr>
            </a:lvl1pPr>
            <a:lvl2pPr fontAlgn="base">
              <a:spcBef>
                <a:spcPct val="0"/>
              </a:spcBef>
              <a:spcAft>
                <a:spcPct val="0"/>
              </a:spcAft>
              <a:tabLst>
                <a:tab pos="671513" algn="ctr"/>
              </a:tabLst>
              <a:defRPr>
                <a:solidFill>
                  <a:schemeClr val="tx1"/>
                </a:solidFill>
                <a:latin typeface="Arial" pitchFamily="34" charset="0"/>
                <a:cs typeface="Arial" pitchFamily="34" charset="0"/>
              </a:defRPr>
            </a:lvl2pPr>
            <a:lvl3pPr fontAlgn="base">
              <a:spcBef>
                <a:spcPct val="0"/>
              </a:spcBef>
              <a:spcAft>
                <a:spcPct val="0"/>
              </a:spcAft>
              <a:tabLst>
                <a:tab pos="671513" algn="ctr"/>
              </a:tabLst>
              <a:defRPr>
                <a:solidFill>
                  <a:schemeClr val="tx1"/>
                </a:solidFill>
                <a:latin typeface="Arial" pitchFamily="34" charset="0"/>
                <a:cs typeface="Arial" pitchFamily="34" charset="0"/>
              </a:defRPr>
            </a:lvl3pPr>
            <a:lvl4pPr fontAlgn="base">
              <a:spcBef>
                <a:spcPct val="0"/>
              </a:spcBef>
              <a:spcAft>
                <a:spcPct val="0"/>
              </a:spcAft>
              <a:tabLst>
                <a:tab pos="671513" algn="ctr"/>
              </a:tabLst>
              <a:defRPr>
                <a:solidFill>
                  <a:schemeClr val="tx1"/>
                </a:solidFill>
                <a:latin typeface="Arial" pitchFamily="34" charset="0"/>
                <a:cs typeface="Arial" pitchFamily="34" charset="0"/>
              </a:defRPr>
            </a:lvl4pPr>
            <a:lvl5pPr fontAlgn="base">
              <a:spcBef>
                <a:spcPct val="0"/>
              </a:spcBef>
              <a:spcAft>
                <a:spcPct val="0"/>
              </a:spcAft>
              <a:tabLst>
                <a:tab pos="671513" algn="ctr"/>
              </a:tabLst>
              <a:defRPr>
                <a:solidFill>
                  <a:schemeClr val="tx1"/>
                </a:solidFill>
                <a:latin typeface="Arial" pitchFamily="34" charset="0"/>
                <a:cs typeface="Arial" pitchFamily="34" charset="0"/>
              </a:defRPr>
            </a:lvl5pPr>
            <a:lvl6pPr fontAlgn="base">
              <a:spcBef>
                <a:spcPct val="0"/>
              </a:spcBef>
              <a:spcAft>
                <a:spcPct val="0"/>
              </a:spcAft>
              <a:tabLst>
                <a:tab pos="671513" algn="ctr"/>
              </a:tabLst>
              <a:defRPr>
                <a:solidFill>
                  <a:schemeClr val="tx1"/>
                </a:solidFill>
                <a:latin typeface="Arial" pitchFamily="34" charset="0"/>
                <a:cs typeface="Arial" pitchFamily="34" charset="0"/>
              </a:defRPr>
            </a:lvl6pPr>
            <a:lvl7pPr fontAlgn="base">
              <a:spcBef>
                <a:spcPct val="0"/>
              </a:spcBef>
              <a:spcAft>
                <a:spcPct val="0"/>
              </a:spcAft>
              <a:tabLst>
                <a:tab pos="671513" algn="ctr"/>
              </a:tabLst>
              <a:defRPr>
                <a:solidFill>
                  <a:schemeClr val="tx1"/>
                </a:solidFill>
                <a:latin typeface="Arial" pitchFamily="34" charset="0"/>
                <a:cs typeface="Arial" pitchFamily="34" charset="0"/>
              </a:defRPr>
            </a:lvl7pPr>
            <a:lvl8pPr fontAlgn="base">
              <a:spcBef>
                <a:spcPct val="0"/>
              </a:spcBef>
              <a:spcAft>
                <a:spcPct val="0"/>
              </a:spcAft>
              <a:tabLst>
                <a:tab pos="671513" algn="ctr"/>
              </a:tabLst>
              <a:defRPr>
                <a:solidFill>
                  <a:schemeClr val="tx1"/>
                </a:solidFill>
                <a:latin typeface="Arial" pitchFamily="34" charset="0"/>
                <a:cs typeface="Arial" pitchFamily="34" charset="0"/>
              </a:defRPr>
            </a:lvl8pPr>
            <a:lvl9pPr fontAlgn="base">
              <a:spcBef>
                <a:spcPct val="0"/>
              </a:spcBef>
              <a:spcAft>
                <a:spcPct val="0"/>
              </a:spcAft>
              <a:tabLst>
                <a:tab pos="671513" algn="ctr"/>
              </a:tabLst>
              <a:defRPr>
                <a:solidFill>
                  <a:schemeClr val="tx1"/>
                </a:solidFill>
                <a:latin typeface="Arial" pitchFamily="34" charset="0"/>
                <a:cs typeface="Arial" pitchFamily="34" charset="0"/>
              </a:defRPr>
            </a:lvl9pPr>
          </a:lstStyle>
          <a:p>
            <a:endParaRPr lang="en-US" altLang="en-US"/>
          </a:p>
        </p:txBody>
      </p:sp>
      <p:sp>
        <p:nvSpPr>
          <p:cNvPr id="4" name="TextBox 3">
            <a:extLst>
              <a:ext uri="{FF2B5EF4-FFF2-40B4-BE49-F238E27FC236}">
                <a16:creationId xmlns:a16="http://schemas.microsoft.com/office/drawing/2014/main" id="{67BA4F38-06F3-F59B-3777-F7AFCF2B0772}"/>
              </a:ext>
            </a:extLst>
          </p:cNvPr>
          <p:cNvSpPr txBox="1"/>
          <p:nvPr/>
        </p:nvSpPr>
        <p:spPr>
          <a:xfrm>
            <a:off x="726831" y="1232387"/>
            <a:ext cx="10210800" cy="4247317"/>
          </a:xfrm>
          <a:prstGeom prst="rect">
            <a:avLst/>
          </a:prstGeom>
          <a:noFill/>
        </p:spPr>
        <p:txBody>
          <a:bodyPr wrap="square">
            <a:spAutoFit/>
          </a:bodyPr>
          <a:lstStyle/>
          <a:p>
            <a:pPr marR="0" lvl="0" algn="l" defTabSz="457200" rtl="0" eaLnBrk="1" fontAlgn="auto" latinLnBrk="0" hangingPunct="1">
              <a:lnSpc>
                <a:spcPct val="100000"/>
              </a:lnSpc>
              <a:spcBef>
                <a:spcPct val="0"/>
              </a:spcBef>
              <a:spcAft>
                <a:spcPts val="0"/>
              </a:spcAft>
              <a:buClrTx/>
              <a:buSzTx/>
              <a:tabLst/>
              <a:defRPr/>
            </a:pPr>
            <a:r>
              <a:rPr kumimoji="0" lang="en-US" b="1" i="0" u="none" strike="noStrike" kern="1200" cap="none" spc="0" normalizeH="0" baseline="0" noProof="0" dirty="0">
                <a:ln>
                  <a:noFill/>
                </a:ln>
                <a:effectLst/>
                <a:uLnTx/>
                <a:uFillTx/>
                <a:cs typeface="Calibri" panose="020F0502020204030204" pitchFamily="34" charset="0"/>
              </a:rPr>
              <a:t>Completed:</a:t>
            </a:r>
          </a:p>
          <a:p>
            <a:pPr marL="342900" marR="0" lvl="0" indent="-342900" algn="l" defTabSz="457200" rtl="0" eaLnBrk="1" fontAlgn="auto" latinLnBrk="0" hangingPunct="1">
              <a:lnSpc>
                <a:spcPct val="100000"/>
              </a:lnSpc>
              <a:spcBef>
                <a:spcPct val="0"/>
              </a:spcBef>
              <a:spcAft>
                <a:spcPts val="0"/>
              </a:spcAft>
              <a:buClrTx/>
              <a:buSzTx/>
              <a:buFont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Slangrivier</a:t>
            </a:r>
            <a:r>
              <a:rPr kumimoji="0" lang="en-US" b="0" i="0" u="none" strike="noStrike" kern="1200" cap="none" spc="0" normalizeH="0" baseline="0" noProof="0" dirty="0">
                <a:ln>
                  <a:noFill/>
                </a:ln>
                <a:effectLst/>
                <a:uLnTx/>
                <a:uFillTx/>
                <a:cs typeface="Calibri" panose="020F0502020204030204" pitchFamily="34" charset="0"/>
              </a:rPr>
              <a:t> Clinic</a:t>
            </a:r>
          </a:p>
          <a:p>
            <a:pPr marL="342900" marR="0" lvl="0" indent="-342900" algn="l" defTabSz="457200" rtl="0" eaLnBrk="1" fontAlgn="auto" latinLnBrk="0" hangingPunct="1">
              <a:lnSpc>
                <a:spcPct val="100000"/>
              </a:lnSpc>
              <a:spcBef>
                <a:spcPct val="0"/>
              </a:spcBef>
              <a:spcAft>
                <a:spcPts val="0"/>
              </a:spcAft>
              <a:buClrTx/>
              <a:buSzTx/>
              <a:buFont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Eyethu</a:t>
            </a:r>
            <a:r>
              <a:rPr kumimoji="0" lang="en-US" b="0" i="0" u="none" strike="noStrike" kern="1200" cap="none" spc="0" normalizeH="0" baseline="0" noProof="0" dirty="0">
                <a:ln>
                  <a:noFill/>
                </a:ln>
                <a:effectLst/>
                <a:uLnTx/>
                <a:uFillTx/>
                <a:cs typeface="Calibri" panose="020F0502020204030204" pitchFamily="34" charset="0"/>
              </a:rPr>
              <a:t> Clinic</a:t>
            </a:r>
          </a:p>
          <a:p>
            <a:pPr marL="342900" marR="0" lvl="0" indent="-342900" algn="l" defTabSz="457200" rtl="0" eaLnBrk="1" fontAlgn="auto" latinLnBrk="0" hangingPunct="1">
              <a:lnSpc>
                <a:spcPct val="100000"/>
              </a:lnSpc>
              <a:spcBef>
                <a:spcPct val="0"/>
              </a:spcBef>
              <a:spcAft>
                <a:spcPts val="0"/>
              </a:spcAft>
              <a:buClrTx/>
              <a:buSzTx/>
              <a:buFontTx/>
              <a:buAutoNum type="arabicPeriod"/>
              <a:tabLst/>
              <a:defRPr/>
            </a:pPr>
            <a:r>
              <a:rPr lang="en-US" dirty="0">
                <a:cs typeface="Calibri" panose="020F0502020204030204" pitchFamily="34" charset="0"/>
              </a:rPr>
              <a:t>George Centrum Clinic</a:t>
            </a:r>
          </a:p>
          <a:p>
            <a:pPr marL="342900" marR="0" lvl="0" indent="-342900" algn="l" defTabSz="457200" rtl="0" eaLnBrk="1" fontAlgn="auto" latinLnBrk="0" hangingPunct="1">
              <a:lnSpc>
                <a:spcPct val="100000"/>
              </a:lnSpc>
              <a:spcBef>
                <a:spcPct val="0"/>
              </a:spcBef>
              <a:spcAft>
                <a:spcPts val="0"/>
              </a:spcAft>
              <a:buClrTx/>
              <a:buSzTx/>
              <a:buFont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Amalienstein</a:t>
            </a:r>
            <a:r>
              <a:rPr kumimoji="0" lang="en-US" b="0" i="0" u="none" strike="noStrike" kern="1200" cap="none" spc="0" normalizeH="0" baseline="0" noProof="0" dirty="0">
                <a:ln>
                  <a:noFill/>
                </a:ln>
                <a:effectLst/>
                <a:uLnTx/>
                <a:uFillTx/>
                <a:cs typeface="Calibri" panose="020F0502020204030204" pitchFamily="34" charset="0"/>
              </a:rPr>
              <a:t> Clinic</a:t>
            </a:r>
          </a:p>
          <a:p>
            <a:pPr marL="342900" marR="0" lvl="0" indent="-342900" algn="l" defTabSz="457200" rtl="0" eaLnBrk="1" fontAlgn="auto" latinLnBrk="0" hangingPunct="1">
              <a:lnSpc>
                <a:spcPct val="100000"/>
              </a:lnSpc>
              <a:spcBef>
                <a:spcPct val="0"/>
              </a:spcBef>
              <a:spcAft>
                <a:spcPts val="0"/>
              </a:spcAft>
              <a:buClrTx/>
              <a:buSzTx/>
              <a:buFontTx/>
              <a:buAutoNum type="arabicPeriod"/>
              <a:tabLst/>
              <a:defRPr/>
            </a:pPr>
            <a:endParaRPr lang="en-US" dirty="0">
              <a:cs typeface="Calibri" panose="020F0502020204030204" pitchFamily="34" charset="0"/>
            </a:endParaRPr>
          </a:p>
          <a:p>
            <a:pPr marR="0" lvl="0" algn="l" defTabSz="457200" rtl="0" eaLnBrk="1" fontAlgn="auto" latinLnBrk="0" hangingPunct="1">
              <a:lnSpc>
                <a:spcPct val="100000"/>
              </a:lnSpc>
              <a:spcBef>
                <a:spcPct val="0"/>
              </a:spcBef>
              <a:spcAft>
                <a:spcPts val="0"/>
              </a:spcAft>
              <a:buClrTx/>
              <a:buSzTx/>
              <a:tabLst/>
              <a:defRPr/>
            </a:pPr>
            <a:r>
              <a:rPr lang="en-US" b="1" dirty="0">
                <a:cs typeface="Calibri" panose="020F0502020204030204" pitchFamily="34" charset="0"/>
              </a:rPr>
              <a:t>Pending:</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Asla</a:t>
            </a:r>
            <a:r>
              <a:rPr kumimoji="0" lang="en-US" b="0" i="0" u="none" strike="noStrike" kern="1200" cap="none" spc="0" normalizeH="0" baseline="0" noProof="0" dirty="0">
                <a:ln>
                  <a:noFill/>
                </a:ln>
                <a:effectLst/>
                <a:uLnTx/>
                <a:uFillTx/>
                <a:cs typeface="Calibri" panose="020F0502020204030204" pitchFamily="34" charset="0"/>
              </a:rPr>
              <a:t>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lang="en-US" dirty="0" err="1">
                <a:cs typeface="Calibri" panose="020F0502020204030204" pitchFamily="34" charset="0"/>
              </a:rPr>
              <a:t>Bongolethu</a:t>
            </a:r>
            <a:r>
              <a:rPr lang="en-US" dirty="0">
                <a:cs typeface="Calibri" panose="020F0502020204030204" pitchFamily="34" charset="0"/>
              </a:rPr>
              <a:t>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kumimoji="0" lang="en-US" b="0" i="0" u="none" strike="noStrike" kern="1200" cap="none" spc="0" normalizeH="0" baseline="0" noProof="0" dirty="0">
                <a:ln>
                  <a:noFill/>
                </a:ln>
                <a:effectLst/>
                <a:uLnTx/>
                <a:uFillTx/>
                <a:cs typeface="Calibri" panose="020F0502020204030204" pitchFamily="34" charset="0"/>
              </a:rPr>
              <a:t>Great </a:t>
            </a:r>
            <a:r>
              <a:rPr kumimoji="0" lang="en-US" b="0" i="0" u="none" strike="noStrike" kern="1200" cap="none" spc="0" normalizeH="0" baseline="0" noProof="0" dirty="0" err="1">
                <a:ln>
                  <a:noFill/>
                </a:ln>
                <a:effectLst/>
                <a:uLnTx/>
                <a:uFillTx/>
                <a:cs typeface="Calibri" panose="020F0502020204030204" pitchFamily="34" charset="0"/>
              </a:rPr>
              <a:t>Brak</a:t>
            </a:r>
            <a:r>
              <a:rPr kumimoji="0" lang="en-US" b="0" i="0" u="none" strike="noStrike" kern="1200" cap="none" spc="0" normalizeH="0" baseline="0" noProof="0" dirty="0">
                <a:ln>
                  <a:noFill/>
                </a:ln>
                <a:effectLst/>
                <a:uLnTx/>
                <a:uFillTx/>
                <a:cs typeface="Calibri" panose="020F0502020204030204" pitchFamily="34" charset="0"/>
              </a:rPr>
              <a:t> River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lang="en-US" dirty="0">
                <a:cs typeface="Calibri" panose="020F0502020204030204" pitchFamily="34" charset="0"/>
              </a:rPr>
              <a:t>Knysna Town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Kuyasa</a:t>
            </a:r>
            <a:r>
              <a:rPr kumimoji="0" lang="en-US" b="0" i="0" u="none" strike="noStrike" kern="1200" cap="none" spc="0" normalizeH="0" baseline="0" noProof="0" dirty="0">
                <a:ln>
                  <a:noFill/>
                </a:ln>
                <a:effectLst/>
                <a:uLnTx/>
                <a:uFillTx/>
                <a:cs typeface="Calibri" panose="020F0502020204030204" pitchFamily="34" charset="0"/>
              </a:rPr>
              <a:t>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lang="en-US" dirty="0">
                <a:cs typeface="Calibri" panose="020F0502020204030204" pitchFamily="34" charset="0"/>
              </a:rPr>
              <a:t>New Horizons Clinic</a:t>
            </a: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kumimoji="0" lang="en-US" b="0" i="0" u="none" strike="noStrike" kern="1200" cap="none" spc="0" normalizeH="0" baseline="0" noProof="0" dirty="0" err="1">
                <a:ln>
                  <a:noFill/>
                </a:ln>
                <a:effectLst/>
                <a:uLnTx/>
                <a:uFillTx/>
                <a:cs typeface="Calibri" panose="020F0502020204030204" pitchFamily="34" charset="0"/>
              </a:rPr>
              <a:t>Zoar</a:t>
            </a:r>
            <a:r>
              <a:rPr kumimoji="0" lang="en-US" b="0" i="0" u="none" strike="noStrike" kern="1200" cap="none" spc="0" normalizeH="0" baseline="0" noProof="0" dirty="0">
                <a:ln>
                  <a:noFill/>
                </a:ln>
                <a:effectLst/>
                <a:uLnTx/>
                <a:uFillTx/>
                <a:cs typeface="Calibri" panose="020F0502020204030204" pitchFamily="34" charset="0"/>
              </a:rPr>
              <a:t> Cl</a:t>
            </a:r>
            <a:r>
              <a:rPr lang="en-US" dirty="0" err="1">
                <a:cs typeface="Calibri" panose="020F0502020204030204" pitchFamily="34" charset="0"/>
              </a:rPr>
              <a:t>inic</a:t>
            </a:r>
            <a:endParaRPr lang="en-US" dirty="0">
              <a:cs typeface="Calibri" panose="020F0502020204030204" pitchFamily="34" charset="0"/>
            </a:endParaRPr>
          </a:p>
          <a:p>
            <a:pPr marL="457200" marR="0" lvl="0" indent="-457200" algn="l" defTabSz="457200" rtl="0" eaLnBrk="1" fontAlgn="auto" latinLnBrk="0" hangingPunct="1">
              <a:lnSpc>
                <a:spcPct val="100000"/>
              </a:lnSpc>
              <a:spcBef>
                <a:spcPct val="0"/>
              </a:spcBef>
              <a:spcAft>
                <a:spcPts val="0"/>
              </a:spcAft>
              <a:buClrTx/>
              <a:buSzTx/>
              <a:buAutoNum type="arabicPeriod"/>
              <a:tabLst/>
              <a:defRPr/>
            </a:pPr>
            <a:r>
              <a:rPr kumimoji="0" lang="en-US" b="0" i="0" u="none" strike="noStrike" kern="1200" cap="none" spc="0" normalizeH="0" baseline="0" noProof="0" dirty="0">
                <a:ln>
                  <a:noFill/>
                </a:ln>
                <a:effectLst/>
                <a:uLnTx/>
                <a:uFillTx/>
                <a:cs typeface="Calibri" panose="020F0502020204030204" pitchFamily="34" charset="0"/>
              </a:rPr>
              <a:t>Oudtshoorn Clinic</a:t>
            </a:r>
          </a:p>
        </p:txBody>
      </p:sp>
    </p:spTree>
    <p:extLst>
      <p:ext uri="{BB962C8B-B14F-4D97-AF65-F5344CB8AC3E}">
        <p14:creationId xmlns:p14="http://schemas.microsoft.com/office/powerpoint/2010/main" val="7956181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739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gardenroute.co.za/images/landingpg.jpg">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 y="0"/>
            <a:ext cx="12192000" cy="266938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653" y="2669380"/>
            <a:ext cx="7042347" cy="4188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a:extLst>
              <a:ext uri="{FF2B5EF4-FFF2-40B4-BE49-F238E27FC236}">
                <a16:creationId xmlns:a16="http://schemas.microsoft.com/office/drawing/2014/main" id="{48EBCE40-238D-C2E2-F229-72AB19A1946F}"/>
              </a:ext>
            </a:extLst>
          </p:cNvPr>
          <p:cNvPicPr>
            <a:picLocks noChangeAspect="1"/>
          </p:cNvPicPr>
          <p:nvPr/>
        </p:nvPicPr>
        <p:blipFill>
          <a:blip r:embed="rId5"/>
          <a:stretch>
            <a:fillRect/>
          </a:stretch>
        </p:blipFill>
        <p:spPr>
          <a:xfrm>
            <a:off x="10190" y="2669380"/>
            <a:ext cx="5139463" cy="4188620"/>
          </a:xfrm>
          <a:prstGeom prst="rect">
            <a:avLst/>
          </a:prstGeom>
        </p:spPr>
      </p:pic>
    </p:spTree>
    <p:extLst>
      <p:ext uri="{BB962C8B-B14F-4D97-AF65-F5344CB8AC3E}">
        <p14:creationId xmlns:p14="http://schemas.microsoft.com/office/powerpoint/2010/main" val="2582579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697" y="200012"/>
            <a:ext cx="8418700" cy="698500"/>
          </a:xfrm>
        </p:spPr>
        <p:txBody>
          <a:bodyPr wrap="none" anchor="t">
            <a:normAutofit/>
          </a:bodyPr>
          <a:lstStyle/>
          <a:p>
            <a:pPr>
              <a:spcAft>
                <a:spcPts val="2400"/>
              </a:spcAft>
            </a:pPr>
            <a:r>
              <a:rPr lang="en-US" dirty="0">
                <a:latin typeface="+mj-lt"/>
                <a:cs typeface="Calibri" pitchFamily="34" charset="0"/>
              </a:rPr>
              <a:t>GSA (Geographic Service Area) Concept</a:t>
            </a:r>
          </a:p>
        </p:txBody>
      </p:sp>
      <p:sp>
        <p:nvSpPr>
          <p:cNvPr id="7" name="Title 1"/>
          <p:cNvSpPr txBox="1">
            <a:spLocks/>
          </p:cNvSpPr>
          <p:nvPr/>
        </p:nvSpPr>
        <p:spPr>
          <a:xfrm>
            <a:off x="664975" y="1428750"/>
            <a:ext cx="11048054" cy="5070021"/>
          </a:xfrm>
          <a:prstGeom prst="rect">
            <a:avLst/>
          </a:prstGeom>
        </p:spPr>
        <p:txBody>
          <a:bodyPr vert="horz" wrap="none" lIns="91440" tIns="45720" rIns="91440" bIns="45720" rtlCol="0" anchor="t">
            <a:noAutofit/>
          </a:bodyPr>
          <a:lstStyle/>
          <a:p>
            <a:pPr marL="342900" indent="-342900" defTabSz="457200">
              <a:spcBef>
                <a:spcPct val="0"/>
              </a:spcBef>
              <a:spcAft>
                <a:spcPts val="2400"/>
              </a:spcAft>
              <a:buAutoNum type="arabicPeriod"/>
              <a:defRPr/>
            </a:pPr>
            <a:r>
              <a:rPr lang="en-US" dirty="0">
                <a:ea typeface="+mj-ea"/>
                <a:cs typeface="Calibri" pitchFamily="34" charset="0"/>
              </a:rPr>
              <a:t>There are 4 components of the health department in the district:</a:t>
            </a:r>
          </a:p>
          <a:p>
            <a:pPr marL="742950" lvl="1" indent="-285750">
              <a:spcBef>
                <a:spcPct val="0"/>
              </a:spcBef>
              <a:spcAft>
                <a:spcPts val="2400"/>
              </a:spcAft>
              <a:buFont typeface="Courier New" panose="02070309020205020404" pitchFamily="49" charset="0"/>
              <a:buChar char="o"/>
              <a:defRPr/>
            </a:pPr>
            <a:r>
              <a:rPr lang="en-US" dirty="0">
                <a:ea typeface="+mj-ea"/>
                <a:cs typeface="Calibri" pitchFamily="34" charset="0"/>
              </a:rPr>
              <a:t>	DHS, George Regional Hospital, EMS/HealthNet &amp; Forensic Pathology Services  </a:t>
            </a:r>
          </a:p>
          <a:p>
            <a:pPr marL="342900" indent="-342900" defTabSz="457200">
              <a:spcBef>
                <a:spcPct val="0"/>
              </a:spcBef>
              <a:spcAft>
                <a:spcPts val="2400"/>
              </a:spcAft>
              <a:buAutoNum type="arabicPeriod" startAt="2"/>
              <a:defRPr/>
            </a:pPr>
            <a:r>
              <a:rPr lang="en-US" dirty="0">
                <a:ea typeface="+mj-ea"/>
                <a:cs typeface="Calibri" pitchFamily="34" charset="0"/>
              </a:rPr>
              <a:t>The GSA is a functional arrangement to ensure the best possible services to the </a:t>
            </a:r>
          </a:p>
          <a:p>
            <a:pPr defTabSz="457200">
              <a:spcBef>
                <a:spcPct val="0"/>
              </a:spcBef>
              <a:spcAft>
                <a:spcPts val="2400"/>
              </a:spcAft>
              <a:defRPr/>
            </a:pPr>
            <a:r>
              <a:rPr lang="en-US" dirty="0">
                <a:ea typeface="+mj-ea"/>
                <a:cs typeface="Calibri" pitchFamily="34" charset="0"/>
              </a:rPr>
              <a:t>	population  of both the Central Karoo and Garden Route even though  not all </a:t>
            </a:r>
          </a:p>
          <a:p>
            <a:pPr defTabSz="457200">
              <a:spcBef>
                <a:spcPct val="0"/>
              </a:spcBef>
              <a:spcAft>
                <a:spcPts val="2400"/>
              </a:spcAft>
              <a:defRPr/>
            </a:pPr>
            <a:r>
              <a:rPr lang="en-US" dirty="0">
                <a:ea typeface="+mj-ea"/>
                <a:cs typeface="Calibri" pitchFamily="34" charset="0"/>
              </a:rPr>
              <a:t>	services report to the district office.</a:t>
            </a:r>
          </a:p>
          <a:p>
            <a:pPr defTabSz="457200">
              <a:spcBef>
                <a:spcPct val="0"/>
              </a:spcBef>
              <a:spcAft>
                <a:spcPts val="2400"/>
              </a:spcAft>
              <a:defRPr/>
            </a:pPr>
            <a:r>
              <a:rPr lang="en-US" dirty="0">
                <a:ea typeface="+mj-ea"/>
                <a:cs typeface="Calibri" pitchFamily="34" charset="0"/>
              </a:rPr>
              <a:t>3.  Active collaboration between the 4 components to plan and implement </a:t>
            </a:r>
          </a:p>
          <a:p>
            <a:pPr defTabSz="457200">
              <a:spcBef>
                <a:spcPct val="0"/>
              </a:spcBef>
              <a:spcAft>
                <a:spcPts val="2400"/>
              </a:spcAft>
              <a:defRPr/>
            </a:pPr>
            <a:r>
              <a:rPr lang="en-US" dirty="0">
                <a:ea typeface="+mj-ea"/>
                <a:cs typeface="Calibri" pitchFamily="34" charset="0"/>
              </a:rPr>
              <a:t>       services</a:t>
            </a:r>
          </a:p>
        </p:txBody>
      </p:sp>
    </p:spTree>
    <p:extLst>
      <p:ext uri="{BB962C8B-B14F-4D97-AF65-F5344CB8AC3E}">
        <p14:creationId xmlns:p14="http://schemas.microsoft.com/office/powerpoint/2010/main" val="345712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wrap="none" anchor="t">
            <a:normAutofit/>
          </a:bodyPr>
          <a:lstStyle/>
          <a:p>
            <a:pPr>
              <a:spcAft>
                <a:spcPts val="2400"/>
              </a:spcAft>
            </a:pPr>
            <a:r>
              <a:rPr lang="en-US" dirty="0"/>
              <a:t>Service Platform </a:t>
            </a:r>
            <a:endParaRPr lang="en-US" dirty="0">
              <a:solidFill>
                <a:srgbClr val="003399"/>
              </a:solidFill>
              <a:latin typeface="Calibri" pitchFamily="34" charset="0"/>
              <a:ea typeface="Century Gothic" pitchFamily="34" charset="0"/>
              <a:cs typeface="Calibri" pitchFamily="34" charset="0"/>
            </a:endParaRPr>
          </a:p>
        </p:txBody>
      </p:sp>
      <p:sp>
        <p:nvSpPr>
          <p:cNvPr id="7" name="Title 1"/>
          <p:cNvSpPr txBox="1">
            <a:spLocks/>
          </p:cNvSpPr>
          <p:nvPr/>
        </p:nvSpPr>
        <p:spPr>
          <a:xfrm>
            <a:off x="1855788" y="1485900"/>
            <a:ext cx="8418512" cy="4381500"/>
          </a:xfrm>
          <a:prstGeom prst="rect">
            <a:avLst/>
          </a:prstGeom>
        </p:spPr>
        <p:txBody>
          <a:bodyPr wrap="none"/>
          <a:lstStyle/>
          <a:p>
            <a:pPr defTabSz="457200">
              <a:spcAft>
                <a:spcPts val="2400"/>
              </a:spcAft>
              <a:defRPr/>
            </a:pPr>
            <a:endParaRPr lang="en-US" sz="1400" dirty="0">
              <a:solidFill>
                <a:srgbClr val="003399"/>
              </a:solidFill>
              <a:latin typeface="Century Gothic"/>
              <a:cs typeface="Century Gothic"/>
            </a:endParaRPr>
          </a:p>
        </p:txBody>
      </p:sp>
      <p:graphicFrame>
        <p:nvGraphicFramePr>
          <p:cNvPr id="8" name="Content Placeholder 7"/>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1395414"/>
            <a:ext cx="6096000"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1" name="Diagram 10"/>
          <p:cNvGraphicFramePr/>
          <p:nvPr/>
        </p:nvGraphicFramePr>
        <p:xfrm>
          <a:off x="1225757" y="1186543"/>
          <a:ext cx="8560500" cy="493962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959951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2135190" y="2276875"/>
            <a:ext cx="8281291" cy="1877683"/>
          </a:xfrm>
        </p:spPr>
        <p:txBody>
          <a:bodyPr>
            <a:noAutofit/>
          </a:bodyPr>
          <a:lstStyle/>
          <a:p>
            <a:pPr algn="ctr"/>
            <a:r>
              <a:rPr lang="en-US" b="1" dirty="0"/>
              <a:t>2. Population Overview</a:t>
            </a:r>
            <a:endParaRPr lang="en-ZA" b="1" dirty="0"/>
          </a:p>
        </p:txBody>
      </p:sp>
    </p:spTree>
    <p:extLst>
      <p:ext uri="{BB962C8B-B14F-4D97-AF65-F5344CB8AC3E}">
        <p14:creationId xmlns:p14="http://schemas.microsoft.com/office/powerpoint/2010/main" val="263473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5F03-D75F-81FE-A6D2-D063A7F6CBA4}"/>
              </a:ext>
            </a:extLst>
          </p:cNvPr>
          <p:cNvSpPr>
            <a:spLocks noGrp="1"/>
          </p:cNvSpPr>
          <p:nvPr>
            <p:ph type="title"/>
          </p:nvPr>
        </p:nvSpPr>
        <p:spPr/>
        <p:txBody>
          <a:bodyPr/>
          <a:lstStyle/>
          <a:p>
            <a:r>
              <a:rPr lang="en-US" dirty="0"/>
              <a:t>Population Overview</a:t>
            </a:r>
          </a:p>
        </p:txBody>
      </p:sp>
      <p:graphicFrame>
        <p:nvGraphicFramePr>
          <p:cNvPr id="6" name="Table 5">
            <a:extLst>
              <a:ext uri="{FF2B5EF4-FFF2-40B4-BE49-F238E27FC236}">
                <a16:creationId xmlns:a16="http://schemas.microsoft.com/office/drawing/2014/main" id="{6B3CD5C5-A725-CEE0-CFBF-7A9187470852}"/>
              </a:ext>
            </a:extLst>
          </p:cNvPr>
          <p:cNvGraphicFramePr>
            <a:graphicFrameLocks noGrp="1"/>
          </p:cNvGraphicFramePr>
          <p:nvPr>
            <p:extLst>
              <p:ext uri="{D42A27DB-BD31-4B8C-83A1-F6EECF244321}">
                <p14:modId xmlns:p14="http://schemas.microsoft.com/office/powerpoint/2010/main" val="121926857"/>
              </p:ext>
            </p:extLst>
          </p:nvPr>
        </p:nvGraphicFramePr>
        <p:xfrm>
          <a:off x="393701" y="1096228"/>
          <a:ext cx="5140568" cy="4251814"/>
        </p:xfrm>
        <a:graphic>
          <a:graphicData uri="http://schemas.openxmlformats.org/drawingml/2006/table">
            <a:tbl>
              <a:tblPr firstRow="1" firstCol="1" bandRow="1">
                <a:tableStyleId>{5C22544A-7EE6-4342-B048-85BDC9FD1C3A}</a:tableStyleId>
              </a:tblPr>
              <a:tblGrid>
                <a:gridCol w="2570284">
                  <a:extLst>
                    <a:ext uri="{9D8B030D-6E8A-4147-A177-3AD203B41FA5}">
                      <a16:colId xmlns:a16="http://schemas.microsoft.com/office/drawing/2014/main" val="1021595191"/>
                    </a:ext>
                  </a:extLst>
                </a:gridCol>
                <a:gridCol w="2570284">
                  <a:extLst>
                    <a:ext uri="{9D8B030D-6E8A-4147-A177-3AD203B41FA5}">
                      <a16:colId xmlns:a16="http://schemas.microsoft.com/office/drawing/2014/main" val="615036630"/>
                    </a:ext>
                  </a:extLst>
                </a:gridCol>
              </a:tblGrid>
              <a:tr h="955310">
                <a:tc>
                  <a:txBody>
                    <a:bodyPr/>
                    <a:lstStyle/>
                    <a:p>
                      <a:pPr marL="0" marR="0" algn="ctr">
                        <a:lnSpc>
                          <a:spcPts val="1300"/>
                        </a:lnSpc>
                        <a:spcBef>
                          <a:spcPts val="0"/>
                        </a:spcBef>
                        <a:spcAft>
                          <a:spcPts val="800"/>
                        </a:spcAft>
                      </a:pPr>
                      <a:r>
                        <a:rPr lang="en-ZA" sz="1800" dirty="0">
                          <a:effectLst/>
                        </a:rPr>
                        <a:t>Sub-district</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nchor="ctr"/>
                </a:tc>
                <a:tc>
                  <a:txBody>
                    <a:bodyPr/>
                    <a:lstStyle/>
                    <a:p>
                      <a:pPr marL="0" marR="0" algn="ctr">
                        <a:lnSpc>
                          <a:spcPts val="1300"/>
                        </a:lnSpc>
                        <a:spcBef>
                          <a:spcPts val="0"/>
                        </a:spcBef>
                        <a:spcAft>
                          <a:spcPts val="800"/>
                        </a:spcAft>
                      </a:pPr>
                      <a:r>
                        <a:rPr lang="en-ZA" sz="1800" dirty="0">
                          <a:effectLst/>
                        </a:rPr>
                        <a:t>Total population</a:t>
                      </a:r>
                      <a:r>
                        <a:rPr lang="en-ZA" sz="1800" baseline="30000" dirty="0">
                          <a:effectLst/>
                        </a:rPr>
                        <a:t>(A)</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5738594"/>
                  </a:ext>
                </a:extLst>
              </a:tr>
              <a:tr h="412063">
                <a:tc>
                  <a:txBody>
                    <a:bodyPr/>
                    <a:lstStyle/>
                    <a:p>
                      <a:pPr marL="0" marR="0" algn="ctr">
                        <a:lnSpc>
                          <a:spcPts val="1300"/>
                        </a:lnSpc>
                        <a:spcBef>
                          <a:spcPts val="0"/>
                        </a:spcBef>
                        <a:spcAft>
                          <a:spcPts val="800"/>
                        </a:spcAft>
                      </a:pPr>
                      <a:r>
                        <a:rPr lang="en-ZA" sz="1800">
                          <a:effectLst/>
                        </a:rPr>
                        <a:t>Bitou</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US" sz="1800" dirty="0">
                          <a:effectLst/>
                        </a:rPr>
                        <a:t>69 390</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3870719235"/>
                  </a:ext>
                </a:extLst>
              </a:tr>
              <a:tr h="412063">
                <a:tc>
                  <a:txBody>
                    <a:bodyPr/>
                    <a:lstStyle/>
                    <a:p>
                      <a:pPr marL="0" marR="0" algn="ctr">
                        <a:lnSpc>
                          <a:spcPts val="1300"/>
                        </a:lnSpc>
                        <a:spcBef>
                          <a:spcPts val="0"/>
                        </a:spcBef>
                        <a:spcAft>
                          <a:spcPts val="800"/>
                        </a:spcAft>
                      </a:pPr>
                      <a:r>
                        <a:rPr lang="en-ZA" sz="1800">
                          <a:effectLst/>
                        </a:rPr>
                        <a:t>George</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ZA" sz="1800" dirty="0">
                          <a:effectLst/>
                        </a:rPr>
                        <a:t>212 521</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1148358349"/>
                  </a:ext>
                </a:extLst>
              </a:tr>
              <a:tr h="412063">
                <a:tc>
                  <a:txBody>
                    <a:bodyPr/>
                    <a:lstStyle/>
                    <a:p>
                      <a:pPr marL="0" marR="0" algn="ctr">
                        <a:lnSpc>
                          <a:spcPts val="1300"/>
                        </a:lnSpc>
                        <a:spcBef>
                          <a:spcPts val="0"/>
                        </a:spcBef>
                        <a:spcAft>
                          <a:spcPts val="800"/>
                        </a:spcAft>
                      </a:pPr>
                      <a:r>
                        <a:rPr lang="en-ZA" sz="1800">
                          <a:effectLst/>
                        </a:rPr>
                        <a:t>Hessequa</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US" sz="1800" dirty="0">
                          <a:effectLst/>
                        </a:rPr>
                        <a:t>54 018</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3011070519"/>
                  </a:ext>
                </a:extLst>
              </a:tr>
              <a:tr h="412063">
                <a:tc>
                  <a:txBody>
                    <a:bodyPr/>
                    <a:lstStyle/>
                    <a:p>
                      <a:pPr marL="0" marR="0" algn="ctr">
                        <a:lnSpc>
                          <a:spcPts val="1300"/>
                        </a:lnSpc>
                        <a:spcBef>
                          <a:spcPts val="0"/>
                        </a:spcBef>
                        <a:spcAft>
                          <a:spcPts val="800"/>
                        </a:spcAft>
                      </a:pPr>
                      <a:r>
                        <a:rPr lang="en-ZA" sz="1800">
                          <a:effectLst/>
                        </a:rPr>
                        <a:t>Kannaland</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ZA" sz="1800">
                          <a:effectLst/>
                        </a:rPr>
                        <a:t>22 262</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990636811"/>
                  </a:ext>
                </a:extLst>
              </a:tr>
              <a:tr h="412063">
                <a:tc>
                  <a:txBody>
                    <a:bodyPr/>
                    <a:lstStyle/>
                    <a:p>
                      <a:pPr marL="0" marR="0" algn="ctr">
                        <a:lnSpc>
                          <a:spcPts val="1300"/>
                        </a:lnSpc>
                        <a:spcBef>
                          <a:spcPts val="0"/>
                        </a:spcBef>
                        <a:spcAft>
                          <a:spcPts val="800"/>
                        </a:spcAft>
                      </a:pPr>
                      <a:r>
                        <a:rPr lang="en-ZA" sz="1800">
                          <a:effectLst/>
                        </a:rPr>
                        <a:t>Knysna</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US" sz="1800">
                          <a:effectLst/>
                        </a:rPr>
                        <a:t>77 875</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2465050189"/>
                  </a:ext>
                </a:extLst>
              </a:tr>
              <a:tr h="412063">
                <a:tc>
                  <a:txBody>
                    <a:bodyPr/>
                    <a:lstStyle/>
                    <a:p>
                      <a:pPr marL="0" marR="0" algn="ctr">
                        <a:lnSpc>
                          <a:spcPts val="1300"/>
                        </a:lnSpc>
                        <a:spcBef>
                          <a:spcPts val="0"/>
                        </a:spcBef>
                        <a:spcAft>
                          <a:spcPts val="800"/>
                        </a:spcAft>
                      </a:pPr>
                      <a:r>
                        <a:rPr lang="en-ZA" sz="1800">
                          <a:effectLst/>
                        </a:rPr>
                        <a:t>Mossel Bay</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US" sz="1800">
                          <a:effectLst/>
                        </a:rPr>
                        <a:t>96 360</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1982623109"/>
                  </a:ext>
                </a:extLst>
              </a:tr>
              <a:tr h="412063">
                <a:tc>
                  <a:txBody>
                    <a:bodyPr/>
                    <a:lstStyle/>
                    <a:p>
                      <a:pPr marL="0" marR="0" algn="ctr">
                        <a:lnSpc>
                          <a:spcPts val="1300"/>
                        </a:lnSpc>
                        <a:spcBef>
                          <a:spcPts val="0"/>
                        </a:spcBef>
                        <a:spcAft>
                          <a:spcPts val="800"/>
                        </a:spcAft>
                      </a:pPr>
                      <a:r>
                        <a:rPr lang="en-ZA" sz="1800">
                          <a:effectLst/>
                        </a:rPr>
                        <a:t>Oudtshoorn</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US" sz="1800" dirty="0">
                          <a:effectLst/>
                        </a:rPr>
                        <a:t>93 992</a:t>
                      </a:r>
                      <a:endParaRPr lang="en-US" sz="180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3503452236"/>
                  </a:ext>
                </a:extLst>
              </a:tr>
              <a:tr h="412063">
                <a:tc>
                  <a:txBody>
                    <a:bodyPr/>
                    <a:lstStyle/>
                    <a:p>
                      <a:pPr marL="0" marR="0" algn="ctr">
                        <a:lnSpc>
                          <a:spcPts val="1300"/>
                        </a:lnSpc>
                        <a:spcBef>
                          <a:spcPts val="0"/>
                        </a:spcBef>
                        <a:spcAft>
                          <a:spcPts val="800"/>
                        </a:spcAft>
                      </a:pPr>
                      <a:r>
                        <a:rPr lang="en-ZA" sz="1800">
                          <a:effectLst/>
                        </a:rPr>
                        <a:t>District total</a:t>
                      </a:r>
                      <a:endParaRPr lang="en-US" sz="180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tc>
                  <a:txBody>
                    <a:bodyPr/>
                    <a:lstStyle/>
                    <a:p>
                      <a:pPr marL="0" marR="0" algn="ctr">
                        <a:lnSpc>
                          <a:spcPts val="1300"/>
                        </a:lnSpc>
                        <a:spcBef>
                          <a:spcPts val="0"/>
                        </a:spcBef>
                        <a:spcAft>
                          <a:spcPts val="800"/>
                        </a:spcAft>
                      </a:pPr>
                      <a:r>
                        <a:rPr lang="en-ZA" sz="1800" b="1" i="0" dirty="0">
                          <a:effectLst/>
                        </a:rPr>
                        <a:t>626 418</a:t>
                      </a:r>
                      <a:endParaRPr lang="en-US" sz="1800" b="1" i="0" dirty="0">
                        <a:effectLst/>
                        <a:latin typeface="Palatino Linotype" panose="02040502050505030304" pitchFamily="18" charset="0"/>
                        <a:ea typeface="Palatino Linotype" panose="0204050205050503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2565669263"/>
                  </a:ext>
                </a:extLst>
              </a:tr>
            </a:tbl>
          </a:graphicData>
        </a:graphic>
      </p:graphicFrame>
      <p:sp>
        <p:nvSpPr>
          <p:cNvPr id="8" name="TextBox 7">
            <a:extLst>
              <a:ext uri="{FF2B5EF4-FFF2-40B4-BE49-F238E27FC236}">
                <a16:creationId xmlns:a16="http://schemas.microsoft.com/office/drawing/2014/main" id="{870C548F-F2D2-97CB-AE13-2A9C3A6ACCA5}"/>
              </a:ext>
            </a:extLst>
          </p:cNvPr>
          <p:cNvSpPr txBox="1"/>
          <p:nvPr/>
        </p:nvSpPr>
        <p:spPr>
          <a:xfrm>
            <a:off x="-119630" y="5426616"/>
            <a:ext cx="6705189" cy="670312"/>
          </a:xfrm>
          <a:prstGeom prst="rect">
            <a:avLst/>
          </a:prstGeom>
          <a:noFill/>
        </p:spPr>
        <p:txBody>
          <a:bodyPr wrap="square">
            <a:spAutoFit/>
          </a:bodyPr>
          <a:lstStyle/>
          <a:p>
            <a:pPr marL="431800" marR="0" algn="just">
              <a:lnSpc>
                <a:spcPct val="107000"/>
              </a:lnSpc>
              <a:spcBef>
                <a:spcPts val="300"/>
              </a:spcBef>
              <a:spcAft>
                <a:spcPts val="0"/>
              </a:spcAft>
            </a:pPr>
            <a:r>
              <a:rPr lang="en-ZA" sz="1800" i="1" dirty="0">
                <a:effectLst/>
                <a:latin typeface="Century Gothic" panose="020B0502020202020204" pitchFamily="34" charset="0"/>
                <a:ea typeface="Palatino Linotype" panose="02040502050505030304" pitchFamily="18" charset="0"/>
                <a:cs typeface="Arial" panose="020B0604020202020204" pitchFamily="34" charset="0"/>
              </a:rPr>
              <a:t>Circular H13/2023: Population data</a:t>
            </a:r>
            <a:endParaRPr lang="en-US" sz="1200" i="1" dirty="0">
              <a:effectLst/>
              <a:latin typeface="Palatino Linotype" panose="02040502050505030304" pitchFamily="18" charset="0"/>
              <a:ea typeface="Palatino Linotype" panose="02040502050505030304" pitchFamily="18" charset="0"/>
              <a:cs typeface="Times New Roman" panose="02020603050405020304" pitchFamily="18" charset="0"/>
            </a:endParaRPr>
          </a:p>
          <a:p>
            <a:pPr marL="431800" marR="0" algn="just">
              <a:lnSpc>
                <a:spcPct val="107000"/>
              </a:lnSpc>
              <a:spcBef>
                <a:spcPts val="300"/>
              </a:spcBef>
              <a:spcAft>
                <a:spcPts val="0"/>
              </a:spcAft>
            </a:pPr>
            <a:r>
              <a:rPr lang="en-US" sz="1600" b="1" i="1" dirty="0">
                <a:latin typeface="+mj-lt"/>
                <a:ea typeface="Palatino Linotype" panose="02040502050505030304" pitchFamily="18" charset="0"/>
                <a:cs typeface="Times New Roman" panose="02020603050405020304" pitchFamily="18" charset="0"/>
              </a:rPr>
              <a:t>NB: The new STATS SA data shows a population of 800 000+</a:t>
            </a:r>
            <a:endParaRPr lang="en-ZA" sz="1600" b="1" i="1" dirty="0">
              <a:effectLst/>
              <a:latin typeface="+mj-lt"/>
              <a:ea typeface="Palatino Linotype" panose="02040502050505030304" pitchFamily="18" charset="0"/>
              <a:cs typeface="Arial" panose="020B0604020202020204" pitchFamily="34" charset="0"/>
            </a:endParaRPr>
          </a:p>
        </p:txBody>
      </p:sp>
      <p:graphicFrame>
        <p:nvGraphicFramePr>
          <p:cNvPr id="9" name="Chart 8">
            <a:extLst>
              <a:ext uri="{FF2B5EF4-FFF2-40B4-BE49-F238E27FC236}">
                <a16:creationId xmlns:a16="http://schemas.microsoft.com/office/drawing/2014/main" id="{297C766E-375E-EEA5-1C57-E89001043445}"/>
              </a:ext>
            </a:extLst>
          </p:cNvPr>
          <p:cNvGraphicFramePr/>
          <p:nvPr>
            <p:extLst>
              <p:ext uri="{D42A27DB-BD31-4B8C-83A1-F6EECF244321}">
                <p14:modId xmlns:p14="http://schemas.microsoft.com/office/powerpoint/2010/main" val="2456651444"/>
              </p:ext>
            </p:extLst>
          </p:nvPr>
        </p:nvGraphicFramePr>
        <p:xfrm>
          <a:off x="6585559" y="3942853"/>
          <a:ext cx="4647222" cy="27304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D7C93AD7-2055-0E43-4A21-2CDEADC8B0A9}"/>
              </a:ext>
            </a:extLst>
          </p:cNvPr>
          <p:cNvGraphicFramePr/>
          <p:nvPr>
            <p:extLst>
              <p:ext uri="{D42A27DB-BD31-4B8C-83A1-F6EECF244321}">
                <p14:modId xmlns:p14="http://schemas.microsoft.com/office/powerpoint/2010/main" val="3161208007"/>
              </p:ext>
            </p:extLst>
          </p:nvPr>
        </p:nvGraphicFramePr>
        <p:xfrm>
          <a:off x="6261769" y="1096228"/>
          <a:ext cx="5294802" cy="28466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3985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BD49B-78E3-A00C-D7E3-BD3711001519}"/>
              </a:ext>
            </a:extLst>
          </p:cNvPr>
          <p:cNvSpPr>
            <a:spLocks noGrp="1"/>
          </p:cNvSpPr>
          <p:nvPr>
            <p:ph type="title"/>
          </p:nvPr>
        </p:nvSpPr>
        <p:spPr/>
        <p:txBody>
          <a:bodyPr/>
          <a:lstStyle/>
          <a:p>
            <a:r>
              <a:rPr lang="en-US" dirty="0"/>
              <a:t>Population Overview </a:t>
            </a:r>
            <a:r>
              <a:rPr lang="en-US" i="1" dirty="0"/>
              <a:t>cont.</a:t>
            </a:r>
          </a:p>
        </p:txBody>
      </p:sp>
      <p:sp>
        <p:nvSpPr>
          <p:cNvPr id="3" name="Footer Placeholder 2">
            <a:extLst>
              <a:ext uri="{FF2B5EF4-FFF2-40B4-BE49-F238E27FC236}">
                <a16:creationId xmlns:a16="http://schemas.microsoft.com/office/drawing/2014/main" id="{49D1D99B-29B4-C0B2-9B47-4C296F66F333}"/>
              </a:ext>
            </a:extLst>
          </p:cNvPr>
          <p:cNvSpPr>
            <a:spLocks noGrp="1"/>
          </p:cNvSpPr>
          <p:nvPr>
            <p:ph type="ftr" sz="quarter" idx="3"/>
          </p:nvPr>
        </p:nvSpPr>
        <p:spPr/>
        <p:txBody>
          <a:bodyPr/>
          <a:lstStyle/>
          <a:p>
            <a:endParaRPr lang="en-GB" dirty="0">
              <a:solidFill>
                <a:srgbClr val="998F86"/>
              </a:solidFill>
            </a:endParaRPr>
          </a:p>
        </p:txBody>
      </p:sp>
      <p:sp>
        <p:nvSpPr>
          <p:cNvPr id="5" name="Text Placeholder 3">
            <a:extLst>
              <a:ext uri="{FF2B5EF4-FFF2-40B4-BE49-F238E27FC236}">
                <a16:creationId xmlns:a16="http://schemas.microsoft.com/office/drawing/2014/main" id="{504378A0-A12C-D12D-3B29-F28A54DD2EB5}"/>
              </a:ext>
            </a:extLst>
          </p:cNvPr>
          <p:cNvSpPr>
            <a:spLocks noGrp="1"/>
          </p:cNvSpPr>
          <p:nvPr>
            <p:ph type="body" sz="quarter" idx="10"/>
          </p:nvPr>
        </p:nvSpPr>
        <p:spPr>
          <a:xfrm>
            <a:off x="393700" y="1196975"/>
            <a:ext cx="11463338" cy="4895850"/>
          </a:xfrm>
        </p:spPr>
        <p:txBody>
          <a:bodyPr>
            <a:normAutofit/>
          </a:bodyPr>
          <a:lstStyle/>
          <a:p>
            <a:pPr lvl="1">
              <a:lnSpc>
                <a:spcPct val="200000"/>
              </a:lnSpc>
              <a:buFont typeface="Arial" panose="020B0604020202020204" pitchFamily="34" charset="0"/>
              <a:buChar char="•"/>
            </a:pPr>
            <a:r>
              <a:rPr lang="en-US" sz="1800" dirty="0"/>
              <a:t>The Garden Route District is the rural district with the second highest population. </a:t>
            </a:r>
          </a:p>
          <a:p>
            <a:pPr lvl="1">
              <a:lnSpc>
                <a:spcPct val="200000"/>
              </a:lnSpc>
              <a:buFont typeface="Arial" panose="020B0604020202020204" pitchFamily="34" charset="0"/>
              <a:buChar char="•"/>
            </a:pPr>
            <a:r>
              <a:rPr lang="en-US" sz="1800" dirty="0"/>
              <a:t>The sub-districts consist of several towns and small dwellings that are spread out over a large surface area which results in a lower population density.  </a:t>
            </a:r>
          </a:p>
          <a:p>
            <a:pPr lvl="1">
              <a:lnSpc>
                <a:spcPct val="200000"/>
              </a:lnSpc>
              <a:buFont typeface="Arial" panose="020B0604020202020204" pitchFamily="34" charset="0"/>
              <a:buChar char="•"/>
            </a:pPr>
            <a:r>
              <a:rPr lang="en-US" sz="1800" dirty="0"/>
              <a:t>The majority of the population within the Garden Route District is between the aged groups 10-14 years and 30-34 years.</a:t>
            </a:r>
          </a:p>
          <a:p>
            <a:pPr lvl="1">
              <a:lnSpc>
                <a:spcPct val="200000"/>
              </a:lnSpc>
              <a:buFont typeface="Arial" panose="020B0604020202020204" pitchFamily="34" charset="0"/>
              <a:buChar char="•"/>
            </a:pPr>
            <a:r>
              <a:rPr lang="en-US" sz="1800" dirty="0"/>
              <a:t>The new STATS SA data indicates a population of 800 000+. Awaiting changes to be amended as this will have an impact on the health services.</a:t>
            </a:r>
          </a:p>
          <a:p>
            <a:pPr lvl="1">
              <a:lnSpc>
                <a:spcPct val="200000"/>
              </a:lnSpc>
              <a:buFont typeface="Arial" panose="020B0604020202020204" pitchFamily="34" charset="0"/>
              <a:buChar char="•"/>
            </a:pPr>
            <a:r>
              <a:rPr lang="en-US" sz="1800" dirty="0"/>
              <a:t>The distribution of females is more than males.</a:t>
            </a:r>
          </a:p>
          <a:p>
            <a:pPr lvl="1">
              <a:lnSpc>
                <a:spcPct val="200000"/>
              </a:lnSpc>
            </a:pPr>
            <a:endParaRPr lang="en-US" sz="1800" dirty="0"/>
          </a:p>
          <a:p>
            <a:pPr lvl="1">
              <a:lnSpc>
                <a:spcPct val="200000"/>
              </a:lnSpc>
            </a:pPr>
            <a:endParaRPr lang="en-US" sz="1800" dirty="0"/>
          </a:p>
        </p:txBody>
      </p:sp>
    </p:spTree>
    <p:extLst>
      <p:ext uri="{BB962C8B-B14F-4D97-AF65-F5344CB8AC3E}">
        <p14:creationId xmlns:p14="http://schemas.microsoft.com/office/powerpoint/2010/main" val="4019503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7AA6F4ED936994B987AE46BF460E863" ma:contentTypeVersion="14" ma:contentTypeDescription="Create a new document." ma:contentTypeScope="" ma:versionID="30c53c868a5d9ad248a4808fc7db9f58">
  <xsd:schema xmlns:xsd="http://www.w3.org/2001/XMLSchema" xmlns:xs="http://www.w3.org/2001/XMLSchema" xmlns:p="http://schemas.microsoft.com/office/2006/metadata/properties" xmlns:ns3="b97f7988-fbbe-4fe1-a285-35f3f858d46d" xmlns:ns4="8216e7bb-8a5a-4a47-a69c-a13d1faeb798" targetNamespace="http://schemas.microsoft.com/office/2006/metadata/properties" ma:root="true" ma:fieldsID="4a86a0bbbae3b86f742dc3fca6b0f0dd" ns3:_="" ns4:_="">
    <xsd:import namespace="b97f7988-fbbe-4fe1-a285-35f3f858d46d"/>
    <xsd:import namespace="8216e7bb-8a5a-4a47-a69c-a13d1faeb7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7f7988-fbbe-4fe1-a285-35f3f858d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16e7bb-8a5a-4a47-a69c-a13d1faeb79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47B256-335A-4A39-9D54-013B63607C18}">
  <ds:schemaRefs>
    <ds:schemaRef ds:uri="http://schemas.microsoft.com/office/2006/documentManagement/types"/>
    <ds:schemaRef ds:uri="http://purl.org/dc/terms/"/>
    <ds:schemaRef ds:uri="http://schemas.openxmlformats.org/package/2006/metadata/core-properties"/>
    <ds:schemaRef ds:uri="http://www.w3.org/XML/1998/namespace"/>
    <ds:schemaRef ds:uri="b97f7988-fbbe-4fe1-a285-35f3f858d46d"/>
    <ds:schemaRef ds:uri="http://schemas.microsoft.com/office/2006/metadata/properties"/>
    <ds:schemaRef ds:uri="http://purl.org/dc/dcmitype/"/>
    <ds:schemaRef ds:uri="http://schemas.microsoft.com/office/infopath/2007/PartnerControls"/>
    <ds:schemaRef ds:uri="8216e7bb-8a5a-4a47-a69c-a13d1faeb798"/>
    <ds:schemaRef ds:uri="http://purl.org/dc/elements/1.1/"/>
  </ds:schemaRefs>
</ds:datastoreItem>
</file>

<file path=customXml/itemProps2.xml><?xml version="1.0" encoding="utf-8"?>
<ds:datastoreItem xmlns:ds="http://schemas.openxmlformats.org/officeDocument/2006/customXml" ds:itemID="{DC20AC60-A569-49F9-B41F-787D2F3ACD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7f7988-fbbe-4fe1-a285-35f3f858d46d"/>
    <ds:schemaRef ds:uri="8216e7bb-8a5a-4a47-a69c-a13d1faeb7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4C6B43-0977-4E6E-853F-4AACE635FA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24557</TotalTime>
  <Words>1499</Words>
  <Application>Microsoft Office PowerPoint</Application>
  <PresentationFormat>Widescreen</PresentationFormat>
  <Paragraphs>357</Paragraphs>
  <Slides>32</Slides>
  <Notes>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Century Gothic</vt:lpstr>
      <vt:lpstr>Courier New</vt:lpstr>
      <vt:lpstr>Palatino Linotype</vt:lpstr>
      <vt:lpstr>Symbol</vt:lpstr>
      <vt:lpstr>WCG-PPT Master-121022-amc</vt:lpstr>
      <vt:lpstr>think-cell Slide</vt:lpstr>
      <vt:lpstr>PowerPoint Presentation</vt:lpstr>
      <vt:lpstr>Presentation overview</vt:lpstr>
      <vt:lpstr>PowerPoint Presentation</vt:lpstr>
      <vt:lpstr>PowerPoint Presentation</vt:lpstr>
      <vt:lpstr>GSA (Geographic Service Area) Concept</vt:lpstr>
      <vt:lpstr>Service Platform </vt:lpstr>
      <vt:lpstr>PowerPoint Presentation</vt:lpstr>
      <vt:lpstr>Population Overview</vt:lpstr>
      <vt:lpstr>Population Overview cont.</vt:lpstr>
      <vt:lpstr>PowerPoint Presentation</vt:lpstr>
      <vt:lpstr>Burden of Disease</vt:lpstr>
      <vt:lpstr>PowerPoint Presentation</vt:lpstr>
      <vt:lpstr>Hospital Services- Bed Allocation</vt:lpstr>
      <vt:lpstr>Total Health Facilities in the Garden Route District</vt:lpstr>
      <vt:lpstr>Service Package and Offering</vt:lpstr>
      <vt:lpstr>Priorities for Primary Health Care</vt:lpstr>
      <vt:lpstr>Priorities for Hospitals</vt:lpstr>
      <vt:lpstr>Health Service Interventions – Focus 2023/24</vt:lpstr>
      <vt:lpstr>Health Service Interventions – Focus 2023/24 </vt:lpstr>
      <vt:lpstr>Health Service Interventions – Focus 2023/24</vt:lpstr>
      <vt:lpstr>PowerPoint Presentation</vt:lpstr>
      <vt:lpstr>Corporate Service- Finance Interventions 2023/24</vt:lpstr>
      <vt:lpstr>Corporate Service- People Management Interventions 2023/24</vt:lpstr>
      <vt:lpstr>Violence Prevention Unit/ Safety Promotion Coordination</vt:lpstr>
      <vt:lpstr>PowerPoint Presentation</vt:lpstr>
      <vt:lpstr>CUP- Contracting Units For PHC  in Knysna-Bitou Sub-district</vt:lpstr>
      <vt:lpstr>PowerPoint Presentation</vt:lpstr>
      <vt:lpstr>NHI Projects</vt:lpstr>
      <vt:lpstr>Capital Projects</vt:lpstr>
      <vt:lpstr>PowerPoint Presentation</vt:lpstr>
      <vt:lpstr>Inverters Program during phase 1</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Eugene Engle</cp:lastModifiedBy>
  <cp:revision>1561</cp:revision>
  <cp:lastPrinted>2019-01-28T07:09:01Z</cp:lastPrinted>
  <dcterms:created xsi:type="dcterms:W3CDTF">2017-01-19T08:56:34Z</dcterms:created>
  <dcterms:modified xsi:type="dcterms:W3CDTF">2023-11-21T11:13:02Z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0x01010087AA6F4ED936994B987AE46BF460E863</vt:lpwstr>
  </property>
</Properties>
</file>