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heme/theme2.xml" ContentType="application/vnd.openxmlformats-officedocument.theme+xml"/>
  <Override PartName="/ppt/tags/tag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1522" r:id="rId2"/>
    <p:sldId id="1529" r:id="rId3"/>
    <p:sldId id="1526" r:id="rId4"/>
    <p:sldId id="1527" r:id="rId5"/>
    <p:sldId id="1530" r:id="rId6"/>
    <p:sldId id="1510" r:id="rId7"/>
    <p:sldId id="1525" r:id="rId8"/>
    <p:sldId id="1528" r:id="rId9"/>
    <p:sldId id="1524" r:id="rId10"/>
    <p:sldId id="152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ctor Eliott" initials="HE" lastIdx="1" clrIdx="0"/>
  <p:cmAuthor id="2" name="Kerry Gibbs" initials="KG" lastIdx="9" clrIdx="1">
    <p:extLst>
      <p:ext uri="{19B8F6BF-5375-455C-9EA6-DF929625EA0E}">
        <p15:presenceInfo xmlns:p15="http://schemas.microsoft.com/office/powerpoint/2012/main" userId="S-1-5-21-1141132434-301294435-860360866-27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EA5"/>
    <a:srgbClr val="001484"/>
    <a:srgbClr val="003398"/>
    <a:srgbClr val="71A1A7"/>
    <a:srgbClr val="D5E3E5"/>
    <a:srgbClr val="DFF0CB"/>
    <a:srgbClr val="A6A6A6"/>
    <a:srgbClr val="CBDFEF"/>
    <a:srgbClr val="FFFF00"/>
    <a:srgbClr val="EB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5501" autoAdjust="0"/>
  </p:normalViewPr>
  <p:slideViewPr>
    <p:cSldViewPr snapToGrid="0">
      <p:cViewPr varScale="1">
        <p:scale>
          <a:sx n="73" d="100"/>
          <a:sy n="73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5E3CE-E9E3-CB47-80F0-33520EC85D2E}" type="datetimeFigureOut">
              <a:rPr lang="en-US" smtClean="0"/>
              <a:t>11/22/2023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5923F-580B-A047-9C0E-6EE78A3965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67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3429001"/>
            <a:ext cx="10945216" cy="1008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00329B"/>
                </a:solidFill>
              </a14:hiddenFill>
            </a:ext>
          </a:extLst>
        </p:spPr>
        <p:txBody>
          <a:bodyPr lIns="72000" tIns="0" rIns="72000" bIns="0" anchor="b">
            <a:normAutofit/>
          </a:bodyPr>
          <a:lstStyle>
            <a:lvl1pPr algn="r">
              <a:spcBef>
                <a:spcPts val="300"/>
              </a:spcBef>
              <a:defRPr sz="2600" cap="all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623392" y="4532528"/>
            <a:ext cx="10945216" cy="508552"/>
          </a:xfrm>
        </p:spPr>
        <p:txBody>
          <a:bodyPr lIns="72000" tIns="0" rIns="72000" bIns="0" anchor="ctr">
            <a:normAutofit/>
          </a:bodyPr>
          <a:lstStyle>
            <a:lvl1pPr marL="0" indent="0" algn="r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5" name="Date Placeholder 11"/>
          <p:cNvSpPr>
            <a:spLocks noGrp="1"/>
          </p:cNvSpPr>
          <p:nvPr>
            <p:ph type="dt" sz="half" idx="2"/>
          </p:nvPr>
        </p:nvSpPr>
        <p:spPr>
          <a:xfrm>
            <a:off x="9552384" y="5398046"/>
            <a:ext cx="2016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847397" y="5398046"/>
            <a:ext cx="2112235" cy="365125"/>
          </a:xfrm>
        </p:spPr>
        <p:txBody>
          <a:bodyPr>
            <a:normAutofit/>
          </a:bodyPr>
          <a:lstStyle>
            <a:lvl1pPr algn="r">
              <a:defRPr sz="1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Location   |</a:t>
            </a:r>
            <a:endParaRPr lang="en-GB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6960096" y="5398046"/>
            <a:ext cx="2592288" cy="365125"/>
          </a:xfrm>
        </p:spPr>
        <p:txBody>
          <a:bodyPr>
            <a:normAutofit/>
          </a:bodyPr>
          <a:lstStyle>
            <a:lvl1pPr algn="r">
              <a:defRPr sz="11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Initial. Surname  |</a:t>
            </a:r>
            <a:endParaRPr lang="en-GB" dirty="0"/>
          </a:p>
        </p:txBody>
      </p:sp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8F4B28A5-175F-4616-AB3B-7AD74BC551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70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5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</p:spTree>
    <p:extLst>
      <p:ext uri="{BB962C8B-B14F-4D97-AF65-F5344CB8AC3E}">
        <p14:creationId xmlns:p14="http://schemas.microsoft.com/office/powerpoint/2010/main" val="249427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11462940" cy="427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468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5414268" cy="428144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442373" y="1412777"/>
            <a:ext cx="5414268" cy="428144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9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0265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4918" y="2276873"/>
            <a:ext cx="11041721" cy="93662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>
              <a:defRPr sz="3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Divider Theme</a:t>
            </a:r>
          </a:p>
        </p:txBody>
      </p:sp>
      <p:pic>
        <p:nvPicPr>
          <p:cNvPr id="8" name="Picture 11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2872" y="6163537"/>
            <a:ext cx="1115548" cy="42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906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431801" y="1412775"/>
            <a:ext cx="3878097" cy="4680049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97929" y="1412777"/>
            <a:ext cx="7296811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71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688289" y="1412776"/>
            <a:ext cx="3206023" cy="468004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31801" y="1412777"/>
            <a:ext cx="8006556" cy="468004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4805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49" y="1412776"/>
            <a:ext cx="5228899" cy="187220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665841" y="1412776"/>
            <a:ext cx="5228899" cy="187220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31801" y="3532181"/>
            <a:ext cx="11462940" cy="25514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184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49" y="3645024"/>
            <a:ext cx="5228899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665841" y="3645024"/>
            <a:ext cx="5228899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31801" y="1412776"/>
            <a:ext cx="11462940" cy="21432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4807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50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90544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394036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1412776"/>
            <a:ext cx="11462940" cy="21432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636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196753"/>
            <a:ext cx="11462940" cy="48960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776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50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90544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394036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3703287"/>
            <a:ext cx="11462940" cy="23803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5169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431801" y="1412776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1801" y="2975180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31801" y="4537584"/>
            <a:ext cx="3878097" cy="154109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597929" y="1412776"/>
            <a:ext cx="7296811" cy="4664677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9851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016644" y="1412776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8016644" y="2976533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016644" y="4540290"/>
            <a:ext cx="3878097" cy="1548783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1412778"/>
            <a:ext cx="7405311" cy="466590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0363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ck Slide &quot;Thank You&quot;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913435" y="1790072"/>
            <a:ext cx="6336704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779997" y="2696461"/>
            <a:ext cx="5196324" cy="266322"/>
          </a:xfrm>
        </p:spPr>
        <p:txBody>
          <a:bodyPr lIns="36000" rIns="36000" anchor="ctr">
            <a:noAutofit/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  <a:endParaRPr lang="en-GB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779997" y="2963910"/>
            <a:ext cx="5196324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Directory</a:t>
            </a:r>
            <a:endParaRPr lang="en-GB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46240" y="3494035"/>
            <a:ext cx="1920213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+27 (0)21 XXX XXXX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3779996" y="3497483"/>
            <a:ext cx="536899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Tel: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840159" y="3494035"/>
            <a:ext cx="1920213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+27 (0)21 XXX XXXX</a:t>
            </a:r>
            <a:endParaRPr lang="en-GB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6373915" y="3497483"/>
            <a:ext cx="536899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Fax:</a:t>
            </a: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779997" y="3768568"/>
            <a:ext cx="4978745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Name.Surname@westerncape.gov.za</a:t>
            </a:r>
            <a:endParaRPr lang="en-GB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3779996" y="4043102"/>
            <a:ext cx="4978745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www.westerncape.gov.za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3700" y="565702"/>
            <a:ext cx="24048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white"/>
                </a:solidFill>
                <a:ea typeface="+mj-ea"/>
                <a:cs typeface="+mj-cs"/>
              </a:rPr>
              <a:t>Contact Us</a:t>
            </a:r>
            <a:endParaRPr lang="en-GB" sz="2400" dirty="0">
              <a:solidFill>
                <a:prstClr val="white"/>
              </a:solidFill>
            </a:endParaRP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779995" y="4333520"/>
            <a:ext cx="4465773" cy="266322"/>
          </a:xfrm>
        </p:spPr>
        <p:txBody>
          <a:bodyPr lIns="36000" rIns="36000" anchor="ctr">
            <a:noAutofit/>
          </a:bodyPr>
          <a:lstStyle>
            <a:lvl1pPr>
              <a:defRPr sz="1100" b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ZA" dirty="0"/>
              <a:t>Fill in your address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29719" y="1859446"/>
            <a:ext cx="2217710" cy="849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4B218B1C-103E-40ED-AFB3-E83144F682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95" y="3331665"/>
            <a:ext cx="5470144" cy="6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35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Slide &quot;Thank You&quot;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 userDrawn="1"/>
        </p:nvSpPr>
        <p:spPr>
          <a:xfrm>
            <a:off x="2351584" y="3861049"/>
            <a:ext cx="9601067" cy="1083419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2400"/>
              </a:spcAft>
            </a:pPr>
            <a:r>
              <a:rPr lang="en-US" sz="3200" dirty="0">
                <a:solidFill>
                  <a:prstClr val="white"/>
                </a:solidFill>
                <a:cs typeface="Century Gothic"/>
              </a:rPr>
              <a:t>Thank you</a:t>
            </a:r>
          </a:p>
        </p:txBody>
      </p:sp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964789CB-CD92-405B-9055-78FC1169E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3364896"/>
            <a:ext cx="11798299" cy="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196753"/>
            <a:ext cx="5414268" cy="489607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442373" y="1196753"/>
            <a:ext cx="5414268" cy="489607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47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24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412777"/>
            <a:ext cx="11462940" cy="46800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6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5414268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442373" y="1412777"/>
            <a:ext cx="5414268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70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59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93701" y="1196752"/>
            <a:ext cx="11462940" cy="4487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701" y="1196752"/>
            <a:ext cx="5414268" cy="448707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42373" y="1196752"/>
            <a:ext cx="5414268" cy="448707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56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Relationship Id="rId30" Type="http://schemas.openxmlformats.org/officeDocument/2006/relationships/tags" Target="../tags/tag4.xml"/><Relationship Id="rId35" Type="http://schemas.openxmlformats.org/officeDocument/2006/relationships/image" Target="../media/image4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27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think-cell Slide" r:id="rId31" imgW="360" imgH="360" progId="">
                  <p:embed/>
                </p:oleObj>
              </mc:Choice>
              <mc:Fallback>
                <p:oleObj name="think-cell Slide" r:id="rId31" imgW="360" imgH="360" progId="">
                  <p:embed/>
                  <p:pic>
                    <p:nvPicPr>
                      <p:cNvPr id="10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28"/>
            </p:custDataLst>
          </p:nvPr>
        </p:nvSpPr>
        <p:spPr>
          <a:xfrm>
            <a:off x="393701" y="180976"/>
            <a:ext cx="11462940" cy="55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329B"/>
                </a:solidFill>
              </a14:hiddenFill>
            </a:ext>
          </a:extLst>
        </p:spPr>
        <p:txBody>
          <a:bodyPr vert="horz" wrap="none" lIns="72000" tIns="72000" rIns="72000" bIns="7200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9"/>
            </p:custDataLst>
          </p:nvPr>
        </p:nvSpPr>
        <p:spPr>
          <a:xfrm>
            <a:off x="393701" y="1196752"/>
            <a:ext cx="11462940" cy="4883466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lang="en-US" dirty="0"/>
              <a:t>First Text Level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  <a:p>
            <a:pPr lvl="4"/>
            <a:r>
              <a:rPr lang="en-US" dirty="0"/>
              <a:t>Fifth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pic>
        <p:nvPicPr>
          <p:cNvPr id="11" name="Picture 115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797" y="6295516"/>
            <a:ext cx="1115548" cy="42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F3003D39-787E-4DD7-BD33-D06DC937071E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931933"/>
            <a:ext cx="11798299" cy="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4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Century Gothic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00"/>
        </a:spcBef>
        <a:buFont typeface="Arial" pitchFamily="34" charset="0"/>
        <a:buNone/>
        <a:defRPr sz="1600" b="1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180000" indent="-180000" algn="l" defTabSz="914400" rtl="0" eaLnBrk="1" latinLnBrk="0" hangingPunct="1">
        <a:spcBef>
          <a:spcPts val="300"/>
        </a:spcBef>
        <a:buClr>
          <a:srgbClr val="002060"/>
        </a:buClr>
        <a:buFontTx/>
        <a:buBlip>
          <a:blip r:embed="rId35"/>
        </a:buBlip>
        <a:defRPr sz="16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360000" indent="-180000" algn="l" defTabSz="914400" rtl="0" eaLnBrk="1" latinLnBrk="0" hangingPunct="1">
        <a:spcBef>
          <a:spcPts val="300"/>
        </a:spcBef>
        <a:buClr>
          <a:schemeClr val="accent3"/>
        </a:buClr>
        <a:buFont typeface="Arial" pitchFamily="34" charset="0"/>
        <a:buChar char="•"/>
        <a:defRPr lang="en-US" sz="1600" kern="1200" dirty="0" smtClean="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540000" indent="-180000" algn="l" defTabSz="914400" rtl="0" eaLnBrk="1" latinLnBrk="0" hangingPunct="1">
        <a:spcBef>
          <a:spcPts val="300"/>
        </a:spcBef>
        <a:buClr>
          <a:schemeClr val="accent3"/>
        </a:buClr>
        <a:buFont typeface="Arial" pitchFamily="34" charset="0"/>
        <a:buChar char="–"/>
        <a:defRPr sz="16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1800000" indent="-1800000" algn="l" defTabSz="914400" rtl="0" eaLnBrk="1" latinLnBrk="0" hangingPunct="1">
        <a:spcBef>
          <a:spcPts val="300"/>
        </a:spcBef>
        <a:buFont typeface="Arial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740526" y="5788637"/>
            <a:ext cx="3828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lang="en-US" dirty="0">
                <a:solidFill>
                  <a:prstClr val="white"/>
                </a:solidFill>
                <a:latin typeface="Century Gothic"/>
              </a:rPr>
              <a:t>23  November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2023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1B49459-E4E3-416F-8627-01266A76D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392" y="3429000"/>
            <a:ext cx="10945216" cy="1873674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 smtClean="0"/>
              <a:t>Garden Route IDP/Budget/PMS </a:t>
            </a:r>
            <a:r>
              <a:rPr lang="en-ZA" sz="3600" b="1" dirty="0"/>
              <a:t>Rep Forum</a:t>
            </a:r>
          </a:p>
          <a:p>
            <a:endParaRPr lang="en-ZA" sz="3200" b="0" dirty="0"/>
          </a:p>
          <a:p>
            <a:pPr algn="ctr"/>
            <a:r>
              <a:rPr lang="en-ZA" sz="3200" dirty="0" smtClean="0"/>
              <a:t> </a:t>
            </a:r>
            <a:endParaRPr lang="en-ZA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5BBE53-34E2-45CD-AF43-F27D9DB28635}"/>
              </a:ext>
            </a:extLst>
          </p:cNvPr>
          <p:cNvSpPr txBox="1"/>
          <p:nvPr/>
        </p:nvSpPr>
        <p:spPr>
          <a:xfrm>
            <a:off x="5574247" y="888206"/>
            <a:ext cx="4759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Department </a:t>
            </a:r>
            <a:r>
              <a:rPr kumimoji="0" lang="en-Z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of Agriculture</a:t>
            </a: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1195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205491" y="5229160"/>
            <a:ext cx="5557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Tel: +27 21 </a:t>
            </a:r>
            <a:r>
              <a:rPr kumimoji="0" lang="en-ZA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808 7762 </a:t>
            </a:r>
            <a:r>
              <a:rPr kumimoji="0" lang="en-Z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| Cell: +</a:t>
            </a:r>
            <a:r>
              <a:rPr kumimoji="0" lang="en-ZA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27 082 468 6166  </a:t>
            </a:r>
            <a:endParaRPr kumimoji="0" lang="en-ZA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Japie.Kritzinger@westerncape.gov.za</a:t>
            </a:r>
            <a:endParaRPr kumimoji="0" lang="en-ZA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www.westerncape.gov.za</a:t>
            </a:r>
          </a:p>
        </p:txBody>
      </p:sp>
    </p:spTree>
    <p:extLst>
      <p:ext uri="{BB962C8B-B14F-4D97-AF65-F5344CB8AC3E}">
        <p14:creationId xmlns:p14="http://schemas.microsoft.com/office/powerpoint/2010/main" val="43724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GB" sz="3200" dirty="0" smtClean="0"/>
              <a:t>Support available to municipalities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/>
              <a:pPr/>
              <a:t>2</a:t>
            </a:fld>
            <a:endParaRPr lang="en-ZA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93702" y="1046951"/>
            <a:ext cx="11462938" cy="5105656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dirty="0"/>
              <a:t> </a:t>
            </a:r>
            <a:r>
              <a:rPr lang="en-US" sz="1600" b="1" dirty="0" smtClean="0"/>
              <a:t>Sustainable Resource Use Management (SRUM)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-Agricultural Engineering Services, </a:t>
            </a:r>
            <a:r>
              <a:rPr lang="en-US" sz="1600" dirty="0" err="1" smtClean="0"/>
              <a:t>LandCare</a:t>
            </a:r>
            <a:r>
              <a:rPr lang="en-US" sz="1600" dirty="0" smtClean="0"/>
              <a:t>, Land Use Management, Disaster Risk Reduction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Agricultural Producer Support and Development (APSD)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-Producer support services, Extension &amp; Advisory Services, Food Security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Veterinary Services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-Animal Health, Veterinary Public Health (Food Safety)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Research and Technology Development Services (RTDS)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-Agricultural Research, Technology Transfer Services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Agricultural Economic Services (AES)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-Production economics and Marketing support, Agro-processing support, Macroeconomics  support.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Agricultural Education and Training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-Higher Education and Training, Agricultural Skills Development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600" dirty="0" smtClean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Rural Development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-Rural Development Coordination, Social Facilitation, Farmworker Development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lvl="1" indent="0">
              <a:spcBef>
                <a:spcPts val="0"/>
              </a:spcBef>
              <a:buNone/>
            </a:pPr>
            <a:endParaRPr lang="en-US" sz="2000" dirty="0"/>
          </a:p>
          <a:p>
            <a:pPr marL="0" lvl="1" indent="0">
              <a:spcBef>
                <a:spcPts val="0"/>
              </a:spcBef>
              <a:buNone/>
            </a:pPr>
            <a:r>
              <a:rPr lang="en-US" sz="2000" dirty="0" smtClean="0"/>
              <a:t> 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800" dirty="0"/>
          </a:p>
          <a:p>
            <a:pPr marL="0" lvl="1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;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;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</a:t>
            </a:r>
            <a:endParaRPr lang="en-US" sz="1800" dirty="0"/>
          </a:p>
          <a:p>
            <a:pPr marL="0" lvl="1" indent="0">
              <a:spcBef>
                <a:spcPts val="0"/>
              </a:spcBef>
              <a:buNone/>
            </a:pPr>
            <a:endParaRPr lang="en-US" sz="1800" dirty="0"/>
          </a:p>
          <a:p>
            <a:pPr marL="135000" lvl="2" indent="0">
              <a:spcBef>
                <a:spcPts val="0"/>
              </a:spcBef>
              <a:buNone/>
            </a:pPr>
            <a:endParaRPr lang="en-ZA" sz="1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02F56-A9A7-4153-B87B-C1665D463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>
                <a:solidFill>
                  <a:srgbClr val="998F86"/>
                </a:solidFill>
              </a:rPr>
              <a:t>Drones in the WCDoA</a:t>
            </a:r>
            <a:endParaRPr lang="en-GB" dirty="0">
              <a:solidFill>
                <a:srgbClr val="998F86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750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PROJECTS WITHIN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GARDEN ROUTE DISTRICT</a:t>
            </a:r>
            <a:r>
              <a:rPr lang="en-US" sz="2400" dirty="0" smtClean="0"/>
              <a:t>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923730"/>
              </p:ext>
            </p:extLst>
          </p:nvPr>
        </p:nvGraphicFramePr>
        <p:xfrm>
          <a:off x="587831" y="1266099"/>
          <a:ext cx="11308247" cy="475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56138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1828261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2006800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868032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2149016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11578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SUSTAINABLE RESOURCE USE AND MANAGEMENT  PROGRAMME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7477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 smtClean="0">
                          <a:latin typeface="Century Gothic" panose="020B0502020202020204" pitchFamily="34" charset="0"/>
                        </a:rPr>
                        <a:t>2022/23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 smtClean="0">
                          <a:latin typeface="Century Gothic" panose="020B0502020202020204" pitchFamily="34" charset="0"/>
                        </a:rPr>
                        <a:t>2023/24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2024/25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6446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LandCare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-Alien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clearing project-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Doring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Molen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Rivers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George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3 500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spent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300 in progress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9161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LandCare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-Alien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clearing project-Van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Wyksdorp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rivers and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Nelsriver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-Calitzdorp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Kannaland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2 200 spent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948 in progress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624820"/>
                  </a:ext>
                </a:extLst>
              </a:tr>
              <a:tr h="6446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LandCare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-Alien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clearing project-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Duiwenhoks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Tradouw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Vette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Hessequa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3 270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spent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300 in progress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6446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LandCare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-Alien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clearing project-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Kamanassie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River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George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3 300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progress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94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PROJECTS WITHIN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GARDEN ROUTE DISTRICT</a:t>
            </a:r>
            <a:r>
              <a:rPr lang="en-US" sz="2400" dirty="0" smtClean="0"/>
              <a:t>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752374"/>
              </p:ext>
            </p:extLst>
          </p:nvPr>
        </p:nvGraphicFramePr>
        <p:xfrm>
          <a:off x="364530" y="1331414"/>
          <a:ext cx="11531548" cy="47587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05749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1729000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897846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766612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2032341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104010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AGRICULTURAL</a:t>
                      </a:r>
                      <a:r>
                        <a:rPr lang="en-ZA" sz="1800" b="1" baseline="0" dirty="0" smtClean="0">
                          <a:latin typeface="Century Gothic" panose="020B0502020202020204" pitchFamily="34" charset="0"/>
                        </a:rPr>
                        <a:t> PRODUCER SUPPORT AND DEVELOPMENT PROGRAMME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67173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2023/24 (R’000)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2024/25 (R’000)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2025/26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7229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Black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Commercial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projects: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Zelphy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PTY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Herold Meander PTY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11 595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date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Z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6694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Food Day</a:t>
                      </a:r>
                    </a:p>
                    <a:p>
                      <a:pPr marL="0" algn="l" defTabSz="914400" rtl="0" eaLnBrk="1" latinLnBrk="0" hangingPunct="1"/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(October 2023)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Bitou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491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7226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Food Security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projects including:</a:t>
                      </a:r>
                    </a:p>
                    <a:p>
                      <a:pPr marL="0" algn="l" defTabSz="914400" rtl="0" eaLnBrk="1" latinLnBrk="0" hangingPunct="1"/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(Household, subsistence, smallholder and commercial)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Mosselbay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Knysna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Hessequa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Bitou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919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50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</a:t>
            </a:r>
            <a:r>
              <a:rPr lang="en-US" sz="2400" dirty="0" smtClean="0"/>
              <a:t>PROJECTS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/>
              <a:t>WITHIN </a:t>
            </a:r>
            <a:r>
              <a:rPr lang="en-US" sz="2400" dirty="0" smtClean="0"/>
              <a:t>GARDEN ROUTE DISTRICT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938131"/>
              </p:ext>
            </p:extLst>
          </p:nvPr>
        </p:nvGraphicFramePr>
        <p:xfrm>
          <a:off x="364530" y="1109343"/>
          <a:ext cx="11531548" cy="49826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05749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2818027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613647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1353584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6253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AGRICULTURAL</a:t>
                      </a:r>
                      <a:r>
                        <a:rPr lang="en-ZA" sz="1800" b="1" baseline="0" dirty="0" smtClean="0">
                          <a:latin typeface="Century Gothic" panose="020B0502020202020204" pitchFamily="34" charset="0"/>
                        </a:rPr>
                        <a:t> PRODUCER SUPPORT AND DEVELOPMENT PROGRAMME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44375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2023/24 (R’000)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2024/25 (R’000)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2025/26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558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Black Commercial &amp; Smallholder projects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George-</a:t>
                      </a:r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(Uniondale/</a:t>
                      </a:r>
                    </a:p>
                    <a:p>
                      <a:pPr marL="0" algn="l" defTabSz="914400" rtl="0" eaLnBrk="1" latinLnBrk="0" hangingPunct="1"/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Haarlem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600</a:t>
                      </a:r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(60%</a:t>
                      </a:r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complete)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12 700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Z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52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Black Commercial &amp; Smallholder projects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4 800 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6280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Black Commercial &amp; Smallholder project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Kannaland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2 000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  <a:tr h="59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Subsistance Farming projects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 (Uniondale/Haarlem (14)</a:t>
                      </a:r>
                    </a:p>
                    <a:p>
                      <a:pPr marL="0" algn="l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 (3)</a:t>
                      </a:r>
                    </a:p>
                    <a:p>
                      <a:pPr marL="0" algn="l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Kannaland (1)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1100</a:t>
                      </a:r>
                    </a:p>
                    <a:p>
                      <a:pPr marL="0" algn="ctr" defTabSz="914400" rtl="0" eaLnBrk="1" latinLnBrk="0" hangingPunct="1"/>
                      <a:endParaRPr lang="af-ZA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128 </a:t>
                      </a:r>
                    </a:p>
                    <a:p>
                      <a:pPr marL="0" algn="ctr" defTabSz="914400" rtl="0" eaLnBrk="1" latinLnBrk="0" hangingPunct="1"/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 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Little Karoo,</a:t>
                      </a:r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R1 Milj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f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Little Karoo,</a:t>
                      </a:r>
                      <a:r>
                        <a:rPr lang="af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R1 Milj</a:t>
                      </a:r>
                      <a:endParaRPr lang="en-ZA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59020"/>
                  </a:ext>
                </a:extLst>
              </a:tr>
              <a:tr h="727464"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+mn-lt"/>
                        </a:rPr>
                        <a:t>195 Household Gardens</a:t>
                      </a:r>
                      <a:endParaRPr lang="nl-NL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sz="1600" dirty="0" smtClean="0">
                          <a:latin typeface="+mn-lt"/>
                        </a:rPr>
                        <a:t>Little Karoo (George/</a:t>
                      </a:r>
                    </a:p>
                    <a:p>
                      <a:r>
                        <a:rPr lang="af-ZA" sz="1600" dirty="0" smtClean="0">
                          <a:latin typeface="+mn-lt"/>
                        </a:rPr>
                        <a:t>Oudtshoorn/Kannaland)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f-ZA" sz="1600" dirty="0" smtClean="0">
                          <a:latin typeface="+mn-lt"/>
                        </a:rPr>
                        <a:t>975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>
                          <a:latin typeface="+mn-lt"/>
                        </a:rPr>
                        <a:t>975</a:t>
                      </a:r>
                    </a:p>
                    <a:p>
                      <a:pPr algn="ctr"/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975</a:t>
                      </a:r>
                    </a:p>
                    <a:p>
                      <a:pPr algn="ctr"/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67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995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PROJECTS WITHIN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GARDEN ROUTE DISTRICT</a:t>
            </a:r>
            <a:r>
              <a:rPr lang="en-US" sz="2400" dirty="0" smtClean="0"/>
              <a:t>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682630"/>
              </p:ext>
            </p:extLst>
          </p:nvPr>
        </p:nvGraphicFramePr>
        <p:xfrm>
          <a:off x="364530" y="1109343"/>
          <a:ext cx="11462940" cy="52494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283235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2312894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506070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331259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1029482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104010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AGRICULTURAL ECONOMIC SERVICES PROGRAMME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67173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2023/24 (R’000)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2024/25 (R’000)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2025/26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7229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Financial/Production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Record Keeping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projects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(2xHerbs, Eggs, Bee-keeping, Beef, Beef &amp; Sheep &amp; vegetables enterprises)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Mosselbay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6694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Financial/Production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Record Keeping projects</a:t>
                      </a:r>
                    </a:p>
                    <a:p>
                      <a:pPr marL="0" algn="l" defTabSz="914400" rtl="0" eaLnBrk="1" latinLnBrk="0" hangingPunct="1"/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(Pome fruit, Bee-keeping enterprises)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Hessequa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7226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Financial Recording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Keeping projects</a:t>
                      </a:r>
                    </a:p>
                    <a:p>
                      <a:pPr marL="0" algn="l" defTabSz="914400" rtl="0" eaLnBrk="1" latinLnBrk="0" hangingPunct="1"/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(Livestock enterprises)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  <a:tr h="59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Financial Record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Keeping projects</a:t>
                      </a:r>
                    </a:p>
                    <a:p>
                      <a:pPr marL="0" algn="l" defTabSz="914400" rtl="0" eaLnBrk="1" latinLnBrk="0" hangingPunct="1"/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 Pome fruit, 1 livestock enterprises)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support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59020"/>
                  </a:ext>
                </a:extLst>
              </a:tr>
              <a:tr h="727464"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+mn-lt"/>
                        </a:rPr>
                        <a:t>3 Financial/Production</a:t>
                      </a:r>
                      <a:r>
                        <a:rPr lang="nl-NL" sz="1600" baseline="0" dirty="0" smtClean="0">
                          <a:latin typeface="+mn-lt"/>
                        </a:rPr>
                        <a:t> Record Keeping projects</a:t>
                      </a:r>
                    </a:p>
                    <a:p>
                      <a:r>
                        <a:rPr lang="nl-NL" sz="1600" baseline="0" dirty="0" smtClean="0">
                          <a:latin typeface="+mn-lt"/>
                        </a:rPr>
                        <a:t>(Honeybush, Livestock &amp; Beef/sheep enterprises)</a:t>
                      </a:r>
                      <a:endParaRPr lang="nl-NL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Bitou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On</a:t>
                      </a:r>
                      <a:r>
                        <a:rPr lang="en-US" sz="1600" baseline="0" dirty="0" smtClean="0">
                          <a:latin typeface="+mn-lt"/>
                        </a:rPr>
                        <a:t> going support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On going Support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-</a:t>
                      </a:r>
                      <a:endParaRPr lang="en-ZA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67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69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PROJECTS WITHIN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GARDEN ROUTE DISTRICT</a:t>
            </a:r>
            <a:r>
              <a:rPr lang="en-US" sz="2400" dirty="0" smtClean="0"/>
              <a:t>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390065"/>
              </p:ext>
            </p:extLst>
          </p:nvPr>
        </p:nvGraphicFramePr>
        <p:xfrm>
          <a:off x="364530" y="1109343"/>
          <a:ext cx="11531548" cy="44804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28201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1711235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2233748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2026023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2032341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107407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AGRICULTURAL</a:t>
                      </a:r>
                      <a:r>
                        <a:rPr lang="en-ZA" sz="1800" b="1" baseline="0" dirty="0" smtClean="0">
                          <a:latin typeface="Century Gothic" panose="020B0502020202020204" pitchFamily="34" charset="0"/>
                        </a:rPr>
                        <a:t> EDUCATION AND TRAINING</a:t>
                      </a: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 smtClean="0">
                          <a:latin typeface="Century Gothic" panose="020B0502020202020204" pitchFamily="34" charset="0"/>
                        </a:rPr>
                        <a:t>TRAINING</a:t>
                      </a:r>
                      <a:r>
                        <a:rPr lang="en-US" sz="1600" b="1" baseline="0" dirty="0" smtClean="0">
                          <a:latin typeface="Century Gothic" panose="020B0502020202020204" pitchFamily="34" charset="0"/>
                        </a:rPr>
                        <a:t> ROLLED OUT AND PLANNED</a:t>
                      </a:r>
                      <a:endParaRPr lang="en-US" sz="1600" b="1" dirty="0">
                        <a:latin typeface="Century Gothic" panose="020B0502020202020204" pitchFamily="34" charset="0"/>
                      </a:endParaRPr>
                    </a:p>
                    <a:p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69367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 smtClean="0">
                          <a:latin typeface="Century Gothic" panose="020B0502020202020204" pitchFamily="34" charset="0"/>
                        </a:rPr>
                        <a:t>2022/23</a:t>
                      </a:r>
                      <a:endParaRPr lang="en-ZA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 smtClean="0">
                          <a:latin typeface="Century Gothic" panose="020B0502020202020204" pitchFamily="34" charset="0"/>
                        </a:rPr>
                        <a:t>2023/24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2024/25 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7465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Accredited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Non accredited courses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wide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Rolled out 115 short courses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1031 beneficiaries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6913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Accredited &amp; Non accredited courses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wide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Rolled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out 57 short courses with 790 beneficiaries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7462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nl-N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Accredited &amp;</a:t>
                      </a:r>
                      <a:r>
                        <a:rPr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Non accredited courses</a:t>
                      </a:r>
                      <a:endParaRPr lang="nl-NL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wide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 to enroll 500 beneficiaries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Short courses still to be determined.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74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sz="2400" dirty="0"/>
              <a:t>STATUS OF EXISTING/PLANNED PROJECTS WITHIN </a:t>
            </a:r>
            <a:r>
              <a:rPr lang="en-US" sz="2400" dirty="0" smtClean="0"/>
              <a:t>GARDEN ROUTE DISTRICT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/>
              <a:t>(2023/24-2025/26) 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259514"/>
              </p:ext>
            </p:extLst>
          </p:nvPr>
        </p:nvGraphicFramePr>
        <p:xfrm>
          <a:off x="215153" y="1109343"/>
          <a:ext cx="11819964" cy="5125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429241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3102424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102177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1043124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58498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 smtClean="0">
                          <a:latin typeface="Century Gothic" panose="020B0502020202020204" pitchFamily="34" charset="0"/>
                        </a:rPr>
                        <a:t>RURAL</a:t>
                      </a:r>
                      <a:r>
                        <a:rPr lang="en-ZA" sz="1800" b="1" baseline="0" dirty="0" smtClean="0">
                          <a:latin typeface="Century Gothic" panose="020B0502020202020204" pitchFamily="34" charset="0"/>
                        </a:rPr>
                        <a:t> DEVELOPMENT PROGRAMME</a:t>
                      </a:r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800" b="1" dirty="0">
                          <a:latin typeface="Century Gothic" panose="020B050202020202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24612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2023/24 (R’000)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2024/25 (R’000)</a:t>
                      </a:r>
                      <a:endParaRPr lang="en-ZA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457200" rtl="0" eaLnBrk="1" latinLnBrk="0" hangingPunct="1"/>
                      <a:r>
                        <a:rPr lang="en-ZA" sz="1600" b="1" kern="120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2025/26 </a:t>
                      </a:r>
                      <a:r>
                        <a:rPr lang="en-ZA" sz="1600" b="1" dirty="0">
                          <a:latin typeface="Century Gothic" panose="020B0502020202020204" pitchFamily="34" charset="0"/>
                        </a:rPr>
                        <a:t>(R’000)</a:t>
                      </a:r>
                      <a:endParaRPr lang="en-ZA" sz="16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5545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Awareness Sessions and Information Sessions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Bitou / Knysna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52672"/>
                  </a:ext>
                </a:extLst>
              </a:tr>
              <a:tr h="5782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Awareness Sessions and Information Sessions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George/</a:t>
                      </a:r>
                      <a:r>
                        <a:rPr lang="en-ZA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Langkloof</a:t>
                      </a:r>
                      <a:r>
                        <a:rPr lang="en-Z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area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 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5916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Rights &amp; Responsibilities Project (Workshops 2023/ 2024)</a:t>
                      </a:r>
                      <a:endParaRPr lang="nl-NL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Hessequa</a:t>
                      </a:r>
                      <a:r>
                        <a:rPr lang="en-ZA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/Riversdale &amp; </a:t>
                      </a:r>
                      <a:r>
                        <a:rPr lang="en-ZA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Albertinia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  <a:tr h="59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Rights &amp; Responsibilities Project (Workshops 2023/ 2024)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Oudtshoorn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going</a:t>
                      </a:r>
                      <a:endParaRPr lang="en-Z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59020"/>
                  </a:ext>
                </a:extLst>
              </a:tr>
              <a:tr h="363732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</a:t>
                      </a:r>
                      <a:r>
                        <a:rPr lang="nl-NL" sz="1400" dirty="0">
                          <a:latin typeface="+mj-lt"/>
                        </a:rPr>
                        <a:t>Western Cape Prestige Awards 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+mn-lt"/>
                        </a:rPr>
                        <a:t>Hessequa</a:t>
                      </a:r>
                      <a:r>
                        <a:rPr lang="en-US" sz="1400" dirty="0">
                          <a:latin typeface="+mn-lt"/>
                        </a:rPr>
                        <a:t>, Oudtshoorn, Mossel Bay, George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</a:rPr>
                        <a:t>On going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</a:rPr>
                        <a:t>On going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-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67092"/>
                  </a:ext>
                </a:extLst>
              </a:tr>
              <a:tr h="363732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Western Cape Department of Agriculture /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8: </a:t>
                      </a:r>
                      <a:r>
                        <a:rPr lang="nl-NL" sz="1400" dirty="0">
                          <a:latin typeface="+mj-lt"/>
                        </a:rPr>
                        <a:t>Agrifemina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Bitou /Knysna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</a:rPr>
                        <a:t>On going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</a:rPr>
                        <a:t>Ongoing</a:t>
                      </a:r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09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9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pPr algn="ctr"/>
            <a:r>
              <a:rPr lang="en-US" dirty="0"/>
              <a:t>RESPONSE ON ISSUES RAISED BY MUNICIPALITIES</a:t>
            </a:r>
            <a:endParaRPr lang="en-ZA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F2B044-BFD7-67C4-3DC6-8BE680935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97035"/>
              </p:ext>
            </p:extLst>
          </p:nvPr>
        </p:nvGraphicFramePr>
        <p:xfrm>
          <a:off x="475861" y="1334277"/>
          <a:ext cx="11084768" cy="3239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829">
                  <a:extLst>
                    <a:ext uri="{9D8B030D-6E8A-4147-A177-3AD203B41FA5}">
                      <a16:colId xmlns:a16="http://schemas.microsoft.com/office/drawing/2014/main" val="3294514530"/>
                    </a:ext>
                  </a:extLst>
                </a:gridCol>
                <a:gridCol w="8210939">
                  <a:extLst>
                    <a:ext uri="{9D8B030D-6E8A-4147-A177-3AD203B41FA5}">
                      <a16:colId xmlns:a16="http://schemas.microsoft.com/office/drawing/2014/main" val="113453763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en-US" dirty="0"/>
                        <a:t>Community Issue</a:t>
                      </a:r>
                      <a:endParaRPr lang="en-ZA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Sector Response</a:t>
                      </a:r>
                      <a:endParaRPr lang="en-ZA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428625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Water-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Kamanassie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Stompdrift</a:t>
                      </a:r>
                      <a:r>
                        <a:rPr lang="en-US" baseline="0" dirty="0" smtClean="0"/>
                        <a:t> dam-</a:t>
                      </a:r>
                      <a:r>
                        <a:rPr lang="en-US" baseline="0" dirty="0" err="1" smtClean="0"/>
                        <a:t>Dept</a:t>
                      </a:r>
                      <a:r>
                        <a:rPr lang="en-US" baseline="0" dirty="0" smtClean="0"/>
                        <a:t> has formed a Klein Karoo Water Task Team looking into water matters of concern to farmers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881841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Land</a:t>
                      </a:r>
                      <a:r>
                        <a:rPr lang="en-US" baseline="0" dirty="0" smtClean="0"/>
                        <a:t> for Agriculture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State owned Farms-</a:t>
                      </a:r>
                      <a:r>
                        <a:rPr lang="en-US" dirty="0" err="1" smtClean="0"/>
                        <a:t>Waaikraal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Oudtshoorn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baseline="0" dirty="0" err="1" smtClean="0"/>
                        <a:t>Amalienstein-Kannaland</a:t>
                      </a:r>
                      <a:r>
                        <a:rPr lang="en-US" baseline="0" dirty="0" smtClean="0"/>
                        <a:t> is under discussion as part of land reform-A consultation phase is in process as part of the turn around strategy for </a:t>
                      </a:r>
                      <a:r>
                        <a:rPr lang="en-US" baseline="0" dirty="0" err="1" smtClean="0"/>
                        <a:t>Kannaland</a:t>
                      </a:r>
                      <a:r>
                        <a:rPr lang="en-US" baseline="0" dirty="0" smtClean="0"/>
                        <a:t>.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035345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Garden</a:t>
                      </a:r>
                      <a:r>
                        <a:rPr lang="en-US" baseline="0" dirty="0" smtClean="0"/>
                        <a:t> Route Abattoir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Dept</a:t>
                      </a:r>
                      <a:r>
                        <a:rPr lang="en-US" dirty="0" smtClean="0"/>
                        <a:t> of Agriculture is looing</a:t>
                      </a:r>
                      <a:r>
                        <a:rPr lang="en-US" baseline="0" dirty="0" smtClean="0"/>
                        <a:t> into the current operations and distribution of abattoirs in the Garden Route region.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521006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263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311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d9Ct1aMTE22rXjNleq0M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3NfSVMHv0e5Npz.QjYF8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zeEFIP.Ei5yEnCfpKiJ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BOX_SB6" val="yj0GZytsYyHzdEbE739xHp4kQDM8hc57"/>
  <p:tag name="SMARTBOX_SB8" val="F5QX85HIMGeVvN8Cf48PVQ=="/>
  <p:tag name="SMARTBOX_SB7" val="QuY7wIsQF9J1so/hMjt5ug==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heme/theme1.xml><?xml version="1.0" encoding="utf-8"?>
<a:theme xmlns:a="http://schemas.openxmlformats.org/drawingml/2006/main" name="WCG-PPT Master-121022-amc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estern Cape Governme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21032</TotalTime>
  <Words>994</Words>
  <Application>Microsoft Office PowerPoint</Application>
  <PresentationFormat>Widescreen</PresentationFormat>
  <Paragraphs>240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WCG-PPT Master-121022-amc</vt:lpstr>
      <vt:lpstr>think-cell Slide</vt:lpstr>
      <vt:lpstr>PowerPoint Presentation</vt:lpstr>
      <vt:lpstr>Support available to municipalities</vt:lpstr>
      <vt:lpstr>STATUS OF EXISTING/PLANNED PROJECTS WITHIN  GARDEN ROUTE DISTRICT (2023/24-2025/26) </vt:lpstr>
      <vt:lpstr>STATUS OF EXISTING/PLANNED PROJECTS WITHIN  GARDEN ROUTE DISTRICT (2023/24-2025/26) </vt:lpstr>
      <vt:lpstr>STATUS OF EXISTING/PLANNED PROJECTS  WITHIN GARDEN ROUTE DISTRICT (2023/24-2025/26) </vt:lpstr>
      <vt:lpstr>STATUS OF EXISTING/PLANNED PROJECTS WITHIN  GARDEN ROUTE DISTRICT (2023/24-2025/26) </vt:lpstr>
      <vt:lpstr>STATUS OF EXISTING/PLANNED PROJECTS WITHIN  GARDEN ROUTE DISTRICT (2023/24-2025/26) </vt:lpstr>
      <vt:lpstr>STATUS OF EXISTING/PLANNED PROJECTS WITHIN GARDEN ROUTE DISTRICT  (2023/24-2025/26) </vt:lpstr>
      <vt:lpstr>RESPONSE ON ISSUES RAISED BY MUNICIPALITIES</vt:lpstr>
      <vt:lpstr>PowerPoint Presentation</vt:lpstr>
    </vt:vector>
  </TitlesOfParts>
  <Company>PGWC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Hector Eliott</dc:creator>
  <cp:lastModifiedBy>Kritzinger, Japie</cp:lastModifiedBy>
  <cp:revision>1548</cp:revision>
  <cp:lastPrinted>2019-01-28T07:09:01Z</cp:lastPrinted>
  <dcterms:created xsi:type="dcterms:W3CDTF">2017-01-19T08:56:34Z</dcterms:created>
  <dcterms:modified xsi:type="dcterms:W3CDTF">2023-11-22T09:37:29Z</dcterms:modified>
</cp:coreProperties>
</file>