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3"/>
  </p:notesMasterIdLst>
  <p:sldIdLst>
    <p:sldId id="1522" r:id="rId2"/>
    <p:sldId id="2147375319" r:id="rId3"/>
    <p:sldId id="2147375439" r:id="rId4"/>
    <p:sldId id="2147375441" r:id="rId5"/>
    <p:sldId id="2147375442" r:id="rId6"/>
    <p:sldId id="2147375440" r:id="rId7"/>
    <p:sldId id="2147375444" r:id="rId8"/>
    <p:sldId id="2147375465" r:id="rId9"/>
    <p:sldId id="1510" r:id="rId10"/>
    <p:sldId id="2147375785" r:id="rId11"/>
    <p:sldId id="1521" r:id="rId1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ctor Eliott" initials="HE" lastIdx="1" clrIdx="0"/>
  <p:cmAuthor id="2" name="Kerry Gibbs" initials="KG" lastIdx="9" clrIdx="1">
    <p:extLst>
      <p:ext uri="{19B8F6BF-5375-455C-9EA6-DF929625EA0E}">
        <p15:presenceInfo xmlns:p15="http://schemas.microsoft.com/office/powerpoint/2012/main" userId="S-1-5-21-1141132434-301294435-860360866-272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E3E5"/>
    <a:srgbClr val="316EA5"/>
    <a:srgbClr val="001484"/>
    <a:srgbClr val="003398"/>
    <a:srgbClr val="71A1A7"/>
    <a:srgbClr val="DFF0CB"/>
    <a:srgbClr val="A6A6A6"/>
    <a:srgbClr val="CBDFEF"/>
    <a:srgbClr val="FFFF00"/>
    <a:srgbClr val="EBF2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B10492-D31C-4468-9AC8-335376AB6A91}" v="10" dt="2023-11-21T13:20:03.9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501" autoAdjust="0"/>
  </p:normalViewPr>
  <p:slideViewPr>
    <p:cSldViewPr snapToGrid="0">
      <p:cViewPr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yruz Dharsey" userId="507ecefa-a88c-4518-8397-92d518f17832" providerId="ADAL" clId="{E4B10492-D31C-4468-9AC8-335376AB6A91}"/>
    <pc:docChg chg="undo custSel addSld delSld modSld">
      <pc:chgData name="Fayruz Dharsey" userId="507ecefa-a88c-4518-8397-92d518f17832" providerId="ADAL" clId="{E4B10492-D31C-4468-9AC8-335376AB6A91}" dt="2023-11-21T13:20:57.651" v="156" actId="478"/>
      <pc:docMkLst>
        <pc:docMk/>
      </pc:docMkLst>
      <pc:sldChg chg="addSp modSp mod">
        <pc:chgData name="Fayruz Dharsey" userId="507ecefa-a88c-4518-8397-92d518f17832" providerId="ADAL" clId="{E4B10492-D31C-4468-9AC8-335376AB6A91}" dt="2023-11-21T13:15:02.138" v="143" actId="167"/>
        <pc:sldMkLst>
          <pc:docMk/>
          <pc:sldMk cId="544693801" sldId="1510"/>
        </pc:sldMkLst>
        <pc:spChg chg="add mod">
          <ac:chgData name="Fayruz Dharsey" userId="507ecefa-a88c-4518-8397-92d518f17832" providerId="ADAL" clId="{E4B10492-D31C-4468-9AC8-335376AB6A91}" dt="2023-11-21T13:14:47.322" v="141" actId="1076"/>
          <ac:spMkLst>
            <pc:docMk/>
            <pc:sldMk cId="544693801" sldId="1510"/>
            <ac:spMk id="3" creationId="{4E954ED7-D8C0-C1C5-93AC-D06029926B0F}"/>
          </ac:spMkLst>
        </pc:spChg>
        <pc:spChg chg="add mod ord">
          <ac:chgData name="Fayruz Dharsey" userId="507ecefa-a88c-4518-8397-92d518f17832" providerId="ADAL" clId="{E4B10492-D31C-4468-9AC8-335376AB6A91}" dt="2023-11-21T13:15:02.138" v="143" actId="167"/>
          <ac:spMkLst>
            <pc:docMk/>
            <pc:sldMk cId="544693801" sldId="1510"/>
            <ac:spMk id="5" creationId="{6B3F839B-E14D-5724-6956-6418B0D6D417}"/>
          </ac:spMkLst>
        </pc:spChg>
      </pc:sldChg>
      <pc:sldChg chg="addSp delSp modSp mod">
        <pc:chgData name="Fayruz Dharsey" userId="507ecefa-a88c-4518-8397-92d518f17832" providerId="ADAL" clId="{E4B10492-D31C-4468-9AC8-335376AB6A91}" dt="2023-11-21T13:11:28.704" v="55" actId="1076"/>
        <pc:sldMkLst>
          <pc:docMk/>
          <pc:sldMk cId="810868862" sldId="2147375319"/>
        </pc:sldMkLst>
        <pc:spChg chg="mod">
          <ac:chgData name="Fayruz Dharsey" userId="507ecefa-a88c-4518-8397-92d518f17832" providerId="ADAL" clId="{E4B10492-D31C-4468-9AC8-335376AB6A91}" dt="2023-11-21T13:08:33.827" v="32" actId="20577"/>
          <ac:spMkLst>
            <pc:docMk/>
            <pc:sldMk cId="810868862" sldId="2147375319"/>
            <ac:spMk id="2" creationId="{44F9B511-86BB-7442-E1EF-AF85BB964C16}"/>
          </ac:spMkLst>
        </pc:spChg>
        <pc:spChg chg="del">
          <ac:chgData name="Fayruz Dharsey" userId="507ecefa-a88c-4518-8397-92d518f17832" providerId="ADAL" clId="{E4B10492-D31C-4468-9AC8-335376AB6A91}" dt="2023-11-21T13:10:59.979" v="45" actId="478"/>
          <ac:spMkLst>
            <pc:docMk/>
            <pc:sldMk cId="810868862" sldId="2147375319"/>
            <ac:spMk id="5" creationId="{ED853598-636C-CFC6-E0CF-2C1F4043601E}"/>
          </ac:spMkLst>
        </pc:spChg>
        <pc:spChg chg="mod">
          <ac:chgData name="Fayruz Dharsey" userId="507ecefa-a88c-4518-8397-92d518f17832" providerId="ADAL" clId="{E4B10492-D31C-4468-9AC8-335376AB6A91}" dt="2023-11-21T13:11:25.384" v="54" actId="1076"/>
          <ac:spMkLst>
            <pc:docMk/>
            <pc:sldMk cId="810868862" sldId="2147375319"/>
            <ac:spMk id="99" creationId="{07CF70D4-157B-491D-63B3-5F5D475A2A56}"/>
          </ac:spMkLst>
        </pc:spChg>
        <pc:spChg chg="del">
          <ac:chgData name="Fayruz Dharsey" userId="507ecefa-a88c-4518-8397-92d518f17832" providerId="ADAL" clId="{E4B10492-D31C-4468-9AC8-335376AB6A91}" dt="2023-11-21T13:10:52.068" v="43" actId="478"/>
          <ac:spMkLst>
            <pc:docMk/>
            <pc:sldMk cId="810868862" sldId="2147375319"/>
            <ac:spMk id="101" creationId="{426EB3A5-A171-AFAA-59F3-8E8A6B53B384}"/>
          </ac:spMkLst>
        </pc:spChg>
        <pc:spChg chg="del">
          <ac:chgData name="Fayruz Dharsey" userId="507ecefa-a88c-4518-8397-92d518f17832" providerId="ADAL" clId="{E4B10492-D31C-4468-9AC8-335376AB6A91}" dt="2023-11-21T13:10:55.449" v="44" actId="478"/>
          <ac:spMkLst>
            <pc:docMk/>
            <pc:sldMk cId="810868862" sldId="2147375319"/>
            <ac:spMk id="104" creationId="{3713616A-A17D-826C-F74B-47D1CA5CC23B}"/>
          </ac:spMkLst>
        </pc:spChg>
        <pc:grpChg chg="del">
          <ac:chgData name="Fayruz Dharsey" userId="507ecefa-a88c-4518-8397-92d518f17832" providerId="ADAL" clId="{E4B10492-D31C-4468-9AC8-335376AB6A91}" dt="2023-11-21T13:10:35.536" v="40" actId="478"/>
          <ac:grpSpMkLst>
            <pc:docMk/>
            <pc:sldMk cId="810868862" sldId="2147375319"/>
            <ac:grpSpMk id="64" creationId="{5AFF2EA2-3BB2-640C-4945-C1C5EE11CB44}"/>
          </ac:grpSpMkLst>
        </pc:grpChg>
        <pc:picChg chg="add mod">
          <ac:chgData name="Fayruz Dharsey" userId="507ecefa-a88c-4518-8397-92d518f17832" providerId="ADAL" clId="{E4B10492-D31C-4468-9AC8-335376AB6A91}" dt="2023-11-21T13:11:28.704" v="55" actId="1076"/>
          <ac:picMkLst>
            <pc:docMk/>
            <pc:sldMk cId="810868862" sldId="2147375319"/>
            <ac:picMk id="7" creationId="{EA3675C8-2E60-9C97-3377-E108B465CD2C}"/>
          </ac:picMkLst>
        </pc:picChg>
        <pc:cxnChg chg="mod">
          <ac:chgData name="Fayruz Dharsey" userId="507ecefa-a88c-4518-8397-92d518f17832" providerId="ADAL" clId="{E4B10492-D31C-4468-9AC8-335376AB6A91}" dt="2023-11-21T13:10:35.536" v="40" actId="478"/>
          <ac:cxnSpMkLst>
            <pc:docMk/>
            <pc:sldMk cId="810868862" sldId="2147375319"/>
            <ac:cxnSpMk id="75" creationId="{6C8AE295-EE6C-F7CF-7C8A-BB0E2A15DE56}"/>
          </ac:cxnSpMkLst>
        </pc:cxnChg>
        <pc:cxnChg chg="mod">
          <ac:chgData name="Fayruz Dharsey" userId="507ecefa-a88c-4518-8397-92d518f17832" providerId="ADAL" clId="{E4B10492-D31C-4468-9AC8-335376AB6A91}" dt="2023-11-21T13:10:35.536" v="40" actId="478"/>
          <ac:cxnSpMkLst>
            <pc:docMk/>
            <pc:sldMk cId="810868862" sldId="2147375319"/>
            <ac:cxnSpMk id="77" creationId="{F2605E41-8408-F953-32F0-62D5B9E00699}"/>
          </ac:cxnSpMkLst>
        </pc:cxnChg>
        <pc:cxnChg chg="mod">
          <ac:chgData name="Fayruz Dharsey" userId="507ecefa-a88c-4518-8397-92d518f17832" providerId="ADAL" clId="{E4B10492-D31C-4468-9AC8-335376AB6A91}" dt="2023-11-21T13:10:35.536" v="40" actId="478"/>
          <ac:cxnSpMkLst>
            <pc:docMk/>
            <pc:sldMk cId="810868862" sldId="2147375319"/>
            <ac:cxnSpMk id="79" creationId="{DD1B03FC-DE28-F6A1-E0E0-392DEFFF8C59}"/>
          </ac:cxnSpMkLst>
        </pc:cxnChg>
        <pc:cxnChg chg="mod">
          <ac:chgData name="Fayruz Dharsey" userId="507ecefa-a88c-4518-8397-92d518f17832" providerId="ADAL" clId="{E4B10492-D31C-4468-9AC8-335376AB6A91}" dt="2023-11-21T13:10:35.536" v="40" actId="478"/>
          <ac:cxnSpMkLst>
            <pc:docMk/>
            <pc:sldMk cId="810868862" sldId="2147375319"/>
            <ac:cxnSpMk id="84" creationId="{FB128053-6892-4F01-A555-4C152FFA6E5F}"/>
          </ac:cxnSpMkLst>
        </pc:cxnChg>
        <pc:cxnChg chg="mod">
          <ac:chgData name="Fayruz Dharsey" userId="507ecefa-a88c-4518-8397-92d518f17832" providerId="ADAL" clId="{E4B10492-D31C-4468-9AC8-335376AB6A91}" dt="2023-11-21T13:10:35.536" v="40" actId="478"/>
          <ac:cxnSpMkLst>
            <pc:docMk/>
            <pc:sldMk cId="810868862" sldId="2147375319"/>
            <ac:cxnSpMk id="85" creationId="{7343411E-D8ED-EA5B-C669-530C7A1A43D2}"/>
          </ac:cxnSpMkLst>
        </pc:cxnChg>
      </pc:sldChg>
      <pc:sldChg chg="delSp mod">
        <pc:chgData name="Fayruz Dharsey" userId="507ecefa-a88c-4518-8397-92d518f17832" providerId="ADAL" clId="{E4B10492-D31C-4468-9AC8-335376AB6A91}" dt="2023-11-21T13:20:57.651" v="156" actId="478"/>
        <pc:sldMkLst>
          <pc:docMk/>
          <pc:sldMk cId="665715947" sldId="2147375439"/>
        </pc:sldMkLst>
        <pc:spChg chg="del">
          <ac:chgData name="Fayruz Dharsey" userId="507ecefa-a88c-4518-8397-92d518f17832" providerId="ADAL" clId="{E4B10492-D31C-4468-9AC8-335376AB6A91}" dt="2023-11-21T13:20:57.651" v="156" actId="478"/>
          <ac:spMkLst>
            <pc:docMk/>
            <pc:sldMk cId="665715947" sldId="2147375439"/>
            <ac:spMk id="4" creationId="{9427AFC7-BA6D-B562-40DC-C9D485142660}"/>
          </ac:spMkLst>
        </pc:spChg>
      </pc:sldChg>
      <pc:sldChg chg="delSp mod">
        <pc:chgData name="Fayruz Dharsey" userId="507ecefa-a88c-4518-8397-92d518f17832" providerId="ADAL" clId="{E4B10492-D31C-4468-9AC8-335376AB6A91}" dt="2023-11-21T13:20:44.326" v="153" actId="478"/>
        <pc:sldMkLst>
          <pc:docMk/>
          <pc:sldMk cId="4036146203" sldId="2147375440"/>
        </pc:sldMkLst>
        <pc:spChg chg="del">
          <ac:chgData name="Fayruz Dharsey" userId="507ecefa-a88c-4518-8397-92d518f17832" providerId="ADAL" clId="{E4B10492-D31C-4468-9AC8-335376AB6A91}" dt="2023-11-21T13:20:44.326" v="153" actId="478"/>
          <ac:spMkLst>
            <pc:docMk/>
            <pc:sldMk cId="4036146203" sldId="2147375440"/>
            <ac:spMk id="4" creationId="{62CE6D82-4BEA-0E07-C607-8988895A42AC}"/>
          </ac:spMkLst>
        </pc:spChg>
      </pc:sldChg>
      <pc:sldChg chg="delSp mod">
        <pc:chgData name="Fayruz Dharsey" userId="507ecefa-a88c-4518-8397-92d518f17832" providerId="ADAL" clId="{E4B10492-D31C-4468-9AC8-335376AB6A91}" dt="2023-11-21T13:20:51.130" v="155" actId="478"/>
        <pc:sldMkLst>
          <pc:docMk/>
          <pc:sldMk cId="826498783" sldId="2147375441"/>
        </pc:sldMkLst>
        <pc:spChg chg="del">
          <ac:chgData name="Fayruz Dharsey" userId="507ecefa-a88c-4518-8397-92d518f17832" providerId="ADAL" clId="{E4B10492-D31C-4468-9AC8-335376AB6A91}" dt="2023-11-21T13:20:51.130" v="155" actId="478"/>
          <ac:spMkLst>
            <pc:docMk/>
            <pc:sldMk cId="826498783" sldId="2147375441"/>
            <ac:spMk id="4" creationId="{62CE6D82-4BEA-0E07-C607-8988895A42AC}"/>
          </ac:spMkLst>
        </pc:spChg>
      </pc:sldChg>
      <pc:sldChg chg="delSp mod">
        <pc:chgData name="Fayruz Dharsey" userId="507ecefa-a88c-4518-8397-92d518f17832" providerId="ADAL" clId="{E4B10492-D31C-4468-9AC8-335376AB6A91}" dt="2023-11-21T13:20:47.036" v="154" actId="478"/>
        <pc:sldMkLst>
          <pc:docMk/>
          <pc:sldMk cId="2426916694" sldId="2147375442"/>
        </pc:sldMkLst>
        <pc:spChg chg="del">
          <ac:chgData name="Fayruz Dharsey" userId="507ecefa-a88c-4518-8397-92d518f17832" providerId="ADAL" clId="{E4B10492-D31C-4468-9AC8-335376AB6A91}" dt="2023-11-21T13:20:47.036" v="154" actId="478"/>
          <ac:spMkLst>
            <pc:docMk/>
            <pc:sldMk cId="2426916694" sldId="2147375442"/>
            <ac:spMk id="4" creationId="{62CE6D82-4BEA-0E07-C607-8988895A42AC}"/>
          </ac:spMkLst>
        </pc:spChg>
      </pc:sldChg>
      <pc:sldChg chg="delSp mod">
        <pc:chgData name="Fayruz Dharsey" userId="507ecefa-a88c-4518-8397-92d518f17832" providerId="ADAL" clId="{E4B10492-D31C-4468-9AC8-335376AB6A91}" dt="2023-11-21T13:20:37.924" v="152" actId="478"/>
        <pc:sldMkLst>
          <pc:docMk/>
          <pc:sldMk cId="330105336" sldId="2147375444"/>
        </pc:sldMkLst>
        <pc:spChg chg="del">
          <ac:chgData name="Fayruz Dharsey" userId="507ecefa-a88c-4518-8397-92d518f17832" providerId="ADAL" clId="{E4B10492-D31C-4468-9AC8-335376AB6A91}" dt="2023-11-21T13:20:37.924" v="152" actId="478"/>
          <ac:spMkLst>
            <pc:docMk/>
            <pc:sldMk cId="330105336" sldId="2147375444"/>
            <ac:spMk id="4" creationId="{62CE6D82-4BEA-0E07-C607-8988895A42AC}"/>
          </ac:spMkLst>
        </pc:spChg>
      </pc:sldChg>
      <pc:sldChg chg="delSp modSp mod">
        <pc:chgData name="Fayruz Dharsey" userId="507ecefa-a88c-4518-8397-92d518f17832" providerId="ADAL" clId="{E4B10492-D31C-4468-9AC8-335376AB6A91}" dt="2023-11-21T13:20:33.599" v="151" actId="478"/>
        <pc:sldMkLst>
          <pc:docMk/>
          <pc:sldMk cId="526633564" sldId="2147375465"/>
        </pc:sldMkLst>
        <pc:spChg chg="del mod">
          <ac:chgData name="Fayruz Dharsey" userId="507ecefa-a88c-4518-8397-92d518f17832" providerId="ADAL" clId="{E4B10492-D31C-4468-9AC8-335376AB6A91}" dt="2023-11-21T13:20:33.599" v="151" actId="478"/>
          <ac:spMkLst>
            <pc:docMk/>
            <pc:sldMk cId="526633564" sldId="2147375465"/>
            <ac:spMk id="4" creationId="{62CE6D82-4BEA-0E07-C607-8988895A42AC}"/>
          </ac:spMkLst>
        </pc:spChg>
      </pc:sldChg>
      <pc:sldChg chg="addSp modSp mod">
        <pc:chgData name="Fayruz Dharsey" userId="507ecefa-a88c-4518-8397-92d518f17832" providerId="ADAL" clId="{E4B10492-D31C-4468-9AC8-335376AB6A91}" dt="2023-11-21T13:20:20.944" v="149" actId="14100"/>
        <pc:sldMkLst>
          <pc:docMk/>
          <pc:sldMk cId="3912996863" sldId="2147375785"/>
        </pc:sldMkLst>
        <pc:spChg chg="add mod">
          <ac:chgData name="Fayruz Dharsey" userId="507ecefa-a88c-4518-8397-92d518f17832" providerId="ADAL" clId="{E4B10492-D31C-4468-9AC8-335376AB6A91}" dt="2023-11-21T13:19:54.410" v="144"/>
          <ac:spMkLst>
            <pc:docMk/>
            <pc:sldMk cId="3912996863" sldId="2147375785"/>
            <ac:spMk id="2" creationId="{C068D222-6665-CC44-6DB3-00F3FB8211AD}"/>
          </ac:spMkLst>
        </pc:spChg>
        <pc:spChg chg="add mod">
          <ac:chgData name="Fayruz Dharsey" userId="507ecefa-a88c-4518-8397-92d518f17832" providerId="ADAL" clId="{E4B10492-D31C-4468-9AC8-335376AB6A91}" dt="2023-11-21T13:20:20.944" v="149" actId="14100"/>
          <ac:spMkLst>
            <pc:docMk/>
            <pc:sldMk cId="3912996863" sldId="2147375785"/>
            <ac:spMk id="3" creationId="{7600B9EF-50AB-4B06-EC20-727FA2EA3736}"/>
          </ac:spMkLst>
        </pc:spChg>
      </pc:sldChg>
      <pc:sldChg chg="addSp delSp modSp new del mod">
        <pc:chgData name="Fayruz Dharsey" userId="507ecefa-a88c-4518-8397-92d518f17832" providerId="ADAL" clId="{E4B10492-D31C-4468-9AC8-335376AB6A91}" dt="2023-11-21T13:11:33.960" v="56" actId="47"/>
        <pc:sldMkLst>
          <pc:docMk/>
          <pc:sldMk cId="72241345" sldId="2147375786"/>
        </pc:sldMkLst>
        <pc:spChg chg="del mod">
          <ac:chgData name="Fayruz Dharsey" userId="507ecefa-a88c-4518-8397-92d518f17832" providerId="ADAL" clId="{E4B10492-D31C-4468-9AC8-335376AB6A91}" dt="2023-11-21T13:10:15.278" v="37" actId="478"/>
          <ac:spMkLst>
            <pc:docMk/>
            <pc:sldMk cId="72241345" sldId="2147375786"/>
            <ac:spMk id="4" creationId="{C360368B-C083-170F-6E9B-4ADF811B3F66}"/>
          </ac:spMkLst>
        </pc:spChg>
        <pc:picChg chg="add del mod">
          <ac:chgData name="Fayruz Dharsey" userId="507ecefa-a88c-4518-8397-92d518f17832" providerId="ADAL" clId="{E4B10492-D31C-4468-9AC8-335376AB6A91}" dt="2023-11-21T13:10:33.510" v="39" actId="21"/>
          <ac:picMkLst>
            <pc:docMk/>
            <pc:sldMk cId="72241345" sldId="2147375786"/>
            <ac:picMk id="6" creationId="{637AE331-3F54-B18C-1A42-0E49D0C0732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85E3CE-E9E3-CB47-80F0-33520EC85D2E}" type="datetimeFigureOut">
              <a:rPr lang="en-US" smtClean="0"/>
              <a:t>11/21/2023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5923F-580B-A047-9C0E-6EE78A3965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267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9E94A2-5A33-4808-8C8E-EB9D7BE68676}" type="slidenum">
              <a:rPr lang="en-ZA" smtClean="0"/>
              <a:t>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64761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6.xml"/><Relationship Id="rId1" Type="http://schemas.openxmlformats.org/officeDocument/2006/relationships/tags" Target="../tags/tag25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8.xml"/><Relationship Id="rId1" Type="http://schemas.openxmlformats.org/officeDocument/2006/relationships/tags" Target="../tags/tag27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0.xml"/><Relationship Id="rId1" Type="http://schemas.openxmlformats.org/officeDocument/2006/relationships/tags" Target="../tags/tag29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2.xml"/><Relationship Id="rId1" Type="http://schemas.openxmlformats.org/officeDocument/2006/relationships/tags" Target="../tags/tag3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4.xml"/><Relationship Id="rId1" Type="http://schemas.openxmlformats.org/officeDocument/2006/relationships/tags" Target="../tags/tag3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6.xml"/><Relationship Id="rId1" Type="http://schemas.openxmlformats.org/officeDocument/2006/relationships/tags" Target="../tags/tag35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8.xml"/><Relationship Id="rId1" Type="http://schemas.openxmlformats.org/officeDocument/2006/relationships/tags" Target="../tags/tag37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2.xml"/><Relationship Id="rId1" Type="http://schemas.openxmlformats.org/officeDocument/2006/relationships/tags" Target="../tags/tag4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0.xml"/><Relationship Id="rId1" Type="http://schemas.openxmlformats.org/officeDocument/2006/relationships/tags" Target="../tags/tag1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0014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3392" y="3429001"/>
            <a:ext cx="10945216" cy="10081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00329B"/>
                </a:solidFill>
              </a14:hiddenFill>
            </a:ext>
          </a:extLst>
        </p:spPr>
        <p:txBody>
          <a:bodyPr lIns="72000" tIns="0" rIns="72000" bIns="0" anchor="b">
            <a:normAutofit/>
          </a:bodyPr>
          <a:lstStyle>
            <a:lvl1pPr algn="r">
              <a:spcBef>
                <a:spcPts val="300"/>
              </a:spcBef>
              <a:defRPr sz="2600" cap="all" baseline="0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623392" y="4532528"/>
            <a:ext cx="10945216" cy="508552"/>
          </a:xfrm>
        </p:spPr>
        <p:txBody>
          <a:bodyPr lIns="72000" tIns="0" rIns="72000" bIns="0" anchor="ctr">
            <a:normAutofit/>
          </a:bodyPr>
          <a:lstStyle>
            <a:lvl1pPr marL="0" indent="0" algn="r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15" name="Date Placeholder 11"/>
          <p:cNvSpPr>
            <a:spLocks noGrp="1"/>
          </p:cNvSpPr>
          <p:nvPr>
            <p:ph type="dt" sz="half" idx="2"/>
          </p:nvPr>
        </p:nvSpPr>
        <p:spPr>
          <a:xfrm>
            <a:off x="9552384" y="5398046"/>
            <a:ext cx="20162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4847397" y="5398046"/>
            <a:ext cx="2112235" cy="365125"/>
          </a:xfrm>
        </p:spPr>
        <p:txBody>
          <a:bodyPr>
            <a:normAutofit/>
          </a:bodyPr>
          <a:lstStyle>
            <a:lvl1pPr algn="r">
              <a:defRPr sz="11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Location   |</a:t>
            </a:r>
            <a:endParaRPr lang="en-GB" dirty="0"/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6960096" y="5398046"/>
            <a:ext cx="2592288" cy="365125"/>
          </a:xfrm>
        </p:spPr>
        <p:txBody>
          <a:bodyPr>
            <a:normAutofit/>
          </a:bodyPr>
          <a:lstStyle>
            <a:lvl1pPr algn="r">
              <a:defRPr sz="11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Initial. Surname  |</a:t>
            </a:r>
            <a:endParaRPr lang="en-GB" dirty="0"/>
          </a:p>
        </p:txBody>
      </p:sp>
      <p:pic>
        <p:nvPicPr>
          <p:cNvPr id="6" name="Picture 5" descr="Shape, rectangle&#10;&#10;Description automatically generated">
            <a:extLst>
              <a:ext uri="{FF2B5EF4-FFF2-40B4-BE49-F238E27FC236}">
                <a16:creationId xmlns:a16="http://schemas.microsoft.com/office/drawing/2014/main" id="{8F4B28A5-175F-4616-AB3B-7AD74BC551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70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453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93701" y="5681849"/>
            <a:ext cx="11462940" cy="409469"/>
          </a:xfrm>
        </p:spPr>
        <p:txBody>
          <a:bodyPr bIns="0" anchor="b">
            <a:noAutofit/>
          </a:bodyPr>
          <a:lstStyle>
            <a:lvl1pPr>
              <a:spcBef>
                <a:spcPts val="0"/>
              </a:spcBef>
              <a:defRPr sz="800" b="0"/>
            </a:lvl1pPr>
          </a:lstStyle>
          <a:p>
            <a:pPr lvl="0"/>
            <a:r>
              <a:rPr lang="en-US" dirty="0"/>
              <a:t>Source: Xxx</a:t>
            </a:r>
          </a:p>
        </p:txBody>
      </p:sp>
    </p:spTree>
    <p:extLst>
      <p:ext uri="{BB962C8B-B14F-4D97-AF65-F5344CB8AC3E}">
        <p14:creationId xmlns:p14="http://schemas.microsoft.com/office/powerpoint/2010/main" val="249427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and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93701" y="5681849"/>
            <a:ext cx="11462940" cy="409469"/>
          </a:xfrm>
        </p:spPr>
        <p:txBody>
          <a:bodyPr bIns="0" anchor="b">
            <a:noAutofit/>
          </a:bodyPr>
          <a:lstStyle>
            <a:lvl1pPr>
              <a:spcBef>
                <a:spcPts val="0"/>
              </a:spcBef>
              <a:defRPr sz="800" b="0"/>
            </a:lvl1pPr>
          </a:lstStyle>
          <a:p>
            <a:pPr lvl="0"/>
            <a:r>
              <a:rPr lang="en-US" dirty="0"/>
              <a:t>Source: Xxx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393701" y="1412777"/>
            <a:ext cx="11462940" cy="427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1468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Subtitle, Content and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393701" y="1412777"/>
            <a:ext cx="5414268" cy="4281441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93701" y="5681849"/>
            <a:ext cx="11462940" cy="409469"/>
          </a:xfrm>
        </p:spPr>
        <p:txBody>
          <a:bodyPr bIns="0" anchor="b">
            <a:noAutofit/>
          </a:bodyPr>
          <a:lstStyle>
            <a:lvl1pPr>
              <a:spcBef>
                <a:spcPts val="0"/>
              </a:spcBef>
              <a:defRPr sz="800" b="0"/>
            </a:lvl1pPr>
          </a:lstStyle>
          <a:p>
            <a:pPr lvl="0"/>
            <a:r>
              <a:rPr lang="en-US" dirty="0"/>
              <a:t>Source: Xxx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6442373" y="1412777"/>
            <a:ext cx="5414268" cy="4281441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92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93701" y="5681849"/>
            <a:ext cx="11462940" cy="409469"/>
          </a:xfrm>
        </p:spPr>
        <p:txBody>
          <a:bodyPr bIns="0" anchor="b">
            <a:noAutofit/>
          </a:bodyPr>
          <a:lstStyle>
            <a:lvl1pPr>
              <a:spcBef>
                <a:spcPts val="0"/>
              </a:spcBef>
              <a:defRPr sz="800" b="0"/>
            </a:lvl1pPr>
          </a:lstStyle>
          <a:p>
            <a:pPr lvl="0"/>
            <a:r>
              <a:rPr lang="en-US" dirty="0"/>
              <a:t>Source: Xxx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02657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bg>
      <p:bgPr>
        <a:solidFill>
          <a:srgbClr val="0014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14918" y="2276873"/>
            <a:ext cx="11041721" cy="936625"/>
          </a:xfrm>
          <a:prstGeom prst="rect">
            <a:avLst/>
          </a:prstGeom>
          <a:noFill/>
        </p:spPr>
        <p:txBody>
          <a:bodyPr anchor="ctr">
            <a:normAutofit/>
          </a:bodyPr>
          <a:lstStyle>
            <a:lvl1pPr>
              <a:defRPr sz="32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Divider Theme</a:t>
            </a:r>
          </a:p>
        </p:txBody>
      </p:sp>
      <p:pic>
        <p:nvPicPr>
          <p:cNvPr id="8" name="Picture 11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42872" y="6163537"/>
            <a:ext cx="1115548" cy="427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2906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431801" y="1412775"/>
            <a:ext cx="3878097" cy="4680049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597929" y="1412777"/>
            <a:ext cx="7296811" cy="4680049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3971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8688289" y="1412776"/>
            <a:ext cx="3206023" cy="4680048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31801" y="1412777"/>
            <a:ext cx="8006556" cy="468004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4805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ayou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387049" y="1412776"/>
            <a:ext cx="5228899" cy="1872208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6665841" y="1412776"/>
            <a:ext cx="5228899" cy="1872208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431801" y="3532181"/>
            <a:ext cx="11462940" cy="2551450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81847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387049" y="3645024"/>
            <a:ext cx="5228899" cy="2304256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6665841" y="3645024"/>
            <a:ext cx="5228899" cy="2304256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431801" y="1412776"/>
            <a:ext cx="11462940" cy="214322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48074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ayou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387050" y="3645024"/>
            <a:ext cx="3500705" cy="2304256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390544" y="3645024"/>
            <a:ext cx="3500705" cy="2304256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8394036" y="3645024"/>
            <a:ext cx="3500705" cy="2304256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31801" y="1412776"/>
            <a:ext cx="11462940" cy="214322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6364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none">
            <a:no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1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93701" y="1196753"/>
            <a:ext cx="11462940" cy="48960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7760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ayou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387050" y="1412776"/>
            <a:ext cx="3500705" cy="2160240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390544" y="1412776"/>
            <a:ext cx="3500705" cy="2160240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8394036" y="1412776"/>
            <a:ext cx="3500705" cy="2160240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31801" y="3703287"/>
            <a:ext cx="11462940" cy="238034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5169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Layou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431801" y="1412776"/>
            <a:ext cx="3878097" cy="1512168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31801" y="2975180"/>
            <a:ext cx="3878097" cy="1512168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431801" y="4537584"/>
            <a:ext cx="3878097" cy="1541098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597929" y="1412776"/>
            <a:ext cx="7296811" cy="4664677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98519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Layou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8016644" y="1412776"/>
            <a:ext cx="3878097" cy="1512168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8016644" y="2976533"/>
            <a:ext cx="3878097" cy="1512168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8016644" y="4540290"/>
            <a:ext cx="3878097" cy="1548783"/>
          </a:xfrm>
          <a:prstGeom prst="round2DiagRect">
            <a:avLst/>
          </a:prstGeom>
        </p:spPr>
        <p:txBody>
          <a:bodyPr vert="horz" lIns="72000" tIns="72000" rIns="72000" bIns="72000" rtlCol="0">
            <a:normAutofit/>
          </a:bodyPr>
          <a:lstStyle>
            <a:lvl1pPr>
              <a:defRPr lang="en-GB" sz="1400"/>
            </a:lvl1pPr>
          </a:lstStyle>
          <a:p>
            <a:pPr lvl="0"/>
            <a:r>
              <a:rPr lang="en-GB" dirty="0"/>
              <a:t>Picture placeholder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31801" y="1412778"/>
            <a:ext cx="7405311" cy="4665905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03636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ack Slide &quot;Thank You&quot;">
    <p:bg>
      <p:bgPr>
        <a:solidFill>
          <a:srgbClr val="0014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913435" y="1790072"/>
            <a:ext cx="6336704" cy="2880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>
              <a:solidFill>
                <a:prstClr val="white"/>
              </a:solidFill>
            </a:endParaRP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3779997" y="2696461"/>
            <a:ext cx="5196324" cy="266322"/>
          </a:xfrm>
        </p:spPr>
        <p:txBody>
          <a:bodyPr lIns="36000" rIns="36000" anchor="ctr">
            <a:noAutofit/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Name Surname</a:t>
            </a:r>
            <a:endParaRPr lang="en-GB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3779997" y="2963910"/>
            <a:ext cx="5196324" cy="266322"/>
          </a:xfrm>
        </p:spPr>
        <p:txBody>
          <a:bodyPr lIns="36000" rIns="36000" anchor="ctr">
            <a:noAutofit/>
          </a:bodyPr>
          <a:lstStyle>
            <a:lvl1pPr>
              <a:defRPr sz="11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Directory</a:t>
            </a:r>
            <a:endParaRPr lang="en-GB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246240" y="3494035"/>
            <a:ext cx="1920213" cy="266322"/>
          </a:xfrm>
        </p:spPr>
        <p:txBody>
          <a:bodyPr lIns="36000" rIns="36000" anchor="ctr">
            <a:noAutofit/>
          </a:bodyPr>
          <a:lstStyle>
            <a:lvl1pPr>
              <a:defRPr sz="11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+27 (0)21 XXX XXXX</a:t>
            </a:r>
            <a:endParaRPr lang="en-GB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3779996" y="3497483"/>
            <a:ext cx="536899" cy="261610"/>
          </a:xfrm>
          <a:prstGeom prst="rect">
            <a:avLst/>
          </a:prstGeom>
        </p:spPr>
        <p:txBody>
          <a:bodyPr vert="horz" lIns="36000" tIns="72000" rIns="36000" bIns="72000" rtlCol="0" anchor="ctr">
            <a:noAutofit/>
          </a:bodyPr>
          <a:lstStyle/>
          <a:p>
            <a:pPr>
              <a:spcBef>
                <a:spcPts val="300"/>
              </a:spcBef>
              <a:buFont typeface="Arial" pitchFamily="34" charset="0"/>
              <a:buNone/>
            </a:pPr>
            <a:r>
              <a:rPr lang="en-GB" sz="1100" b="1" dirty="0">
                <a:solidFill>
                  <a:srgbClr val="003399"/>
                </a:solidFill>
              </a:rPr>
              <a:t>Tel: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6840159" y="3494035"/>
            <a:ext cx="1920213" cy="266322"/>
          </a:xfrm>
        </p:spPr>
        <p:txBody>
          <a:bodyPr lIns="36000" rIns="36000" anchor="ctr">
            <a:noAutofit/>
          </a:bodyPr>
          <a:lstStyle>
            <a:lvl1pPr>
              <a:defRPr sz="11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+27 (0)21 XXX XXXX</a:t>
            </a:r>
            <a:endParaRPr lang="en-GB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6373915" y="3497483"/>
            <a:ext cx="536899" cy="261610"/>
          </a:xfrm>
          <a:prstGeom prst="rect">
            <a:avLst/>
          </a:prstGeom>
        </p:spPr>
        <p:txBody>
          <a:bodyPr vert="horz" lIns="36000" tIns="72000" rIns="36000" bIns="72000" rtlCol="0" anchor="ctr">
            <a:noAutofit/>
          </a:bodyPr>
          <a:lstStyle/>
          <a:p>
            <a:pPr>
              <a:spcBef>
                <a:spcPts val="300"/>
              </a:spcBef>
              <a:buFont typeface="Arial" pitchFamily="34" charset="0"/>
              <a:buNone/>
            </a:pPr>
            <a:r>
              <a:rPr lang="en-GB" sz="1100" b="1" dirty="0">
                <a:solidFill>
                  <a:srgbClr val="003399"/>
                </a:solidFill>
              </a:rPr>
              <a:t>Fax:</a:t>
            </a:r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3779997" y="3768568"/>
            <a:ext cx="4978745" cy="266322"/>
          </a:xfrm>
        </p:spPr>
        <p:txBody>
          <a:bodyPr lIns="36000" rIns="36000" anchor="ctr">
            <a:noAutofit/>
          </a:bodyPr>
          <a:lstStyle>
            <a:lvl1pPr>
              <a:defRPr sz="11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Name.Surname@westerncape.gov.za</a:t>
            </a:r>
            <a:endParaRPr lang="en-GB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3779996" y="4043102"/>
            <a:ext cx="4978745" cy="261610"/>
          </a:xfrm>
          <a:prstGeom prst="rect">
            <a:avLst/>
          </a:prstGeom>
        </p:spPr>
        <p:txBody>
          <a:bodyPr vert="horz" lIns="36000" tIns="72000" rIns="36000" bIns="72000" rtlCol="0" anchor="ctr">
            <a:noAutofit/>
          </a:bodyPr>
          <a:lstStyle/>
          <a:p>
            <a:pPr>
              <a:spcBef>
                <a:spcPts val="300"/>
              </a:spcBef>
              <a:buFont typeface="Arial" pitchFamily="34" charset="0"/>
              <a:buNone/>
            </a:pPr>
            <a:r>
              <a:rPr lang="en-GB" sz="1100" b="1" dirty="0">
                <a:solidFill>
                  <a:srgbClr val="003399"/>
                </a:solidFill>
              </a:rPr>
              <a:t>www.westerncape.gov.za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3700" y="565702"/>
            <a:ext cx="24048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prstClr val="white"/>
                </a:solidFill>
                <a:ea typeface="+mj-ea"/>
                <a:cs typeface="+mj-cs"/>
              </a:rPr>
              <a:t>Contact Us</a:t>
            </a:r>
            <a:endParaRPr lang="en-GB" sz="2400" dirty="0">
              <a:solidFill>
                <a:prstClr val="white"/>
              </a:solidFill>
            </a:endParaRP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779995" y="4333520"/>
            <a:ext cx="4465773" cy="266322"/>
          </a:xfrm>
        </p:spPr>
        <p:txBody>
          <a:bodyPr lIns="36000" rIns="36000" anchor="ctr">
            <a:noAutofit/>
          </a:bodyPr>
          <a:lstStyle>
            <a:lvl1pPr>
              <a:defRPr sz="1100" b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ZA" dirty="0"/>
              <a:t>Fill in your address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029719" y="1859446"/>
            <a:ext cx="2217710" cy="849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Shape, rectangle&#10;&#10;Description automatically generated">
            <a:extLst>
              <a:ext uri="{FF2B5EF4-FFF2-40B4-BE49-F238E27FC236}">
                <a16:creationId xmlns:a16="http://schemas.microsoft.com/office/drawing/2014/main" id="{4B218B1C-103E-40ED-AFB3-E83144F682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95" y="3331665"/>
            <a:ext cx="5470144" cy="64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355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 Slide &quot;Thank You&quot;">
    <p:bg>
      <p:bgPr>
        <a:solidFill>
          <a:srgbClr val="0014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 userDrawn="1"/>
        </p:nvSpPr>
        <p:spPr>
          <a:xfrm>
            <a:off x="2351584" y="3861049"/>
            <a:ext cx="9601067" cy="1083419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2400"/>
              </a:spcAft>
            </a:pPr>
            <a:r>
              <a:rPr lang="en-US" sz="3200" dirty="0">
                <a:solidFill>
                  <a:prstClr val="white"/>
                </a:solidFill>
                <a:cs typeface="Century Gothic"/>
              </a:rPr>
              <a:t>Thank you</a:t>
            </a:r>
          </a:p>
        </p:txBody>
      </p:sp>
      <p:pic>
        <p:nvPicPr>
          <p:cNvPr id="4" name="Picture 3" descr="Shape, rectangle&#10;&#10;Description automatically generated">
            <a:extLst>
              <a:ext uri="{FF2B5EF4-FFF2-40B4-BE49-F238E27FC236}">
                <a16:creationId xmlns:a16="http://schemas.microsoft.com/office/drawing/2014/main" id="{964789CB-CD92-405B-9055-78FC1169E8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" y="3364896"/>
            <a:ext cx="11798299" cy="6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491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 wrap="none">
            <a:no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93701" y="1196753"/>
            <a:ext cx="5414268" cy="489607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6442373" y="1196753"/>
            <a:ext cx="5414268" cy="489607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47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none">
            <a:no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1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245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93701" y="1412777"/>
            <a:ext cx="11462940" cy="46800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769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393701" y="1412777"/>
            <a:ext cx="5414268" cy="4680049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6442373" y="1412777"/>
            <a:ext cx="5414268" cy="4680049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708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3701" y="1039979"/>
            <a:ext cx="11462940" cy="288925"/>
          </a:xfrm>
        </p:spPr>
        <p:txBody>
          <a:bodyPr anchor="ctr">
            <a:noAutofit/>
          </a:bodyPr>
          <a:lstStyle>
            <a:lvl1pPr>
              <a:defRPr sz="180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59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93701" y="5681849"/>
            <a:ext cx="11462940" cy="409469"/>
          </a:xfrm>
        </p:spPr>
        <p:txBody>
          <a:bodyPr bIns="0" anchor="b">
            <a:noAutofit/>
          </a:bodyPr>
          <a:lstStyle>
            <a:lvl1pPr>
              <a:spcBef>
                <a:spcPts val="0"/>
              </a:spcBef>
              <a:defRPr sz="800" b="0"/>
            </a:lvl1pPr>
          </a:lstStyle>
          <a:p>
            <a:pPr lvl="0"/>
            <a:r>
              <a:rPr lang="en-US" dirty="0"/>
              <a:t>Source: Xxx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93701" y="1196752"/>
            <a:ext cx="11462940" cy="44870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57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 and 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180976"/>
            <a:ext cx="11462940" cy="5592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5390774" y="6468150"/>
            <a:ext cx="5518097" cy="230832"/>
          </a:xfrm>
          <a:prstGeom prst="rect">
            <a:avLst/>
          </a:prstGeom>
        </p:spPr>
        <p:txBody>
          <a:bodyPr vert="horz" lIns="0" tIns="72000" rIns="72000" bIns="0" rtlCol="0" anchor="b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998F86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93701" y="5681849"/>
            <a:ext cx="11462940" cy="409469"/>
          </a:xfrm>
        </p:spPr>
        <p:txBody>
          <a:bodyPr bIns="0" anchor="b">
            <a:noAutofit/>
          </a:bodyPr>
          <a:lstStyle>
            <a:lvl1pPr>
              <a:spcBef>
                <a:spcPts val="0"/>
              </a:spcBef>
              <a:defRPr sz="800" b="0"/>
            </a:lvl1pPr>
          </a:lstStyle>
          <a:p>
            <a:pPr lvl="0"/>
            <a:r>
              <a:rPr lang="en-US" dirty="0"/>
              <a:t>Source: Xxx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93701" y="1196752"/>
            <a:ext cx="5414268" cy="4487075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42373" y="1196752"/>
            <a:ext cx="5414268" cy="4487075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556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3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ags" Target="../tags/tag2.xml"/><Relationship Id="rId30" Type="http://schemas.openxmlformats.org/officeDocument/2006/relationships/oleObject" Target="../embeddings/oleObject1.bin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0" imgW="360" imgH="360" progId="">
                  <p:embed/>
                </p:oleObj>
              </mc:Choice>
              <mc:Fallback>
                <p:oleObj name="think-cell Slide" r:id="rId30" imgW="360" imgH="360" progId="">
                  <p:embed/>
                  <p:pic>
                    <p:nvPicPr>
                      <p:cNvPr id="10" name="Object 9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27"/>
            </p:custDataLst>
          </p:nvPr>
        </p:nvSpPr>
        <p:spPr>
          <a:xfrm>
            <a:off x="393701" y="180976"/>
            <a:ext cx="11462940" cy="559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329B"/>
                </a:solidFill>
              </a14:hiddenFill>
            </a:ext>
          </a:extLst>
        </p:spPr>
        <p:txBody>
          <a:bodyPr vert="horz" wrap="none" lIns="72000" tIns="72000" rIns="72000" bIns="7200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8"/>
            </p:custDataLst>
          </p:nvPr>
        </p:nvSpPr>
        <p:spPr>
          <a:xfrm>
            <a:off x="393701" y="1196752"/>
            <a:ext cx="11462940" cy="4883466"/>
          </a:xfrm>
          <a:prstGeom prst="rect">
            <a:avLst/>
          </a:prstGeom>
        </p:spPr>
        <p:txBody>
          <a:bodyPr vert="horz" lIns="72000" tIns="72000" rIns="72000" bIns="72000" rtlCol="0">
            <a:normAutofit/>
          </a:bodyPr>
          <a:lstStyle/>
          <a:p>
            <a:pPr lvl="0"/>
            <a:r>
              <a:rPr lang="en-US" dirty="0"/>
              <a:t>First Text Level</a:t>
            </a:r>
          </a:p>
          <a:p>
            <a:pPr lvl="1"/>
            <a:r>
              <a:rPr lang="en-US" dirty="0"/>
              <a:t>Second</a:t>
            </a:r>
          </a:p>
          <a:p>
            <a:pPr lvl="2"/>
            <a:r>
              <a:rPr lang="en-US" dirty="0"/>
              <a:t>Third</a:t>
            </a:r>
          </a:p>
          <a:p>
            <a:pPr lvl="3"/>
            <a:r>
              <a:rPr lang="en-US" dirty="0"/>
              <a:t>Fourth</a:t>
            </a:r>
          </a:p>
          <a:p>
            <a:pPr lvl="4"/>
            <a:r>
              <a:rPr lang="en-US" dirty="0"/>
              <a:t>Fifth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29"/>
            </p:custDataLst>
          </p:nvPr>
        </p:nvSpPr>
        <p:spPr>
          <a:xfrm>
            <a:off x="11170773" y="6468150"/>
            <a:ext cx="685867" cy="230832"/>
          </a:xfrm>
          <a:prstGeom prst="rect">
            <a:avLst/>
          </a:prstGeom>
        </p:spPr>
        <p:txBody>
          <a:bodyPr vert="horz" lIns="72000" tIns="72000" rIns="0" bIns="0" rtlCol="0" anchor="ctr"/>
          <a:lstStyle>
            <a:lvl1pPr algn="r">
              <a:defRPr sz="9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‹#›</a:t>
            </a:fld>
            <a:endParaRPr lang="en-ZA" dirty="0">
              <a:solidFill>
                <a:srgbClr val="003399"/>
              </a:solidFill>
            </a:endParaRPr>
          </a:p>
        </p:txBody>
      </p:sp>
      <p:pic>
        <p:nvPicPr>
          <p:cNvPr id="11" name="Picture 115"/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7797" y="6295516"/>
            <a:ext cx="1115548" cy="427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Shape, rectangle&#10;&#10;Description automatically generated">
            <a:extLst>
              <a:ext uri="{FF2B5EF4-FFF2-40B4-BE49-F238E27FC236}">
                <a16:creationId xmlns:a16="http://schemas.microsoft.com/office/drawing/2014/main" id="{F3003D39-787E-4DD7-BD33-D06DC937071E}"/>
              </a:ext>
            </a:extLst>
          </p:cNvPr>
          <p:cNvPicPr>
            <a:picLocks noChangeAspect="1"/>
          </p:cNvPicPr>
          <p:nvPr userDrawn="1"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" y="931933"/>
            <a:ext cx="11798299" cy="6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24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2"/>
          </a:solidFill>
          <a:latin typeface="Century Gothic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300"/>
        </a:spcBef>
        <a:buFont typeface="Arial" pitchFamily="34" charset="0"/>
        <a:buNone/>
        <a:defRPr sz="1600" b="1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180000" indent="-180000" algn="l" defTabSz="914400" rtl="0" eaLnBrk="1" latinLnBrk="0" hangingPunct="1">
        <a:spcBef>
          <a:spcPts val="300"/>
        </a:spcBef>
        <a:buClr>
          <a:srgbClr val="002060"/>
        </a:buClr>
        <a:buFontTx/>
        <a:buBlip>
          <a:blip r:embed="rId34"/>
        </a:buBlip>
        <a:defRPr sz="16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360000" indent="-180000" algn="l" defTabSz="914400" rtl="0" eaLnBrk="1" latinLnBrk="0" hangingPunct="1">
        <a:spcBef>
          <a:spcPts val="300"/>
        </a:spcBef>
        <a:buClr>
          <a:schemeClr val="accent3"/>
        </a:buClr>
        <a:buFont typeface="Arial" pitchFamily="34" charset="0"/>
        <a:buChar char="•"/>
        <a:defRPr lang="en-US" sz="1600" kern="1200" dirty="0" smtClean="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540000" indent="-180000" algn="l" defTabSz="914400" rtl="0" eaLnBrk="1" latinLnBrk="0" hangingPunct="1">
        <a:spcBef>
          <a:spcPts val="300"/>
        </a:spcBef>
        <a:buClr>
          <a:schemeClr val="accent3"/>
        </a:buClr>
        <a:buFont typeface="Arial" pitchFamily="34" charset="0"/>
        <a:buChar char="–"/>
        <a:defRPr sz="16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1800000" indent="-1800000" algn="l" defTabSz="914400" rtl="0" eaLnBrk="1" latinLnBrk="0" hangingPunct="1">
        <a:spcBef>
          <a:spcPts val="300"/>
        </a:spcBef>
        <a:buFont typeface="Arial" pitchFamily="34" charset="0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7740526" y="5788637"/>
            <a:ext cx="3828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lang="en-US" dirty="0">
                <a:solidFill>
                  <a:prstClr val="white"/>
                </a:solidFill>
                <a:latin typeface="Century Gothic"/>
              </a:rPr>
              <a:t>23  November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2023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1B49459-E4E3-416F-8627-01266A76D0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392" y="3429000"/>
            <a:ext cx="10945216" cy="1873674"/>
          </a:xfrm>
        </p:spPr>
        <p:txBody>
          <a:bodyPr>
            <a:normAutofit/>
          </a:bodyPr>
          <a:lstStyle/>
          <a:p>
            <a:pPr algn="ctr"/>
            <a:r>
              <a:rPr lang="en-ZA" sz="3600" b="1" dirty="0"/>
              <a:t>IDP/Budget/PMS Rep Forum</a:t>
            </a:r>
          </a:p>
          <a:p>
            <a:endParaRPr lang="en-ZA" sz="3200" b="0" dirty="0"/>
          </a:p>
          <a:p>
            <a:pPr algn="ctr"/>
            <a:r>
              <a:rPr lang="en-ZA" sz="3200" dirty="0"/>
              <a:t>Department of Economic Development and Tourism</a:t>
            </a:r>
            <a:endParaRPr lang="en-ZA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5BBE53-34E2-45CD-AF43-F27D9DB28635}"/>
              </a:ext>
            </a:extLst>
          </p:cNvPr>
          <p:cNvSpPr txBox="1"/>
          <p:nvPr/>
        </p:nvSpPr>
        <p:spPr>
          <a:xfrm>
            <a:off x="5097169" y="901458"/>
            <a:ext cx="6312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Department of Economic Development and Tourism</a:t>
            </a:r>
          </a:p>
        </p:txBody>
      </p:sp>
    </p:spTree>
    <p:extLst>
      <p:ext uri="{BB962C8B-B14F-4D97-AF65-F5344CB8AC3E}">
        <p14:creationId xmlns:p14="http://schemas.microsoft.com/office/powerpoint/2010/main" val="4241195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4530" y="136478"/>
            <a:ext cx="11462940" cy="692531"/>
          </a:xfrm>
        </p:spPr>
        <p:txBody>
          <a:bodyPr/>
          <a:lstStyle/>
          <a:p>
            <a:r>
              <a:rPr lang="en-US" sz="2000" dirty="0"/>
              <a:t>EXISTING/PLANNED PROJECTS WITHIN GARDEN ROUTE DISTRICT (2023/24-2025/26) </a:t>
            </a:r>
            <a:endParaRPr lang="en-ZA" sz="20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6D1C80D-73AF-43B5-B54E-02C0157DF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700802"/>
              </p:ext>
            </p:extLst>
          </p:nvPr>
        </p:nvGraphicFramePr>
        <p:xfrm>
          <a:off x="330226" y="1298148"/>
          <a:ext cx="11531548" cy="37528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43723">
                  <a:extLst>
                    <a:ext uri="{9D8B030D-6E8A-4147-A177-3AD203B41FA5}">
                      <a16:colId xmlns:a16="http://schemas.microsoft.com/office/drawing/2014/main" val="2771604366"/>
                    </a:ext>
                  </a:extLst>
                </a:gridCol>
                <a:gridCol w="2450969">
                  <a:extLst>
                    <a:ext uri="{9D8B030D-6E8A-4147-A177-3AD203B41FA5}">
                      <a16:colId xmlns:a16="http://schemas.microsoft.com/office/drawing/2014/main" val="2296373551"/>
                    </a:ext>
                  </a:extLst>
                </a:gridCol>
                <a:gridCol w="1637644">
                  <a:extLst>
                    <a:ext uri="{9D8B030D-6E8A-4147-A177-3AD203B41FA5}">
                      <a16:colId xmlns:a16="http://schemas.microsoft.com/office/drawing/2014/main" val="126090652"/>
                    </a:ext>
                  </a:extLst>
                </a:gridCol>
                <a:gridCol w="1498862">
                  <a:extLst>
                    <a:ext uri="{9D8B030D-6E8A-4147-A177-3AD203B41FA5}">
                      <a16:colId xmlns:a16="http://schemas.microsoft.com/office/drawing/2014/main" val="2681747422"/>
                    </a:ext>
                  </a:extLst>
                </a:gridCol>
                <a:gridCol w="1300350">
                  <a:extLst>
                    <a:ext uri="{9D8B030D-6E8A-4147-A177-3AD203B41FA5}">
                      <a16:colId xmlns:a16="http://schemas.microsoft.com/office/drawing/2014/main" val="2617547628"/>
                    </a:ext>
                  </a:extLst>
                </a:gridCol>
              </a:tblGrid>
              <a:tr h="345877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j-lt"/>
                          <a:cs typeface="Calibri" panose="020F0502020204030204" pitchFamily="34" charset="0"/>
                        </a:rPr>
                        <a:t>Policy Priority or Policy Response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ZA" sz="1200" b="1" dirty="0">
                        <a:solidFill>
                          <a:schemeClr val="bg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200" b="1" dirty="0">
                          <a:latin typeface="+mj-lt"/>
                          <a:cs typeface="Calibri" panose="020F0502020204030204" pitchFamily="34" charset="0"/>
                        </a:rPr>
                        <a:t>Municipal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200" b="1" dirty="0">
                          <a:latin typeface="+mj-lt"/>
                          <a:cs typeface="Calibri" panose="020F0502020204030204" pitchFamily="34" charset="0"/>
                        </a:rPr>
                        <a:t>Area / Town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latin typeface="Century Gothic" panose="020B0502020202020204" pitchFamily="34" charset="0"/>
                        </a:rPr>
                        <a:t>Timing/ Phasing of Project Allocation per Blue Book</a:t>
                      </a:r>
                    </a:p>
                    <a:p>
                      <a:endParaRPr lang="en-ZA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823813"/>
                  </a:ext>
                </a:extLst>
              </a:tr>
              <a:tr h="28240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j-lt"/>
                          <a:cs typeface="Calibri" panose="020F0502020204030204" pitchFamily="34" charset="0"/>
                        </a:rPr>
                        <a:t>2024/25</a:t>
                      </a:r>
                    </a:p>
                    <a:p>
                      <a:pPr algn="ctr"/>
                      <a:r>
                        <a:rPr lang="en-US" sz="1200" dirty="0">
                          <a:latin typeface="+mj-lt"/>
                          <a:cs typeface="Calibri" panose="020F0502020204030204" pitchFamily="34" charset="0"/>
                        </a:rPr>
                        <a:t>R’000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j-lt"/>
                          <a:cs typeface="Calibri" panose="020F0502020204030204" pitchFamily="34" charset="0"/>
                        </a:rPr>
                        <a:t>2025/26</a:t>
                      </a:r>
                    </a:p>
                    <a:p>
                      <a:pPr algn="ctr"/>
                      <a:r>
                        <a:rPr lang="en-US" sz="1200" dirty="0">
                          <a:latin typeface="+mj-lt"/>
                          <a:cs typeface="Calibri" panose="020F0502020204030204" pitchFamily="34" charset="0"/>
                        </a:rPr>
                        <a:t>R’000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j-lt"/>
                          <a:cs typeface="Calibri" panose="020F0502020204030204" pitchFamily="34" charset="0"/>
                        </a:rPr>
                        <a:t>2026/27</a:t>
                      </a:r>
                    </a:p>
                    <a:p>
                      <a:pPr algn="ctr"/>
                      <a:r>
                        <a:rPr lang="en-US" sz="1200" dirty="0">
                          <a:latin typeface="+mj-lt"/>
                          <a:cs typeface="Calibri" panose="020F0502020204030204" pitchFamily="34" charset="0"/>
                        </a:rPr>
                        <a:t>R’000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352007"/>
                  </a:ext>
                </a:extLst>
              </a:tr>
              <a:tr h="272254">
                <a:tc>
                  <a:txBody>
                    <a:bodyPr/>
                    <a:lstStyle/>
                    <a:p>
                      <a:pPr marL="91440" lv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Export and Domestic Markets (including Tourism)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Export Competitiveness Enhancement Programme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District export awareness campaigns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Tourism Signage Skills Development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Tourism Safety: Tourism Law Enforcement Unit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Tourism Growth and Development: G4J Tourism Challenge Fund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Quality Assurance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Support to Regional and Local Tourism Offices </a:t>
                      </a:r>
                    </a:p>
                    <a:p>
                      <a:pPr marL="91440" lvl="0"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n-lt"/>
                          <a:cs typeface="Calibri" panose="020F0502020204030204" pitchFamily="34" charset="0"/>
                        </a:rPr>
                        <a:t>No area specific allocation. Demand-led &amp; evidence-led cases can apply through a competitive process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344488"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133 803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 131 753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indent="-396875"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135 774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98732145"/>
                  </a:ext>
                </a:extLst>
              </a:tr>
              <a:tr h="344169">
                <a:tc>
                  <a:txBody>
                    <a:bodyPr/>
                    <a:lstStyle/>
                    <a:p>
                      <a:pPr marL="91440" lvl="0" algn="l" fontAlgn="b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Economic IQ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Promote and co-ordinate economic IQ within the Province </a:t>
                      </a:r>
                    </a:p>
                    <a:p>
                      <a:pPr marL="91440" lvl="0" indent="0" algn="l" fontAlgn="b">
                        <a:buFont typeface="Arial" panose="020B0604020202020204" pitchFamily="34" charset="0"/>
                        <a:buNone/>
                      </a:pPr>
                      <a:endParaRPr lang="en-ZA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+mn-lt"/>
                          <a:cs typeface="Calibri" panose="020F0502020204030204" pitchFamily="34" charset="0"/>
                        </a:rPr>
                        <a:t>Provincial-wide</a:t>
                      </a:r>
                    </a:p>
                    <a:p>
                      <a:endParaRPr lang="en-US" sz="11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87338"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  17 621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   17 124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indent="-336550"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  18 445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94400350"/>
                  </a:ext>
                </a:extLst>
              </a:tr>
              <a:tr h="272254">
                <a:tc>
                  <a:txBody>
                    <a:bodyPr/>
                    <a:lstStyle/>
                    <a:p>
                      <a:pPr marL="91440" lvl="0" algn="l" fontAlgn="b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Driving Investment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Z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Atlantis Special Economic Zone </a:t>
                      </a:r>
                    </a:p>
                    <a:p>
                      <a:pPr marL="91440" lvl="0" indent="0" algn="l" fontAlgn="b">
                        <a:buFont typeface="Arial" panose="020B0604020202020204" pitchFamily="34" charset="0"/>
                        <a:buNone/>
                      </a:pPr>
                      <a:endParaRPr lang="en-ZA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n-lt"/>
                          <a:cs typeface="Calibri" panose="020F0502020204030204" pitchFamily="34" charset="0"/>
                        </a:rPr>
                        <a:t>CCT, Atlantis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344488"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105 071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 102 009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indent="-288925"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105 682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411376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068D222-6665-CC44-6DB3-00F3FB8211AD}"/>
              </a:ext>
            </a:extLst>
          </p:cNvPr>
          <p:cNvSpPr txBox="1"/>
          <p:nvPr/>
        </p:nvSpPr>
        <p:spPr>
          <a:xfrm>
            <a:off x="10677322" y="205744"/>
            <a:ext cx="1236617" cy="553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Subject to MTEF Budgetary Process</a:t>
            </a:r>
          </a:p>
        </p:txBody>
      </p:sp>
      <p:sp>
        <p:nvSpPr>
          <p:cNvPr id="3" name="Arrow: Curved Right 2">
            <a:extLst>
              <a:ext uri="{FF2B5EF4-FFF2-40B4-BE49-F238E27FC236}">
                <a16:creationId xmlns:a16="http://schemas.microsoft.com/office/drawing/2014/main" id="{7600B9EF-50AB-4B06-EC20-727FA2EA3736}"/>
              </a:ext>
            </a:extLst>
          </p:cNvPr>
          <p:cNvSpPr/>
          <p:nvPr/>
        </p:nvSpPr>
        <p:spPr>
          <a:xfrm>
            <a:off x="10234416" y="674243"/>
            <a:ext cx="442906" cy="623905"/>
          </a:xfrm>
          <a:prstGeom prst="curvedRightArrow">
            <a:avLst>
              <a:gd name="adj1" fmla="val 25000"/>
              <a:gd name="adj2" fmla="val 50000"/>
              <a:gd name="adj3" fmla="val 47575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996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6205491" y="5229160"/>
            <a:ext cx="55579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Tel: +27 21 483  9378| Cell: +27 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Fiona.Mabuya@westerncape.gov.za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www.westerncape.gov.za</a:t>
            </a:r>
          </a:p>
        </p:txBody>
      </p:sp>
    </p:spTree>
    <p:extLst>
      <p:ext uri="{BB962C8B-B14F-4D97-AF65-F5344CB8AC3E}">
        <p14:creationId xmlns:p14="http://schemas.microsoft.com/office/powerpoint/2010/main" val="437247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9B511-86BB-7442-E1EF-AF85BB964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cap="all" dirty="0">
                <a:cs typeface="Arial" panose="020B0604020202020204" pitchFamily="34" charset="0"/>
              </a:rPr>
              <a:t>WESTERN CAPE Growth For Jobs 2035 STRATEGY </a:t>
            </a:r>
            <a:r>
              <a:rPr lang="en-US" cap="all" dirty="0">
                <a:cs typeface="Arial" panose="020B0604020202020204" pitchFamily="34" charset="0"/>
              </a:rPr>
              <a:t>(</a:t>
            </a:r>
            <a:r>
              <a:rPr lang="en-US" sz="2400" dirty="0">
                <a:cs typeface="Arial" panose="020B0604020202020204" pitchFamily="34" charset="0"/>
              </a:rPr>
              <a:t>G4J)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F37307-32E2-D8FF-B24F-584AA3A002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8557" y="4798402"/>
            <a:ext cx="8319300" cy="205126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3796576-36C4-81FD-2A2B-E4E0E9A3A4B0}"/>
              </a:ext>
            </a:extLst>
          </p:cNvPr>
          <p:cNvSpPr/>
          <p:nvPr/>
        </p:nvSpPr>
        <p:spPr>
          <a:xfrm>
            <a:off x="3960214" y="4446445"/>
            <a:ext cx="8135985" cy="342476"/>
          </a:xfrm>
          <a:prstGeom prst="rect">
            <a:avLst/>
          </a:prstGeom>
          <a:solidFill>
            <a:srgbClr val="8089C4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i="0" u="none" strike="noStrike" baseline="0" dirty="0">
                <a:solidFill>
                  <a:schemeClr val="bg1"/>
                </a:solidFill>
                <a:latin typeface="Century Gothic" panose="020B0502020202020204" pitchFamily="34" charset="0"/>
              </a:rPr>
              <a:t>G4J GOAL: R1 TRILLION ECONOMY BY 2035     (</a:t>
            </a:r>
            <a:r>
              <a:rPr lang="en-U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Which means we must g</a:t>
            </a:r>
            <a:r>
              <a:rPr lang="en-US" sz="1100" b="1" i="0" u="none" strike="noStrike" baseline="0" dirty="0">
                <a:solidFill>
                  <a:schemeClr val="bg1"/>
                </a:solidFill>
                <a:latin typeface="Century Gothic" panose="020B0502020202020204" pitchFamily="34" charset="0"/>
              </a:rPr>
              <a:t>row the WC economy by 4 - 6%p.a) </a:t>
            </a:r>
            <a:endParaRPr lang="en-US" sz="11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A2870C1-64E6-3387-8215-869700B259D0}"/>
              </a:ext>
            </a:extLst>
          </p:cNvPr>
          <p:cNvGrpSpPr/>
          <p:nvPr/>
        </p:nvGrpSpPr>
        <p:grpSpPr>
          <a:xfrm>
            <a:off x="11811625" y="-1066226"/>
            <a:ext cx="522515" cy="522515"/>
            <a:chOff x="3869631" y="2811479"/>
            <a:chExt cx="522515" cy="522515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5A419EA-37E3-0449-AF9C-15B42CDEA2C8}"/>
                </a:ext>
              </a:extLst>
            </p:cNvPr>
            <p:cNvSpPr/>
            <p:nvPr/>
          </p:nvSpPr>
          <p:spPr>
            <a:xfrm>
              <a:off x="3869631" y="2811479"/>
              <a:ext cx="522515" cy="522515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Partial Circle 19">
              <a:extLst>
                <a:ext uri="{FF2B5EF4-FFF2-40B4-BE49-F238E27FC236}">
                  <a16:creationId xmlns:a16="http://schemas.microsoft.com/office/drawing/2014/main" id="{46FEA85E-68C8-6B0D-BEA0-9CF1B0581B18}"/>
                </a:ext>
              </a:extLst>
            </p:cNvPr>
            <p:cNvSpPr/>
            <p:nvPr/>
          </p:nvSpPr>
          <p:spPr>
            <a:xfrm>
              <a:off x="3869631" y="2811479"/>
              <a:ext cx="522515" cy="522515"/>
            </a:xfrm>
            <a:prstGeom prst="pie">
              <a:avLst>
                <a:gd name="adj1" fmla="val 16009206"/>
                <a:gd name="adj2" fmla="val 540000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10364FE-120E-355F-CFFF-B26F8923C841}"/>
              </a:ext>
            </a:extLst>
          </p:cNvPr>
          <p:cNvGrpSpPr/>
          <p:nvPr/>
        </p:nvGrpSpPr>
        <p:grpSpPr>
          <a:xfrm>
            <a:off x="11045015" y="-1059167"/>
            <a:ext cx="522515" cy="522516"/>
            <a:chOff x="3189018" y="2811479"/>
            <a:chExt cx="522515" cy="522516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67D9CD88-8EA7-6D22-21EF-8E696C06E517}"/>
                </a:ext>
              </a:extLst>
            </p:cNvPr>
            <p:cNvSpPr/>
            <p:nvPr/>
          </p:nvSpPr>
          <p:spPr>
            <a:xfrm>
              <a:off x="3189018" y="2811479"/>
              <a:ext cx="522515" cy="522515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tial Circle 22">
              <a:extLst>
                <a:ext uri="{FF2B5EF4-FFF2-40B4-BE49-F238E27FC236}">
                  <a16:creationId xmlns:a16="http://schemas.microsoft.com/office/drawing/2014/main" id="{370C080E-50A6-33C3-B50E-B04D1BF6E541}"/>
                </a:ext>
              </a:extLst>
            </p:cNvPr>
            <p:cNvSpPr/>
            <p:nvPr/>
          </p:nvSpPr>
          <p:spPr>
            <a:xfrm>
              <a:off x="3189018" y="2811480"/>
              <a:ext cx="522515" cy="522515"/>
            </a:xfrm>
            <a:prstGeom prst="pie">
              <a:avLst>
                <a:gd name="adj1" fmla="val 15998025"/>
                <a:gd name="adj2" fmla="val 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7" name="Oval 26">
            <a:extLst>
              <a:ext uri="{FF2B5EF4-FFF2-40B4-BE49-F238E27FC236}">
                <a16:creationId xmlns:a16="http://schemas.microsoft.com/office/drawing/2014/main" id="{925B6F4D-4D12-2CFE-321D-81818EEA3043}"/>
              </a:ext>
            </a:extLst>
          </p:cNvPr>
          <p:cNvSpPr/>
          <p:nvPr/>
        </p:nvSpPr>
        <p:spPr>
          <a:xfrm>
            <a:off x="10347341" y="-1059166"/>
            <a:ext cx="522515" cy="52251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607AB57-BA1B-CBF7-3079-69F72DA373B7}"/>
              </a:ext>
            </a:extLst>
          </p:cNvPr>
          <p:cNvSpPr/>
          <p:nvPr/>
        </p:nvSpPr>
        <p:spPr>
          <a:xfrm>
            <a:off x="13186943" y="-1066226"/>
            <a:ext cx="522515" cy="5225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232DA88-4931-D292-2040-57A99B9B147F}"/>
              </a:ext>
            </a:extLst>
          </p:cNvPr>
          <p:cNvGrpSpPr/>
          <p:nvPr/>
        </p:nvGrpSpPr>
        <p:grpSpPr>
          <a:xfrm>
            <a:off x="12509299" y="-1066226"/>
            <a:ext cx="522515" cy="522515"/>
            <a:chOff x="4722239" y="2804421"/>
            <a:chExt cx="522515" cy="522515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0E053CD5-BFB6-751A-721E-79B02EA4E48E}"/>
                </a:ext>
              </a:extLst>
            </p:cNvPr>
            <p:cNvSpPr/>
            <p:nvPr/>
          </p:nvSpPr>
          <p:spPr>
            <a:xfrm>
              <a:off x="4722239" y="2804421"/>
              <a:ext cx="522515" cy="522515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Partial Circle 43">
              <a:extLst>
                <a:ext uri="{FF2B5EF4-FFF2-40B4-BE49-F238E27FC236}">
                  <a16:creationId xmlns:a16="http://schemas.microsoft.com/office/drawing/2014/main" id="{9C2534B6-8906-5CA8-0A8E-2EAA51D70BCE}"/>
                </a:ext>
              </a:extLst>
            </p:cNvPr>
            <p:cNvSpPr/>
            <p:nvPr/>
          </p:nvSpPr>
          <p:spPr>
            <a:xfrm>
              <a:off x="4722239" y="2804421"/>
              <a:ext cx="522515" cy="522515"/>
            </a:xfrm>
            <a:prstGeom prst="pie">
              <a:avLst>
                <a:gd name="adj1" fmla="val 15985416"/>
                <a:gd name="adj2" fmla="val 1084685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99" name="Title 1">
            <a:extLst>
              <a:ext uri="{FF2B5EF4-FFF2-40B4-BE49-F238E27FC236}">
                <a16:creationId xmlns:a16="http://schemas.microsoft.com/office/drawing/2014/main" id="{07CF70D4-157B-491D-63B3-5F5D475A2A56}"/>
              </a:ext>
            </a:extLst>
          </p:cNvPr>
          <p:cNvSpPr txBox="1">
            <a:spLocks/>
          </p:cNvSpPr>
          <p:nvPr/>
        </p:nvSpPr>
        <p:spPr>
          <a:xfrm>
            <a:off x="6552998" y="3887189"/>
            <a:ext cx="5303643" cy="559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00329B"/>
                </a:solidFill>
              </a14:hiddenFill>
            </a:ext>
          </a:extLst>
        </p:spPr>
        <p:txBody>
          <a:bodyPr vert="horz" wrap="none" lIns="72000" tIns="72000" rIns="72000" bIns="7200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Century Gothic" pitchFamily="34" charset="0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Horizon 1 Priority Focus Areas  flowing  from Growth for Jobs</a:t>
            </a:r>
          </a:p>
          <a:p>
            <a:pPr algn="ct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 Framework</a:t>
            </a:r>
            <a:endParaRPr lang="en-ZA" sz="14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A3675C8-2E60-9C97-3377-E108B465CD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631" y="1028018"/>
            <a:ext cx="5831781" cy="3202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868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92779-76AE-D822-3B44-6B0769189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Our Priorities (2024 and medium term)</a:t>
            </a:r>
            <a:endParaRPr lang="en-ZA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100EC8-4EFC-02BB-E93C-E8C45FE44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3</a:t>
            </a:fld>
            <a:endParaRPr lang="en-ZA">
              <a:solidFill>
                <a:srgbClr val="003399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0D8BA92-143B-DE98-457D-357D1D4482FA}"/>
              </a:ext>
            </a:extLst>
          </p:cNvPr>
          <p:cNvGraphicFramePr>
            <a:graphicFrameLocks noGrp="1"/>
          </p:cNvGraphicFramePr>
          <p:nvPr/>
        </p:nvGraphicFramePr>
        <p:xfrm>
          <a:off x="393701" y="1223319"/>
          <a:ext cx="10777074" cy="4534586"/>
        </p:xfrm>
        <a:graphic>
          <a:graphicData uri="http://schemas.openxmlformats.org/drawingml/2006/table">
            <a:tbl>
              <a:tblPr firstRow="1" bandRow="1"/>
              <a:tblGrid>
                <a:gridCol w="1808234">
                  <a:extLst>
                    <a:ext uri="{9D8B030D-6E8A-4147-A177-3AD203B41FA5}">
                      <a16:colId xmlns:a16="http://schemas.microsoft.com/office/drawing/2014/main" val="2368807038"/>
                    </a:ext>
                  </a:extLst>
                </a:gridCol>
                <a:gridCol w="433976">
                  <a:extLst>
                    <a:ext uri="{9D8B030D-6E8A-4147-A177-3AD203B41FA5}">
                      <a16:colId xmlns:a16="http://schemas.microsoft.com/office/drawing/2014/main" val="653530951"/>
                    </a:ext>
                  </a:extLst>
                </a:gridCol>
                <a:gridCol w="1808234">
                  <a:extLst>
                    <a:ext uri="{9D8B030D-6E8A-4147-A177-3AD203B41FA5}">
                      <a16:colId xmlns:a16="http://schemas.microsoft.com/office/drawing/2014/main" val="1051563150"/>
                    </a:ext>
                  </a:extLst>
                </a:gridCol>
                <a:gridCol w="433976">
                  <a:extLst>
                    <a:ext uri="{9D8B030D-6E8A-4147-A177-3AD203B41FA5}">
                      <a16:colId xmlns:a16="http://schemas.microsoft.com/office/drawing/2014/main" val="3882653385"/>
                    </a:ext>
                  </a:extLst>
                </a:gridCol>
                <a:gridCol w="1808234">
                  <a:extLst>
                    <a:ext uri="{9D8B030D-6E8A-4147-A177-3AD203B41FA5}">
                      <a16:colId xmlns:a16="http://schemas.microsoft.com/office/drawing/2014/main" val="3913542100"/>
                    </a:ext>
                  </a:extLst>
                </a:gridCol>
                <a:gridCol w="433976">
                  <a:extLst>
                    <a:ext uri="{9D8B030D-6E8A-4147-A177-3AD203B41FA5}">
                      <a16:colId xmlns:a16="http://schemas.microsoft.com/office/drawing/2014/main" val="2589356448"/>
                    </a:ext>
                  </a:extLst>
                </a:gridCol>
                <a:gridCol w="1808234">
                  <a:extLst>
                    <a:ext uri="{9D8B030D-6E8A-4147-A177-3AD203B41FA5}">
                      <a16:colId xmlns:a16="http://schemas.microsoft.com/office/drawing/2014/main" val="3813586716"/>
                    </a:ext>
                  </a:extLst>
                </a:gridCol>
                <a:gridCol w="433976">
                  <a:extLst>
                    <a:ext uri="{9D8B030D-6E8A-4147-A177-3AD203B41FA5}">
                      <a16:colId xmlns:a16="http://schemas.microsoft.com/office/drawing/2014/main" val="3633504059"/>
                    </a:ext>
                  </a:extLst>
                </a:gridCol>
                <a:gridCol w="1808234">
                  <a:extLst>
                    <a:ext uri="{9D8B030D-6E8A-4147-A177-3AD203B41FA5}">
                      <a16:colId xmlns:a16="http://schemas.microsoft.com/office/drawing/2014/main" val="2911296968"/>
                    </a:ext>
                  </a:extLst>
                </a:gridCol>
              </a:tblGrid>
              <a:tr h="688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noFill/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noFill/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3600" b="1" i="0" u="none" strike="noStrike" dirty="0">
                          <a:ln>
                            <a:solidFill>
                              <a:srgbClr val="F4394A"/>
                            </a:solidFill>
                          </a:ln>
                          <a:noFill/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noFill/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3600" b="1" i="0" u="none" strike="noStrike">
                          <a:ln>
                            <a:solidFill>
                              <a:srgbClr val="F4394A"/>
                            </a:solidFill>
                          </a:ln>
                          <a:noFill/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7818229"/>
                  </a:ext>
                </a:extLst>
              </a:tr>
              <a:tr h="2081926">
                <a:tc>
                  <a:txBody>
                    <a:bodyPr/>
                    <a:lstStyle/>
                    <a:p>
                      <a:pPr algn="ctr" fontAlgn="t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rgbClr val="629D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29D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29D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29D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3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F0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4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F0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5"/>
                      <a:stretch>
                        <a:fillRect/>
                      </a:stretch>
                    </a:blip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r>
                        <a:rPr lang="en-Z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F0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ctr" fontAlgn="t"/>
                      <a:r>
                        <a:rPr lang="en-Z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6"/>
                      <a:stretch>
                        <a:fillRect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917767271"/>
                  </a:ext>
                </a:extLst>
              </a:tr>
              <a:tr h="565415">
                <a:tc>
                  <a:txBody>
                    <a:bodyPr/>
                    <a:lstStyle/>
                    <a:p>
                      <a:pPr algn="ctr" fontAlgn="t"/>
                      <a:r>
                        <a:rPr lang="en-ZA" sz="1200" b="1" i="0" u="none" strike="noStrike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Employability: Skills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r>
                        <a:rPr lang="en-ZA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29D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29DD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1200" b="1" i="0" u="none" strike="noStrike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Exports 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r>
                        <a:rPr lang="en-ZA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1200" b="1" i="0" u="none" strike="noStrike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Investments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r>
                        <a:rPr lang="en-ZA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12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  <a:r>
                        <a:rPr lang="en-ZA" sz="11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Employability: Entrepreneurship and Township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r>
                        <a:rPr lang="en-ZA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ZA" sz="12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+mj-lt"/>
                        </a:rPr>
                        <a:t> Ease of Doing Business: Red Tape Reduction</a:t>
                      </a: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84111395"/>
                  </a:ext>
                </a:extLst>
              </a:tr>
              <a:tr h="34598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Ministerial priority</a:t>
                      </a:r>
                      <a:endParaRPr lang="en-ZA" sz="1200" b="1" i="0" u="none" strike="noStrike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ZA" sz="2000" b="1" i="0" u="none" strike="noStrike">
                        <a:ln>
                          <a:solidFill>
                            <a:srgbClr val="F4394A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Ministerial priority</a:t>
                      </a:r>
                      <a:endParaRPr lang="en-ZA" sz="1200" b="1" i="0" u="none" strike="noStrike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t"/>
                      <a:endParaRPr lang="en-ZA" sz="1200" b="1" i="0" u="none" strike="noStrike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ZA" sz="2000" b="1" i="0" u="none" strike="noStrike">
                        <a:ln>
                          <a:solidFill>
                            <a:srgbClr val="F4394A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Ministerial priority</a:t>
                      </a:r>
                      <a:endParaRPr lang="en-ZA" sz="1200" b="1" i="0" u="none" strike="noStrike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t"/>
                      <a:endParaRPr lang="en-ZA" sz="1200" b="1" i="0" u="none" strike="noStrike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ZA" sz="2000" b="1" i="0" u="none" strike="noStrike">
                        <a:ln>
                          <a:solidFill>
                            <a:srgbClr val="F4394A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Ministerial priority</a:t>
                      </a:r>
                      <a:endParaRPr lang="en-ZA" sz="1200" b="1" i="0" u="none" strike="noStrike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t"/>
                      <a:endParaRPr lang="en-ZA" sz="1200" b="1" i="0" u="none" strike="noStrike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ZA" sz="2000" b="1" i="0" u="none" strike="noStrike">
                        <a:ln>
                          <a:solidFill>
                            <a:srgbClr val="F4394A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Ministerial priority</a:t>
                      </a:r>
                      <a:endParaRPr lang="en-ZA" sz="1200" b="1" i="0" u="none" strike="noStrike" kern="12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t"/>
                      <a:endParaRPr lang="en-ZA" sz="1200" b="1" i="0" u="none" strike="noStrike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81596261"/>
                  </a:ext>
                </a:extLst>
              </a:tr>
              <a:tr h="275384">
                <a:tc gridSpan="9">
                  <a:txBody>
                    <a:bodyPr/>
                    <a:lstStyle/>
                    <a:p>
                      <a:pPr algn="ctr" fontAlgn="t"/>
                      <a:r>
                        <a:rPr lang="en-ZA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Tech &amp; Innovation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ZA" sz="2000" b="1" i="0" u="none" strike="noStrike">
                        <a:ln>
                          <a:solidFill>
                            <a:srgbClr val="F4394A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ZA" sz="1200" b="1" i="0" u="none" strike="noStrike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ZA" sz="2000" b="1" i="0" u="none" strike="noStrike">
                        <a:ln>
                          <a:solidFill>
                            <a:srgbClr val="F4394A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ZA" sz="1200" b="1" i="0" u="none" strike="noStrike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ZA" sz="2000" b="1" i="0" u="none" strike="noStrike">
                        <a:ln>
                          <a:solidFill>
                            <a:srgbClr val="F4394A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ZA" sz="1200" b="1" i="0" u="none" strike="noStrike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ZA" sz="2000" b="1" i="0" u="none" strike="noStrike">
                        <a:ln>
                          <a:solidFill>
                            <a:srgbClr val="F4394A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ZA" sz="1200" b="1" i="0" u="none" strike="noStrike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59192310"/>
                  </a:ext>
                </a:extLst>
              </a:tr>
              <a:tr h="275384">
                <a:tc gridSpan="9"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Economic IQ</a:t>
                      </a:r>
                      <a:endParaRPr lang="en-ZA" sz="1200" b="1" i="0" u="none" strike="noStrike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797583"/>
                  </a:ext>
                </a:extLst>
              </a:tr>
              <a:tr h="275384">
                <a:tc gridSpan="9"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Communication and building the WC Brand</a:t>
                      </a:r>
                      <a:endParaRPr lang="en-ZA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718323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F13C1F6-D058-25D7-7B69-777D63324FFC}"/>
              </a:ext>
            </a:extLst>
          </p:cNvPr>
          <p:cNvSpPr txBox="1"/>
          <p:nvPr/>
        </p:nvSpPr>
        <p:spPr>
          <a:xfrm>
            <a:off x="3049172" y="2825319"/>
            <a:ext cx="609834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br>
              <a:rPr lang="en-US" dirty="0"/>
            </a:br>
            <a:endParaRPr lang="en-US" b="0" i="0" dirty="0">
              <a:solidFill>
                <a:srgbClr val="FFFFFF"/>
              </a:solidFill>
              <a:effectLst/>
              <a:latin typeface="-apple-system"/>
            </a:endParaRP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715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>
            <a:extLst>
              <a:ext uri="{FF2B5EF4-FFF2-40B4-BE49-F238E27FC236}">
                <a16:creationId xmlns:a16="http://schemas.microsoft.com/office/drawing/2014/main" id="{72A1C7DB-73BA-2D72-9EDA-3081BBF1AD4D}"/>
              </a:ext>
            </a:extLst>
          </p:cNvPr>
          <p:cNvSpPr/>
          <p:nvPr/>
        </p:nvSpPr>
        <p:spPr>
          <a:xfrm rot="16200000">
            <a:off x="-1239666" y="1231684"/>
            <a:ext cx="6865982" cy="4386648"/>
          </a:xfrm>
          <a:prstGeom prst="flowChartDocument">
            <a:avLst/>
          </a:prstGeom>
          <a:blipFill dpi="0" rotWithShape="0">
            <a:blip r:embed="rId2">
              <a:alphaModFix amt="5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en-US" sz="2000" b="1">
              <a:solidFill>
                <a:srgbClr val="F4394A"/>
              </a:solidFill>
              <a:highlight>
                <a:srgbClr val="D4E5F7"/>
              </a:highlight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7A5FFE-3751-D67C-7CF2-178690B81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4</a:t>
            </a:fld>
            <a:endParaRPr lang="en-ZA">
              <a:solidFill>
                <a:srgbClr val="003399"/>
              </a:solidFill>
            </a:endParaRPr>
          </a:p>
        </p:txBody>
      </p:sp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D875C549-E2C6-4BB6-EB53-A93A07AF6C12}"/>
              </a:ext>
            </a:extLst>
          </p:cNvPr>
          <p:cNvSpPr/>
          <p:nvPr/>
        </p:nvSpPr>
        <p:spPr>
          <a:xfrm>
            <a:off x="4386649" y="1453815"/>
            <a:ext cx="2459025" cy="1938747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99F837-B386-D4F0-3178-8B8BB3C4BB21}"/>
              </a:ext>
            </a:extLst>
          </p:cNvPr>
          <p:cNvSpPr/>
          <p:nvPr/>
        </p:nvSpPr>
        <p:spPr>
          <a:xfrm>
            <a:off x="4574708" y="2206965"/>
            <a:ext cx="2032652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050"/>
              <a:t>Increased awareness of opportunities &amp; requirements in priority markets</a:t>
            </a:r>
          </a:p>
          <a:p>
            <a:pPr algn="ctr"/>
            <a:endParaRPr lang="en-IN" sz="105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BD28D8-03C4-357A-0A60-D4D53DDB750C}"/>
              </a:ext>
            </a:extLst>
          </p:cNvPr>
          <p:cNvSpPr txBox="1"/>
          <p:nvPr/>
        </p:nvSpPr>
        <p:spPr>
          <a:xfrm>
            <a:off x="4514996" y="1525709"/>
            <a:ext cx="22772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b="1">
                <a:solidFill>
                  <a:srgbClr val="FF0000"/>
                </a:solidFill>
              </a:rPr>
              <a:t>Export Strategic Thrust 1</a:t>
            </a:r>
          </a:p>
        </p:txBody>
      </p:sp>
      <p:sp>
        <p:nvSpPr>
          <p:cNvPr id="5" name="Rectangle: Diagonal Corners Rounded 4">
            <a:extLst>
              <a:ext uri="{FF2B5EF4-FFF2-40B4-BE49-F238E27FC236}">
                <a16:creationId xmlns:a16="http://schemas.microsoft.com/office/drawing/2014/main" id="{946667ED-B937-7DC8-D289-18B5CDF09D9B}"/>
              </a:ext>
            </a:extLst>
          </p:cNvPr>
          <p:cNvSpPr/>
          <p:nvPr/>
        </p:nvSpPr>
        <p:spPr>
          <a:xfrm>
            <a:off x="6994837" y="1453815"/>
            <a:ext cx="2459025" cy="1938747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23F8CC-DDC3-E18D-56ED-DD7ECD4489A9}"/>
              </a:ext>
            </a:extLst>
          </p:cNvPr>
          <p:cNvSpPr/>
          <p:nvPr/>
        </p:nvSpPr>
        <p:spPr>
          <a:xfrm>
            <a:off x="7245461" y="2210803"/>
            <a:ext cx="203265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050"/>
              <a:t>Enhances competitiveness, sustainability and capabilities of exports</a:t>
            </a:r>
          </a:p>
          <a:p>
            <a:pPr algn="ctr"/>
            <a:endParaRPr lang="en-IN" sz="105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510E3F-DDD3-9A16-0A2C-E02BDD2F85F0}"/>
              </a:ext>
            </a:extLst>
          </p:cNvPr>
          <p:cNvSpPr txBox="1"/>
          <p:nvPr/>
        </p:nvSpPr>
        <p:spPr>
          <a:xfrm>
            <a:off x="7085746" y="1514211"/>
            <a:ext cx="22772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b="1">
                <a:solidFill>
                  <a:srgbClr val="FF0000"/>
                </a:solidFill>
              </a:rPr>
              <a:t>Export Strategic Thrust 2</a:t>
            </a:r>
          </a:p>
        </p:txBody>
      </p:sp>
      <p:sp>
        <p:nvSpPr>
          <p:cNvPr id="13" name="Rectangle: Diagonal Corners Rounded 12">
            <a:extLst>
              <a:ext uri="{FF2B5EF4-FFF2-40B4-BE49-F238E27FC236}">
                <a16:creationId xmlns:a16="http://schemas.microsoft.com/office/drawing/2014/main" id="{061C9379-52E8-1C89-06C6-002876DF8C70}"/>
              </a:ext>
            </a:extLst>
          </p:cNvPr>
          <p:cNvSpPr/>
          <p:nvPr/>
        </p:nvSpPr>
        <p:spPr>
          <a:xfrm>
            <a:off x="9641921" y="1453815"/>
            <a:ext cx="2459025" cy="1938747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F4E1249-CED5-5E35-0735-3250A630E4FE}"/>
              </a:ext>
            </a:extLst>
          </p:cNvPr>
          <p:cNvSpPr/>
          <p:nvPr/>
        </p:nvSpPr>
        <p:spPr>
          <a:xfrm>
            <a:off x="9892545" y="2210803"/>
            <a:ext cx="203265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050"/>
              <a:t>More efficient cost-effective export infrastructure  </a:t>
            </a:r>
            <a:r>
              <a:rPr lang="en-IN" sz="1050">
                <a:solidFill>
                  <a:srgbClr val="FF0000"/>
                </a:solidFill>
              </a:rPr>
              <a:t>(Port of CT)</a:t>
            </a:r>
          </a:p>
          <a:p>
            <a:pPr algn="ctr"/>
            <a:endParaRPr lang="en-IN" sz="105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FADC6E-1328-CCE4-1D79-64FD1B86440E}"/>
              </a:ext>
            </a:extLst>
          </p:cNvPr>
          <p:cNvSpPr txBox="1"/>
          <p:nvPr/>
        </p:nvSpPr>
        <p:spPr>
          <a:xfrm>
            <a:off x="9732830" y="1514211"/>
            <a:ext cx="22772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b="1">
                <a:solidFill>
                  <a:srgbClr val="FF0000"/>
                </a:solidFill>
              </a:rPr>
              <a:t>Export Strategic Thrust 3</a:t>
            </a:r>
          </a:p>
        </p:txBody>
      </p:sp>
      <p:sp>
        <p:nvSpPr>
          <p:cNvPr id="18" name="Rectangle: Diagonal Corners Rounded 17">
            <a:extLst>
              <a:ext uri="{FF2B5EF4-FFF2-40B4-BE49-F238E27FC236}">
                <a16:creationId xmlns:a16="http://schemas.microsoft.com/office/drawing/2014/main" id="{4AD01454-57C2-C1EC-9211-436F5D835952}"/>
              </a:ext>
            </a:extLst>
          </p:cNvPr>
          <p:cNvSpPr/>
          <p:nvPr/>
        </p:nvSpPr>
        <p:spPr>
          <a:xfrm>
            <a:off x="4386649" y="3920965"/>
            <a:ext cx="2459025" cy="1938747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18B3444-6B1E-BA84-B6C4-FAC4AD534A8F}"/>
              </a:ext>
            </a:extLst>
          </p:cNvPr>
          <p:cNvSpPr/>
          <p:nvPr/>
        </p:nvSpPr>
        <p:spPr>
          <a:xfrm>
            <a:off x="4599835" y="4624974"/>
            <a:ext cx="2032652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050"/>
              <a:t>Improved destination &amp; industry accessibility through lobbying &amp; advocacy; Airlift and </a:t>
            </a:r>
            <a:r>
              <a:rPr lang="en-IN" sz="1050">
                <a:solidFill>
                  <a:srgbClr val="FF0000"/>
                </a:solidFill>
              </a:rPr>
              <a:t>Visa Reform</a:t>
            </a:r>
          </a:p>
          <a:p>
            <a:pPr algn="ctr"/>
            <a:endParaRPr lang="en-IN" sz="105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DCBC6CE-09D5-F43B-E1A3-08F8EA87D61D}"/>
              </a:ext>
            </a:extLst>
          </p:cNvPr>
          <p:cNvSpPr txBox="1"/>
          <p:nvPr/>
        </p:nvSpPr>
        <p:spPr>
          <a:xfrm>
            <a:off x="4485536" y="3993433"/>
            <a:ext cx="22772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b="1">
                <a:solidFill>
                  <a:srgbClr val="FF0000"/>
                </a:solidFill>
              </a:rPr>
              <a:t>Tourism Strategic Thrust 1</a:t>
            </a:r>
          </a:p>
        </p:txBody>
      </p:sp>
      <p:sp>
        <p:nvSpPr>
          <p:cNvPr id="21" name="Rectangle: Diagonal Corners Rounded 20">
            <a:extLst>
              <a:ext uri="{FF2B5EF4-FFF2-40B4-BE49-F238E27FC236}">
                <a16:creationId xmlns:a16="http://schemas.microsoft.com/office/drawing/2014/main" id="{8AB8C60F-8F3D-8BCF-760C-6E5E0060181E}"/>
              </a:ext>
            </a:extLst>
          </p:cNvPr>
          <p:cNvSpPr/>
          <p:nvPr/>
        </p:nvSpPr>
        <p:spPr>
          <a:xfrm>
            <a:off x="6994837" y="3920965"/>
            <a:ext cx="2459025" cy="1938747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B201F37-D41A-80D2-6989-4E7E9124970A}"/>
              </a:ext>
            </a:extLst>
          </p:cNvPr>
          <p:cNvSpPr/>
          <p:nvPr/>
        </p:nvSpPr>
        <p:spPr>
          <a:xfrm>
            <a:off x="7208023" y="4621992"/>
            <a:ext cx="203265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/>
              <a:t>Enhanced destination management &amp; building high performing businesses</a:t>
            </a:r>
          </a:p>
          <a:p>
            <a:pPr algn="ctr"/>
            <a:endParaRPr lang="en-IN" sz="105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98786BC-2ECB-07ED-51C3-A488B16E86FF}"/>
              </a:ext>
            </a:extLst>
          </p:cNvPr>
          <p:cNvSpPr txBox="1"/>
          <p:nvPr/>
        </p:nvSpPr>
        <p:spPr>
          <a:xfrm>
            <a:off x="7123184" y="3993016"/>
            <a:ext cx="22772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b="1">
                <a:solidFill>
                  <a:srgbClr val="FF0000"/>
                </a:solidFill>
              </a:rPr>
              <a:t>Tourism Strategic Thrust 2</a:t>
            </a:r>
          </a:p>
        </p:txBody>
      </p:sp>
      <p:sp>
        <p:nvSpPr>
          <p:cNvPr id="24" name="Rectangle: Diagonal Corners Rounded 23">
            <a:extLst>
              <a:ext uri="{FF2B5EF4-FFF2-40B4-BE49-F238E27FC236}">
                <a16:creationId xmlns:a16="http://schemas.microsoft.com/office/drawing/2014/main" id="{66880B76-4A9F-8FEC-0F43-9355E727E1B5}"/>
              </a:ext>
            </a:extLst>
          </p:cNvPr>
          <p:cNvSpPr/>
          <p:nvPr/>
        </p:nvSpPr>
        <p:spPr>
          <a:xfrm>
            <a:off x="9641921" y="3920965"/>
            <a:ext cx="2459025" cy="1938747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B63BAAB-8DCE-5D77-977E-D6CECE9718FC}"/>
              </a:ext>
            </a:extLst>
          </p:cNvPr>
          <p:cNvSpPr/>
          <p:nvPr/>
        </p:nvSpPr>
        <p:spPr>
          <a:xfrm>
            <a:off x="9859837" y="4618678"/>
            <a:ext cx="2032652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050"/>
              <a:t>Integrated Destination Marketing </a:t>
            </a:r>
          </a:p>
          <a:p>
            <a:pPr algn="ctr"/>
            <a:endParaRPr lang="en-IN" sz="105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CFC8654-8524-307E-BDCC-0883B8628CC1}"/>
              </a:ext>
            </a:extLst>
          </p:cNvPr>
          <p:cNvSpPr txBox="1"/>
          <p:nvPr/>
        </p:nvSpPr>
        <p:spPr>
          <a:xfrm>
            <a:off x="9770268" y="3967125"/>
            <a:ext cx="22772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b="1">
                <a:solidFill>
                  <a:srgbClr val="FF0000"/>
                </a:solidFill>
              </a:rPr>
              <a:t>Tourism Strategic Thrust 3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D7629A6-2EE8-AE00-8DF4-7926AA43B2DD}"/>
              </a:ext>
            </a:extLst>
          </p:cNvPr>
          <p:cNvGrpSpPr/>
          <p:nvPr/>
        </p:nvGrpSpPr>
        <p:grpSpPr>
          <a:xfrm>
            <a:off x="6319087" y="5326781"/>
            <a:ext cx="350838" cy="368300"/>
            <a:chOff x="4945063" y="4538663"/>
            <a:chExt cx="350838" cy="368300"/>
          </a:xfrm>
        </p:grpSpPr>
        <p:sp>
          <p:nvSpPr>
            <p:cNvPr id="37" name="Freeform 30">
              <a:extLst>
                <a:ext uri="{FF2B5EF4-FFF2-40B4-BE49-F238E27FC236}">
                  <a16:creationId xmlns:a16="http://schemas.microsoft.com/office/drawing/2014/main" id="{D40C724B-23DA-7866-6AEF-3FD3E91EBD79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5063" y="4710113"/>
              <a:ext cx="350838" cy="196850"/>
            </a:xfrm>
            <a:custGeom>
              <a:avLst/>
              <a:gdLst>
                <a:gd name="T0" fmla="*/ 0 w 221"/>
                <a:gd name="T1" fmla="*/ 124 h 124"/>
                <a:gd name="T2" fmla="*/ 221 w 221"/>
                <a:gd name="T3" fmla="*/ 124 h 124"/>
                <a:gd name="T4" fmla="*/ 111 w 221"/>
                <a:gd name="T5" fmla="*/ 0 h 124"/>
                <a:gd name="T6" fmla="*/ 0 w 221"/>
                <a:gd name="T7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1" h="124">
                  <a:moveTo>
                    <a:pt x="0" y="124"/>
                  </a:moveTo>
                  <a:lnTo>
                    <a:pt x="221" y="124"/>
                  </a:lnTo>
                  <a:lnTo>
                    <a:pt x="111" y="0"/>
                  </a:lnTo>
                  <a:lnTo>
                    <a:pt x="0" y="124"/>
                  </a:lnTo>
                  <a:close/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38" name="Line 31">
              <a:extLst>
                <a:ext uri="{FF2B5EF4-FFF2-40B4-BE49-F238E27FC236}">
                  <a16:creationId xmlns:a16="http://schemas.microsoft.com/office/drawing/2014/main" id="{9CD0524C-5883-B4BA-BDFC-3E00C0F3AB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21275" y="4560888"/>
              <a:ext cx="0" cy="13970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39" name="Oval 32">
              <a:extLst>
                <a:ext uri="{FF2B5EF4-FFF2-40B4-BE49-F238E27FC236}">
                  <a16:creationId xmlns:a16="http://schemas.microsoft.com/office/drawing/2014/main" id="{94D8CE66-3E40-B98C-185C-56A29BA494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1750" y="4538663"/>
              <a:ext cx="17463" cy="22225"/>
            </a:xfrm>
            <a:prstGeom prst="ellips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16AF3628-D18D-8628-387A-2B1A244EF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8738" y="4573588"/>
              <a:ext cx="109538" cy="69850"/>
            </a:xfrm>
            <a:custGeom>
              <a:avLst/>
              <a:gdLst>
                <a:gd name="T0" fmla="*/ 0 w 69"/>
                <a:gd name="T1" fmla="*/ 0 h 44"/>
                <a:gd name="T2" fmla="*/ 69 w 69"/>
                <a:gd name="T3" fmla="*/ 0 h 44"/>
                <a:gd name="T4" fmla="*/ 44 w 69"/>
                <a:gd name="T5" fmla="*/ 22 h 44"/>
                <a:gd name="T6" fmla="*/ 69 w 69"/>
                <a:gd name="T7" fmla="*/ 44 h 44"/>
                <a:gd name="T8" fmla="*/ 0 w 69"/>
                <a:gd name="T9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44">
                  <a:moveTo>
                    <a:pt x="0" y="0"/>
                  </a:moveTo>
                  <a:lnTo>
                    <a:pt x="69" y="0"/>
                  </a:lnTo>
                  <a:lnTo>
                    <a:pt x="44" y="22"/>
                  </a:lnTo>
                  <a:lnTo>
                    <a:pt x="69" y="44"/>
                  </a:lnTo>
                  <a:lnTo>
                    <a:pt x="0" y="44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41" name="Line 34">
              <a:extLst>
                <a:ext uri="{FF2B5EF4-FFF2-40B4-BE49-F238E27FC236}">
                  <a16:creationId xmlns:a16="http://schemas.microsoft.com/office/drawing/2014/main" id="{33E221BD-1701-8485-2F7F-09C8DC650F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38738" y="4608513"/>
              <a:ext cx="69850" cy="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42" name="Freeform 35">
              <a:extLst>
                <a:ext uri="{FF2B5EF4-FFF2-40B4-BE49-F238E27FC236}">
                  <a16:creationId xmlns:a16="http://schemas.microsoft.com/office/drawing/2014/main" id="{372C3EB2-45BE-F74E-3D7F-9E5E0E14021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4600" y="4787901"/>
              <a:ext cx="136525" cy="52388"/>
            </a:xfrm>
            <a:custGeom>
              <a:avLst/>
              <a:gdLst>
                <a:gd name="T0" fmla="*/ 86 w 86"/>
                <a:gd name="T1" fmla="*/ 3 h 33"/>
                <a:gd name="T2" fmla="*/ 61 w 86"/>
                <a:gd name="T3" fmla="*/ 25 h 33"/>
                <a:gd name="T4" fmla="*/ 47 w 86"/>
                <a:gd name="T5" fmla="*/ 0 h 33"/>
                <a:gd name="T6" fmla="*/ 14 w 86"/>
                <a:gd name="T7" fmla="*/ 33 h 33"/>
                <a:gd name="T8" fmla="*/ 0 w 86"/>
                <a:gd name="T9" fmla="*/ 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33">
                  <a:moveTo>
                    <a:pt x="86" y="3"/>
                  </a:moveTo>
                  <a:lnTo>
                    <a:pt x="61" y="25"/>
                  </a:lnTo>
                  <a:lnTo>
                    <a:pt x="47" y="0"/>
                  </a:lnTo>
                  <a:lnTo>
                    <a:pt x="14" y="33"/>
                  </a:lnTo>
                  <a:lnTo>
                    <a:pt x="0" y="3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3E1875F-897C-BABF-82C0-8D328E16A020}"/>
              </a:ext>
            </a:extLst>
          </p:cNvPr>
          <p:cNvGrpSpPr/>
          <p:nvPr/>
        </p:nvGrpSpPr>
        <p:grpSpPr>
          <a:xfrm>
            <a:off x="8876219" y="2903430"/>
            <a:ext cx="350838" cy="368300"/>
            <a:chOff x="4945063" y="4538663"/>
            <a:chExt cx="350838" cy="368300"/>
          </a:xfrm>
        </p:grpSpPr>
        <p:sp>
          <p:nvSpPr>
            <p:cNvPr id="44" name="Freeform 30">
              <a:extLst>
                <a:ext uri="{FF2B5EF4-FFF2-40B4-BE49-F238E27FC236}">
                  <a16:creationId xmlns:a16="http://schemas.microsoft.com/office/drawing/2014/main" id="{B8235BF5-CAD4-7C9F-24DA-29777BD48C0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5063" y="4710113"/>
              <a:ext cx="350838" cy="196850"/>
            </a:xfrm>
            <a:custGeom>
              <a:avLst/>
              <a:gdLst>
                <a:gd name="T0" fmla="*/ 0 w 221"/>
                <a:gd name="T1" fmla="*/ 124 h 124"/>
                <a:gd name="T2" fmla="*/ 221 w 221"/>
                <a:gd name="T3" fmla="*/ 124 h 124"/>
                <a:gd name="T4" fmla="*/ 111 w 221"/>
                <a:gd name="T5" fmla="*/ 0 h 124"/>
                <a:gd name="T6" fmla="*/ 0 w 221"/>
                <a:gd name="T7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1" h="124">
                  <a:moveTo>
                    <a:pt x="0" y="124"/>
                  </a:moveTo>
                  <a:lnTo>
                    <a:pt x="221" y="124"/>
                  </a:lnTo>
                  <a:lnTo>
                    <a:pt x="111" y="0"/>
                  </a:lnTo>
                  <a:lnTo>
                    <a:pt x="0" y="124"/>
                  </a:lnTo>
                  <a:close/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45" name="Line 31">
              <a:extLst>
                <a:ext uri="{FF2B5EF4-FFF2-40B4-BE49-F238E27FC236}">
                  <a16:creationId xmlns:a16="http://schemas.microsoft.com/office/drawing/2014/main" id="{AD2856B0-FC43-5355-0097-AE70DA5E72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21275" y="4560888"/>
              <a:ext cx="0" cy="13970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46" name="Oval 32">
              <a:extLst>
                <a:ext uri="{FF2B5EF4-FFF2-40B4-BE49-F238E27FC236}">
                  <a16:creationId xmlns:a16="http://schemas.microsoft.com/office/drawing/2014/main" id="{7397479E-647F-F9B5-CBF5-820F152E89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1750" y="4538663"/>
              <a:ext cx="17463" cy="22225"/>
            </a:xfrm>
            <a:prstGeom prst="ellips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FF5EE1FA-CEFD-DC71-3679-4BC8A6237CAB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8738" y="4573588"/>
              <a:ext cx="109538" cy="69850"/>
            </a:xfrm>
            <a:custGeom>
              <a:avLst/>
              <a:gdLst>
                <a:gd name="T0" fmla="*/ 0 w 69"/>
                <a:gd name="T1" fmla="*/ 0 h 44"/>
                <a:gd name="T2" fmla="*/ 69 w 69"/>
                <a:gd name="T3" fmla="*/ 0 h 44"/>
                <a:gd name="T4" fmla="*/ 44 w 69"/>
                <a:gd name="T5" fmla="*/ 22 h 44"/>
                <a:gd name="T6" fmla="*/ 69 w 69"/>
                <a:gd name="T7" fmla="*/ 44 h 44"/>
                <a:gd name="T8" fmla="*/ 0 w 69"/>
                <a:gd name="T9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44">
                  <a:moveTo>
                    <a:pt x="0" y="0"/>
                  </a:moveTo>
                  <a:lnTo>
                    <a:pt x="69" y="0"/>
                  </a:lnTo>
                  <a:lnTo>
                    <a:pt x="44" y="22"/>
                  </a:lnTo>
                  <a:lnTo>
                    <a:pt x="69" y="44"/>
                  </a:lnTo>
                  <a:lnTo>
                    <a:pt x="0" y="44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48" name="Line 34">
              <a:extLst>
                <a:ext uri="{FF2B5EF4-FFF2-40B4-BE49-F238E27FC236}">
                  <a16:creationId xmlns:a16="http://schemas.microsoft.com/office/drawing/2014/main" id="{CF07FCA4-0CDE-A133-8EE1-6F929047EA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38738" y="4608513"/>
              <a:ext cx="69850" cy="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72BBD15A-87AB-E5F7-EAAD-07C4B14757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4600" y="4787901"/>
              <a:ext cx="136525" cy="52388"/>
            </a:xfrm>
            <a:custGeom>
              <a:avLst/>
              <a:gdLst>
                <a:gd name="T0" fmla="*/ 86 w 86"/>
                <a:gd name="T1" fmla="*/ 3 h 33"/>
                <a:gd name="T2" fmla="*/ 61 w 86"/>
                <a:gd name="T3" fmla="*/ 25 h 33"/>
                <a:gd name="T4" fmla="*/ 47 w 86"/>
                <a:gd name="T5" fmla="*/ 0 h 33"/>
                <a:gd name="T6" fmla="*/ 14 w 86"/>
                <a:gd name="T7" fmla="*/ 33 h 33"/>
                <a:gd name="T8" fmla="*/ 0 w 86"/>
                <a:gd name="T9" fmla="*/ 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33">
                  <a:moveTo>
                    <a:pt x="86" y="3"/>
                  </a:moveTo>
                  <a:lnTo>
                    <a:pt x="61" y="25"/>
                  </a:lnTo>
                  <a:lnTo>
                    <a:pt x="47" y="0"/>
                  </a:lnTo>
                  <a:lnTo>
                    <a:pt x="14" y="33"/>
                  </a:lnTo>
                  <a:lnTo>
                    <a:pt x="0" y="3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3155FB65-250A-06E9-94C9-F79DF514A8A6}"/>
              </a:ext>
            </a:extLst>
          </p:cNvPr>
          <p:cNvGrpSpPr/>
          <p:nvPr/>
        </p:nvGrpSpPr>
        <p:grpSpPr>
          <a:xfrm>
            <a:off x="11562653" y="2914542"/>
            <a:ext cx="350838" cy="368300"/>
            <a:chOff x="4945063" y="4538663"/>
            <a:chExt cx="350838" cy="368300"/>
          </a:xfrm>
        </p:grpSpPr>
        <p:sp>
          <p:nvSpPr>
            <p:cNvPr id="51" name="Freeform 30">
              <a:extLst>
                <a:ext uri="{FF2B5EF4-FFF2-40B4-BE49-F238E27FC236}">
                  <a16:creationId xmlns:a16="http://schemas.microsoft.com/office/drawing/2014/main" id="{9861DF5F-2AAA-D44A-8CEC-1E2E04E6575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5063" y="4710113"/>
              <a:ext cx="350838" cy="196850"/>
            </a:xfrm>
            <a:custGeom>
              <a:avLst/>
              <a:gdLst>
                <a:gd name="T0" fmla="*/ 0 w 221"/>
                <a:gd name="T1" fmla="*/ 124 h 124"/>
                <a:gd name="T2" fmla="*/ 221 w 221"/>
                <a:gd name="T3" fmla="*/ 124 h 124"/>
                <a:gd name="T4" fmla="*/ 111 w 221"/>
                <a:gd name="T5" fmla="*/ 0 h 124"/>
                <a:gd name="T6" fmla="*/ 0 w 221"/>
                <a:gd name="T7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1" h="124">
                  <a:moveTo>
                    <a:pt x="0" y="124"/>
                  </a:moveTo>
                  <a:lnTo>
                    <a:pt x="221" y="124"/>
                  </a:lnTo>
                  <a:lnTo>
                    <a:pt x="111" y="0"/>
                  </a:lnTo>
                  <a:lnTo>
                    <a:pt x="0" y="124"/>
                  </a:lnTo>
                  <a:close/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52" name="Line 31">
              <a:extLst>
                <a:ext uri="{FF2B5EF4-FFF2-40B4-BE49-F238E27FC236}">
                  <a16:creationId xmlns:a16="http://schemas.microsoft.com/office/drawing/2014/main" id="{F7F8ACD8-6D06-CED2-1D2A-6908C50DBB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21275" y="4560888"/>
              <a:ext cx="0" cy="13970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53" name="Oval 32">
              <a:extLst>
                <a:ext uri="{FF2B5EF4-FFF2-40B4-BE49-F238E27FC236}">
                  <a16:creationId xmlns:a16="http://schemas.microsoft.com/office/drawing/2014/main" id="{EC12B7CE-112E-D14A-E51F-2F689ACAA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1750" y="4538663"/>
              <a:ext cx="17463" cy="22225"/>
            </a:xfrm>
            <a:prstGeom prst="ellips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54" name="Freeform 33">
              <a:extLst>
                <a:ext uri="{FF2B5EF4-FFF2-40B4-BE49-F238E27FC236}">
                  <a16:creationId xmlns:a16="http://schemas.microsoft.com/office/drawing/2014/main" id="{3AD3FE34-1B81-1F05-330F-2B0B8ED4901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8738" y="4573588"/>
              <a:ext cx="109538" cy="69850"/>
            </a:xfrm>
            <a:custGeom>
              <a:avLst/>
              <a:gdLst>
                <a:gd name="T0" fmla="*/ 0 w 69"/>
                <a:gd name="T1" fmla="*/ 0 h 44"/>
                <a:gd name="T2" fmla="*/ 69 w 69"/>
                <a:gd name="T3" fmla="*/ 0 h 44"/>
                <a:gd name="T4" fmla="*/ 44 w 69"/>
                <a:gd name="T5" fmla="*/ 22 h 44"/>
                <a:gd name="T6" fmla="*/ 69 w 69"/>
                <a:gd name="T7" fmla="*/ 44 h 44"/>
                <a:gd name="T8" fmla="*/ 0 w 69"/>
                <a:gd name="T9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44">
                  <a:moveTo>
                    <a:pt x="0" y="0"/>
                  </a:moveTo>
                  <a:lnTo>
                    <a:pt x="69" y="0"/>
                  </a:lnTo>
                  <a:lnTo>
                    <a:pt x="44" y="22"/>
                  </a:lnTo>
                  <a:lnTo>
                    <a:pt x="69" y="44"/>
                  </a:lnTo>
                  <a:lnTo>
                    <a:pt x="0" y="44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55" name="Line 34">
              <a:extLst>
                <a:ext uri="{FF2B5EF4-FFF2-40B4-BE49-F238E27FC236}">
                  <a16:creationId xmlns:a16="http://schemas.microsoft.com/office/drawing/2014/main" id="{1C655E33-3787-F7C4-B394-F02F170803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38738" y="4608513"/>
              <a:ext cx="69850" cy="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56" name="Freeform 35">
              <a:extLst>
                <a:ext uri="{FF2B5EF4-FFF2-40B4-BE49-F238E27FC236}">
                  <a16:creationId xmlns:a16="http://schemas.microsoft.com/office/drawing/2014/main" id="{624C0AC6-7D47-C0D3-B1FC-0C64A77DDD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4600" y="4787901"/>
              <a:ext cx="136525" cy="52388"/>
            </a:xfrm>
            <a:custGeom>
              <a:avLst/>
              <a:gdLst>
                <a:gd name="T0" fmla="*/ 86 w 86"/>
                <a:gd name="T1" fmla="*/ 3 h 33"/>
                <a:gd name="T2" fmla="*/ 61 w 86"/>
                <a:gd name="T3" fmla="*/ 25 h 33"/>
                <a:gd name="T4" fmla="*/ 47 w 86"/>
                <a:gd name="T5" fmla="*/ 0 h 33"/>
                <a:gd name="T6" fmla="*/ 14 w 86"/>
                <a:gd name="T7" fmla="*/ 33 h 33"/>
                <a:gd name="T8" fmla="*/ 0 w 86"/>
                <a:gd name="T9" fmla="*/ 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33">
                  <a:moveTo>
                    <a:pt x="86" y="3"/>
                  </a:moveTo>
                  <a:lnTo>
                    <a:pt x="61" y="25"/>
                  </a:lnTo>
                  <a:lnTo>
                    <a:pt x="47" y="0"/>
                  </a:lnTo>
                  <a:lnTo>
                    <a:pt x="14" y="33"/>
                  </a:lnTo>
                  <a:lnTo>
                    <a:pt x="0" y="3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945F7A3C-911B-944F-07E9-31166933F1BF}"/>
              </a:ext>
            </a:extLst>
          </p:cNvPr>
          <p:cNvSpPr/>
          <p:nvPr/>
        </p:nvSpPr>
        <p:spPr>
          <a:xfrm>
            <a:off x="299433" y="3033232"/>
            <a:ext cx="3218275" cy="1282045"/>
          </a:xfrm>
          <a:prstGeom prst="rect">
            <a:avLst/>
          </a:prstGeom>
          <a:solidFill>
            <a:srgbClr val="D4E5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chemeClr val="tx1"/>
                </a:solidFill>
                <a:highlight>
                  <a:srgbClr val="D4E5F7"/>
                </a:highlight>
              </a:rPr>
              <a:t>Establish the WC as the leading global export region by </a:t>
            </a:r>
            <a:r>
              <a:rPr lang="en-US" sz="1600" b="1">
                <a:solidFill>
                  <a:srgbClr val="F4394A"/>
                </a:solidFill>
                <a:highlight>
                  <a:srgbClr val="D4E5F7"/>
                </a:highlight>
              </a:rPr>
              <a:t>tripling exports </a:t>
            </a:r>
            <a:r>
              <a:rPr lang="en-US" sz="1600" b="1">
                <a:solidFill>
                  <a:schemeClr val="tx1"/>
                </a:solidFill>
                <a:highlight>
                  <a:srgbClr val="D4E5F7"/>
                </a:highlight>
              </a:rPr>
              <a:t>and</a:t>
            </a:r>
            <a:r>
              <a:rPr lang="en-US" sz="1600" b="1">
                <a:solidFill>
                  <a:srgbClr val="F4394A"/>
                </a:solidFill>
                <a:highlight>
                  <a:srgbClr val="D4E5F7"/>
                </a:highlight>
              </a:rPr>
              <a:t> doubling tourist arrivals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5E6E38-3373-2F9E-07CB-F30A5A38F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700" y="286121"/>
            <a:ext cx="11462940" cy="559256"/>
          </a:xfrm>
        </p:spPr>
        <p:txBody>
          <a:bodyPr/>
          <a:lstStyle/>
          <a:p>
            <a:r>
              <a:rPr lang="en-ZA">
                <a:solidFill>
                  <a:srgbClr val="001489"/>
                </a:solidFill>
              </a:rPr>
              <a:t>Departmental Priority Areas: Exports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26498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7A5FFE-3751-D67C-7CF2-178690B81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5</a:t>
            </a:fld>
            <a:endParaRPr lang="en-ZA">
              <a:solidFill>
                <a:srgbClr val="003399"/>
              </a:solidFill>
            </a:endParaRPr>
          </a:p>
        </p:txBody>
      </p:sp>
      <p:sp>
        <p:nvSpPr>
          <p:cNvPr id="7" name="Flowchart: Document 6">
            <a:extLst>
              <a:ext uri="{FF2B5EF4-FFF2-40B4-BE49-F238E27FC236}">
                <a16:creationId xmlns:a16="http://schemas.microsoft.com/office/drawing/2014/main" id="{72A1C7DB-73BA-2D72-9EDA-3081BBF1AD4D}"/>
              </a:ext>
            </a:extLst>
          </p:cNvPr>
          <p:cNvSpPr/>
          <p:nvPr/>
        </p:nvSpPr>
        <p:spPr>
          <a:xfrm rot="16200000">
            <a:off x="-1239666" y="1231684"/>
            <a:ext cx="6865982" cy="4386648"/>
          </a:xfrm>
          <a:prstGeom prst="flowChartDocument">
            <a:avLst/>
          </a:prstGeom>
          <a:blipFill dpi="0" rotWithShape="0">
            <a:blip r:embed="rId2">
              <a:alphaModFix amt="5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en-US" sz="2000" b="1">
              <a:solidFill>
                <a:srgbClr val="FF0000"/>
              </a:solidFill>
              <a:highlight>
                <a:srgbClr val="D4E5F7"/>
              </a:highlight>
            </a:endParaRPr>
          </a:p>
        </p:txBody>
      </p:sp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D875C549-E2C6-4BB6-EB53-A93A07AF6C12}"/>
              </a:ext>
            </a:extLst>
          </p:cNvPr>
          <p:cNvSpPr/>
          <p:nvPr/>
        </p:nvSpPr>
        <p:spPr>
          <a:xfrm>
            <a:off x="4596714" y="1198605"/>
            <a:ext cx="3064475" cy="2051222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99F837-B386-D4F0-3178-8B8BB3C4BB21}"/>
              </a:ext>
            </a:extLst>
          </p:cNvPr>
          <p:cNvSpPr/>
          <p:nvPr/>
        </p:nvSpPr>
        <p:spPr>
          <a:xfrm>
            <a:off x="4829439" y="1784687"/>
            <a:ext cx="2533122" cy="1223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/>
              <a:t>Enhance entrepreneurship pathways to build a strong entrepreneurial culture through supporting youth start-up businesses and leveraging existing digital entrepreneurial platforms</a:t>
            </a:r>
          </a:p>
          <a:p>
            <a:pPr algn="ctr"/>
            <a:endParaRPr lang="en-IN" sz="105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BD28D8-03C4-357A-0A60-D4D53DDB750C}"/>
              </a:ext>
            </a:extLst>
          </p:cNvPr>
          <p:cNvSpPr txBox="1"/>
          <p:nvPr/>
        </p:nvSpPr>
        <p:spPr>
          <a:xfrm>
            <a:off x="5041561" y="1294644"/>
            <a:ext cx="22453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ZA" b="1">
                <a:solidFill>
                  <a:srgbClr val="FF0000"/>
                </a:solidFill>
              </a:rPr>
              <a:t>Strategic Thrust 1</a:t>
            </a:r>
          </a:p>
        </p:txBody>
      </p:sp>
      <p:sp>
        <p:nvSpPr>
          <p:cNvPr id="12" name="Rectangle: Diagonal Corners Rounded 11">
            <a:extLst>
              <a:ext uri="{FF2B5EF4-FFF2-40B4-BE49-F238E27FC236}">
                <a16:creationId xmlns:a16="http://schemas.microsoft.com/office/drawing/2014/main" id="{79D5616F-5F51-43CF-7735-16B725E7D6C0}"/>
              </a:ext>
            </a:extLst>
          </p:cNvPr>
          <p:cNvSpPr/>
          <p:nvPr/>
        </p:nvSpPr>
        <p:spPr>
          <a:xfrm>
            <a:off x="4647074" y="3969519"/>
            <a:ext cx="3064475" cy="2051222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F0E6CF-1A4D-1BE6-BF18-F380F6E10328}"/>
              </a:ext>
            </a:extLst>
          </p:cNvPr>
          <p:cNvSpPr/>
          <p:nvPr/>
        </p:nvSpPr>
        <p:spPr>
          <a:xfrm>
            <a:off x="4912750" y="4542260"/>
            <a:ext cx="2533122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/>
              <a:t>Entrepreneurship development through market access and funding through supplier development and access to funding initiatives</a:t>
            </a:r>
          </a:p>
          <a:p>
            <a:pPr algn="ctr"/>
            <a:endParaRPr lang="en-IN" sz="105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7CEF4A-B31D-E967-C319-E259370CF9BB}"/>
              </a:ext>
            </a:extLst>
          </p:cNvPr>
          <p:cNvSpPr txBox="1"/>
          <p:nvPr/>
        </p:nvSpPr>
        <p:spPr>
          <a:xfrm>
            <a:off x="5002474" y="4080669"/>
            <a:ext cx="22453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ZA" b="1">
                <a:solidFill>
                  <a:srgbClr val="FF0000"/>
                </a:solidFill>
              </a:rPr>
              <a:t>Strategic Thrust 3</a:t>
            </a:r>
          </a:p>
        </p:txBody>
      </p:sp>
      <p:sp>
        <p:nvSpPr>
          <p:cNvPr id="5" name="Rectangle: Diagonal Corners Rounded 4">
            <a:extLst>
              <a:ext uri="{FF2B5EF4-FFF2-40B4-BE49-F238E27FC236}">
                <a16:creationId xmlns:a16="http://schemas.microsoft.com/office/drawing/2014/main" id="{B2B045A1-C7EA-F4D5-F132-110DC8296B99}"/>
              </a:ext>
            </a:extLst>
          </p:cNvPr>
          <p:cNvSpPr/>
          <p:nvPr/>
        </p:nvSpPr>
        <p:spPr>
          <a:xfrm>
            <a:off x="8222597" y="1198605"/>
            <a:ext cx="3064475" cy="2051222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379273-185B-660F-2D5C-5FD30F3418A2}"/>
              </a:ext>
            </a:extLst>
          </p:cNvPr>
          <p:cNvSpPr/>
          <p:nvPr/>
        </p:nvSpPr>
        <p:spPr>
          <a:xfrm>
            <a:off x="8557679" y="1805097"/>
            <a:ext cx="2533122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/>
              <a:t>Effective business development</a:t>
            </a:r>
          </a:p>
          <a:p>
            <a:pPr algn="ctr"/>
            <a:r>
              <a:rPr lang="en-US" sz="1050"/>
              <a:t>support for business growth and </a:t>
            </a:r>
          </a:p>
          <a:p>
            <a:pPr algn="ctr"/>
            <a:r>
              <a:rPr lang="en-US" sz="1050"/>
              <a:t>Strengthened ecosystem through the </a:t>
            </a:r>
            <a:r>
              <a:rPr lang="en-US" sz="1050">
                <a:solidFill>
                  <a:srgbClr val="FF0000"/>
                </a:solidFill>
              </a:rPr>
              <a:t>SMME Booster Fund</a:t>
            </a:r>
          </a:p>
          <a:p>
            <a:pPr algn="ctr"/>
            <a:endParaRPr lang="en-IN" sz="105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51F19D-7898-9E3B-9C41-3B819A34DE33}"/>
              </a:ext>
            </a:extLst>
          </p:cNvPr>
          <p:cNvSpPr txBox="1"/>
          <p:nvPr/>
        </p:nvSpPr>
        <p:spPr>
          <a:xfrm>
            <a:off x="8348144" y="1293612"/>
            <a:ext cx="28378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b="1">
                <a:solidFill>
                  <a:srgbClr val="FF0000"/>
                </a:solidFill>
              </a:rPr>
              <a:t>Strategic Thrust 2</a:t>
            </a:r>
          </a:p>
        </p:txBody>
      </p:sp>
      <p:sp>
        <p:nvSpPr>
          <p:cNvPr id="13" name="Rectangle: Diagonal Corners Rounded 12">
            <a:extLst>
              <a:ext uri="{FF2B5EF4-FFF2-40B4-BE49-F238E27FC236}">
                <a16:creationId xmlns:a16="http://schemas.microsoft.com/office/drawing/2014/main" id="{453FD5AF-ECBF-D1B2-8028-C4832AAAE696}"/>
              </a:ext>
            </a:extLst>
          </p:cNvPr>
          <p:cNvSpPr/>
          <p:nvPr/>
        </p:nvSpPr>
        <p:spPr>
          <a:xfrm>
            <a:off x="8222597" y="3969519"/>
            <a:ext cx="3064475" cy="2051222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BF85959-40E3-9B3F-A592-8ECB6742D9B6}"/>
              </a:ext>
            </a:extLst>
          </p:cNvPr>
          <p:cNvSpPr/>
          <p:nvPr/>
        </p:nvSpPr>
        <p:spPr>
          <a:xfrm>
            <a:off x="8500527" y="4542260"/>
            <a:ext cx="2533122" cy="1223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/>
              <a:t>Bringing economic pathways </a:t>
            </a:r>
          </a:p>
          <a:p>
            <a:pPr algn="ctr"/>
            <a:r>
              <a:rPr lang="en-US" sz="1050"/>
              <a:t>and opportunities closer to </a:t>
            </a:r>
          </a:p>
          <a:p>
            <a:pPr algn="ctr"/>
            <a:r>
              <a:rPr lang="en-US" sz="1050"/>
              <a:t>citizens and communities through the implementation of the </a:t>
            </a:r>
            <a:r>
              <a:rPr lang="en-US" sz="1050">
                <a:solidFill>
                  <a:srgbClr val="FF0000"/>
                </a:solidFill>
              </a:rPr>
              <a:t>Township Economic Development programme</a:t>
            </a:r>
          </a:p>
          <a:p>
            <a:pPr algn="ctr"/>
            <a:endParaRPr lang="en-IN" sz="105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419DB2-4B8F-A465-1EE6-41C2071D8F9D}"/>
              </a:ext>
            </a:extLst>
          </p:cNvPr>
          <p:cNvSpPr txBox="1"/>
          <p:nvPr/>
        </p:nvSpPr>
        <p:spPr>
          <a:xfrm>
            <a:off x="8264153" y="4072855"/>
            <a:ext cx="28378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b="1">
                <a:solidFill>
                  <a:srgbClr val="FF0000"/>
                </a:solidFill>
              </a:rPr>
              <a:t>Strategic Thrust 4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34890B5-9A99-D487-7F54-979C59AD6708}"/>
              </a:ext>
            </a:extLst>
          </p:cNvPr>
          <p:cNvGrpSpPr/>
          <p:nvPr/>
        </p:nvGrpSpPr>
        <p:grpSpPr>
          <a:xfrm>
            <a:off x="10793144" y="5471931"/>
            <a:ext cx="350838" cy="368300"/>
            <a:chOff x="4945063" y="4538663"/>
            <a:chExt cx="350838" cy="368300"/>
          </a:xfrm>
        </p:grpSpPr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B4274F04-8624-8A36-98C6-22D30219B2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5063" y="4710113"/>
              <a:ext cx="350838" cy="196850"/>
            </a:xfrm>
            <a:custGeom>
              <a:avLst/>
              <a:gdLst>
                <a:gd name="T0" fmla="*/ 0 w 221"/>
                <a:gd name="T1" fmla="*/ 124 h 124"/>
                <a:gd name="T2" fmla="*/ 221 w 221"/>
                <a:gd name="T3" fmla="*/ 124 h 124"/>
                <a:gd name="T4" fmla="*/ 111 w 221"/>
                <a:gd name="T5" fmla="*/ 0 h 124"/>
                <a:gd name="T6" fmla="*/ 0 w 221"/>
                <a:gd name="T7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1" h="124">
                  <a:moveTo>
                    <a:pt x="0" y="124"/>
                  </a:moveTo>
                  <a:lnTo>
                    <a:pt x="221" y="124"/>
                  </a:lnTo>
                  <a:lnTo>
                    <a:pt x="111" y="0"/>
                  </a:lnTo>
                  <a:lnTo>
                    <a:pt x="0" y="124"/>
                  </a:lnTo>
                  <a:close/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0" name="Line 31">
              <a:extLst>
                <a:ext uri="{FF2B5EF4-FFF2-40B4-BE49-F238E27FC236}">
                  <a16:creationId xmlns:a16="http://schemas.microsoft.com/office/drawing/2014/main" id="{1AE2951C-54C0-98E1-34BE-4BF2724A2C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21275" y="4560888"/>
              <a:ext cx="0" cy="13970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1" name="Oval 32">
              <a:extLst>
                <a:ext uri="{FF2B5EF4-FFF2-40B4-BE49-F238E27FC236}">
                  <a16:creationId xmlns:a16="http://schemas.microsoft.com/office/drawing/2014/main" id="{E40881B2-11A4-377E-EEF4-AE9AC83560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1750" y="4538663"/>
              <a:ext cx="17463" cy="22225"/>
            </a:xfrm>
            <a:prstGeom prst="ellips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2" name="Freeform 33">
              <a:extLst>
                <a:ext uri="{FF2B5EF4-FFF2-40B4-BE49-F238E27FC236}">
                  <a16:creationId xmlns:a16="http://schemas.microsoft.com/office/drawing/2014/main" id="{B9C6CFD0-5F20-5D9E-F4F8-E882D973056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8738" y="4573588"/>
              <a:ext cx="109538" cy="69850"/>
            </a:xfrm>
            <a:custGeom>
              <a:avLst/>
              <a:gdLst>
                <a:gd name="T0" fmla="*/ 0 w 69"/>
                <a:gd name="T1" fmla="*/ 0 h 44"/>
                <a:gd name="T2" fmla="*/ 69 w 69"/>
                <a:gd name="T3" fmla="*/ 0 h 44"/>
                <a:gd name="T4" fmla="*/ 44 w 69"/>
                <a:gd name="T5" fmla="*/ 22 h 44"/>
                <a:gd name="T6" fmla="*/ 69 w 69"/>
                <a:gd name="T7" fmla="*/ 44 h 44"/>
                <a:gd name="T8" fmla="*/ 0 w 69"/>
                <a:gd name="T9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44">
                  <a:moveTo>
                    <a:pt x="0" y="0"/>
                  </a:moveTo>
                  <a:lnTo>
                    <a:pt x="69" y="0"/>
                  </a:lnTo>
                  <a:lnTo>
                    <a:pt x="44" y="22"/>
                  </a:lnTo>
                  <a:lnTo>
                    <a:pt x="69" y="44"/>
                  </a:lnTo>
                  <a:lnTo>
                    <a:pt x="0" y="44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3" name="Line 34">
              <a:extLst>
                <a:ext uri="{FF2B5EF4-FFF2-40B4-BE49-F238E27FC236}">
                  <a16:creationId xmlns:a16="http://schemas.microsoft.com/office/drawing/2014/main" id="{4C808307-FE7D-1C0E-43A5-19C3ECD554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38738" y="4608513"/>
              <a:ext cx="69850" cy="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4" name="Freeform 35">
              <a:extLst>
                <a:ext uri="{FF2B5EF4-FFF2-40B4-BE49-F238E27FC236}">
                  <a16:creationId xmlns:a16="http://schemas.microsoft.com/office/drawing/2014/main" id="{616F5A46-FC51-B839-F7B2-6A5102B9FED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4600" y="4787901"/>
              <a:ext cx="136525" cy="52388"/>
            </a:xfrm>
            <a:custGeom>
              <a:avLst/>
              <a:gdLst>
                <a:gd name="T0" fmla="*/ 86 w 86"/>
                <a:gd name="T1" fmla="*/ 3 h 33"/>
                <a:gd name="T2" fmla="*/ 61 w 86"/>
                <a:gd name="T3" fmla="*/ 25 h 33"/>
                <a:gd name="T4" fmla="*/ 47 w 86"/>
                <a:gd name="T5" fmla="*/ 0 h 33"/>
                <a:gd name="T6" fmla="*/ 14 w 86"/>
                <a:gd name="T7" fmla="*/ 33 h 33"/>
                <a:gd name="T8" fmla="*/ 0 w 86"/>
                <a:gd name="T9" fmla="*/ 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33">
                  <a:moveTo>
                    <a:pt x="86" y="3"/>
                  </a:moveTo>
                  <a:lnTo>
                    <a:pt x="61" y="25"/>
                  </a:lnTo>
                  <a:lnTo>
                    <a:pt x="47" y="0"/>
                  </a:lnTo>
                  <a:lnTo>
                    <a:pt x="14" y="33"/>
                  </a:lnTo>
                  <a:lnTo>
                    <a:pt x="0" y="3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C8FFD32-3A2B-4B88-7E79-0425916567CC}"/>
              </a:ext>
            </a:extLst>
          </p:cNvPr>
          <p:cNvGrpSpPr/>
          <p:nvPr/>
        </p:nvGrpSpPr>
        <p:grpSpPr>
          <a:xfrm>
            <a:off x="10739963" y="2706473"/>
            <a:ext cx="350838" cy="368300"/>
            <a:chOff x="4945063" y="4538663"/>
            <a:chExt cx="350838" cy="368300"/>
          </a:xfrm>
        </p:grpSpPr>
        <p:sp>
          <p:nvSpPr>
            <p:cNvPr id="26" name="Freeform 30">
              <a:extLst>
                <a:ext uri="{FF2B5EF4-FFF2-40B4-BE49-F238E27FC236}">
                  <a16:creationId xmlns:a16="http://schemas.microsoft.com/office/drawing/2014/main" id="{ACD85C97-3FB9-1557-6C26-47884EE046A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5063" y="4710113"/>
              <a:ext cx="350838" cy="196850"/>
            </a:xfrm>
            <a:custGeom>
              <a:avLst/>
              <a:gdLst>
                <a:gd name="T0" fmla="*/ 0 w 221"/>
                <a:gd name="T1" fmla="*/ 124 h 124"/>
                <a:gd name="T2" fmla="*/ 221 w 221"/>
                <a:gd name="T3" fmla="*/ 124 h 124"/>
                <a:gd name="T4" fmla="*/ 111 w 221"/>
                <a:gd name="T5" fmla="*/ 0 h 124"/>
                <a:gd name="T6" fmla="*/ 0 w 221"/>
                <a:gd name="T7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1" h="124">
                  <a:moveTo>
                    <a:pt x="0" y="124"/>
                  </a:moveTo>
                  <a:lnTo>
                    <a:pt x="221" y="124"/>
                  </a:lnTo>
                  <a:lnTo>
                    <a:pt x="111" y="0"/>
                  </a:lnTo>
                  <a:lnTo>
                    <a:pt x="0" y="124"/>
                  </a:lnTo>
                  <a:close/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7" name="Line 31">
              <a:extLst>
                <a:ext uri="{FF2B5EF4-FFF2-40B4-BE49-F238E27FC236}">
                  <a16:creationId xmlns:a16="http://schemas.microsoft.com/office/drawing/2014/main" id="{69870DF6-16BC-3BDC-9C9E-8475DC6CA2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21275" y="4560888"/>
              <a:ext cx="0" cy="13970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8" name="Oval 32">
              <a:extLst>
                <a:ext uri="{FF2B5EF4-FFF2-40B4-BE49-F238E27FC236}">
                  <a16:creationId xmlns:a16="http://schemas.microsoft.com/office/drawing/2014/main" id="{027B0BD2-7588-D1FE-9635-E787D28F30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1750" y="4538663"/>
              <a:ext cx="17463" cy="22225"/>
            </a:xfrm>
            <a:prstGeom prst="ellips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9" name="Freeform 33">
              <a:extLst>
                <a:ext uri="{FF2B5EF4-FFF2-40B4-BE49-F238E27FC236}">
                  <a16:creationId xmlns:a16="http://schemas.microsoft.com/office/drawing/2014/main" id="{B6E80854-85D4-8998-2A72-7DCC50A2B4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8738" y="4573588"/>
              <a:ext cx="109538" cy="69850"/>
            </a:xfrm>
            <a:custGeom>
              <a:avLst/>
              <a:gdLst>
                <a:gd name="T0" fmla="*/ 0 w 69"/>
                <a:gd name="T1" fmla="*/ 0 h 44"/>
                <a:gd name="T2" fmla="*/ 69 w 69"/>
                <a:gd name="T3" fmla="*/ 0 h 44"/>
                <a:gd name="T4" fmla="*/ 44 w 69"/>
                <a:gd name="T5" fmla="*/ 22 h 44"/>
                <a:gd name="T6" fmla="*/ 69 w 69"/>
                <a:gd name="T7" fmla="*/ 44 h 44"/>
                <a:gd name="T8" fmla="*/ 0 w 69"/>
                <a:gd name="T9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44">
                  <a:moveTo>
                    <a:pt x="0" y="0"/>
                  </a:moveTo>
                  <a:lnTo>
                    <a:pt x="69" y="0"/>
                  </a:lnTo>
                  <a:lnTo>
                    <a:pt x="44" y="22"/>
                  </a:lnTo>
                  <a:lnTo>
                    <a:pt x="69" y="44"/>
                  </a:lnTo>
                  <a:lnTo>
                    <a:pt x="0" y="44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30" name="Line 34">
              <a:extLst>
                <a:ext uri="{FF2B5EF4-FFF2-40B4-BE49-F238E27FC236}">
                  <a16:creationId xmlns:a16="http://schemas.microsoft.com/office/drawing/2014/main" id="{53E60C1E-B3CA-6216-AA99-CAF1B46BC2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38738" y="4608513"/>
              <a:ext cx="69850" cy="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31" name="Freeform 35">
              <a:extLst>
                <a:ext uri="{FF2B5EF4-FFF2-40B4-BE49-F238E27FC236}">
                  <a16:creationId xmlns:a16="http://schemas.microsoft.com/office/drawing/2014/main" id="{4B11447F-E615-A9AC-1974-3D880D86125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4600" y="4787901"/>
              <a:ext cx="136525" cy="52388"/>
            </a:xfrm>
            <a:custGeom>
              <a:avLst/>
              <a:gdLst>
                <a:gd name="T0" fmla="*/ 86 w 86"/>
                <a:gd name="T1" fmla="*/ 3 h 33"/>
                <a:gd name="T2" fmla="*/ 61 w 86"/>
                <a:gd name="T3" fmla="*/ 25 h 33"/>
                <a:gd name="T4" fmla="*/ 47 w 86"/>
                <a:gd name="T5" fmla="*/ 0 h 33"/>
                <a:gd name="T6" fmla="*/ 14 w 86"/>
                <a:gd name="T7" fmla="*/ 33 h 33"/>
                <a:gd name="T8" fmla="*/ 0 w 86"/>
                <a:gd name="T9" fmla="*/ 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33">
                  <a:moveTo>
                    <a:pt x="86" y="3"/>
                  </a:moveTo>
                  <a:lnTo>
                    <a:pt x="61" y="25"/>
                  </a:lnTo>
                  <a:lnTo>
                    <a:pt x="47" y="0"/>
                  </a:lnTo>
                  <a:lnTo>
                    <a:pt x="14" y="33"/>
                  </a:lnTo>
                  <a:lnTo>
                    <a:pt x="0" y="3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B5E6E38-3373-2F9E-07CB-F30A5A38F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>
                <a:solidFill>
                  <a:srgbClr val="001489"/>
                </a:solidFill>
              </a:rPr>
              <a:t>Departmental Priority Areas: Employability – Entrepreneurship and Township</a:t>
            </a:r>
            <a:endParaRPr lang="en-ZA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3DCF211-2B6F-38F3-6A7B-5D926EB306E9}"/>
              </a:ext>
            </a:extLst>
          </p:cNvPr>
          <p:cNvSpPr/>
          <p:nvPr/>
        </p:nvSpPr>
        <p:spPr>
          <a:xfrm>
            <a:off x="299433" y="3033232"/>
            <a:ext cx="3218275" cy="1282045"/>
          </a:xfrm>
          <a:prstGeom prst="rect">
            <a:avLst/>
          </a:prstGeom>
          <a:solidFill>
            <a:srgbClr val="D4E5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chemeClr val="tx1"/>
                </a:solidFill>
                <a:highlight>
                  <a:srgbClr val="D4E5F7"/>
                </a:highlight>
              </a:rPr>
              <a:t>Increase the entrepreneurial rate and capability of entrepreneurs through </a:t>
            </a:r>
            <a:r>
              <a:rPr lang="en-US" sz="1600" b="1">
                <a:solidFill>
                  <a:srgbClr val="FF0000"/>
                </a:solidFill>
                <a:highlight>
                  <a:srgbClr val="D4E5F7"/>
                </a:highlight>
              </a:rPr>
              <a:t>growing the SMME contribution in the WC</a:t>
            </a:r>
          </a:p>
        </p:txBody>
      </p:sp>
    </p:spTree>
    <p:extLst>
      <p:ext uri="{BB962C8B-B14F-4D97-AF65-F5344CB8AC3E}">
        <p14:creationId xmlns:p14="http://schemas.microsoft.com/office/powerpoint/2010/main" val="2426916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>
            <a:extLst>
              <a:ext uri="{FF2B5EF4-FFF2-40B4-BE49-F238E27FC236}">
                <a16:creationId xmlns:a16="http://schemas.microsoft.com/office/drawing/2014/main" id="{72A1C7DB-73BA-2D72-9EDA-3081BBF1AD4D}"/>
              </a:ext>
            </a:extLst>
          </p:cNvPr>
          <p:cNvSpPr/>
          <p:nvPr/>
        </p:nvSpPr>
        <p:spPr>
          <a:xfrm rot="16200000">
            <a:off x="-1239666" y="1231684"/>
            <a:ext cx="6865982" cy="4386648"/>
          </a:xfrm>
          <a:prstGeom prst="flowChartDocument">
            <a:avLst/>
          </a:prstGeom>
          <a:blipFill dpi="0" rotWithShape="0">
            <a:blip r:embed="rId2">
              <a:alphaModFix amt="5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en-US" sz="2000" b="1">
              <a:solidFill>
                <a:srgbClr val="FF0000"/>
              </a:solidFill>
              <a:highlight>
                <a:srgbClr val="D4E5F7"/>
              </a:highlight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7A5FFE-3751-D67C-7CF2-178690B81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6</a:t>
            </a:fld>
            <a:endParaRPr lang="en-ZA">
              <a:solidFill>
                <a:srgbClr val="003399"/>
              </a:solidFill>
            </a:endParaRPr>
          </a:p>
        </p:txBody>
      </p:sp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D875C549-E2C6-4BB6-EB53-A93A07AF6C12}"/>
              </a:ext>
            </a:extLst>
          </p:cNvPr>
          <p:cNvSpPr/>
          <p:nvPr/>
        </p:nvSpPr>
        <p:spPr>
          <a:xfrm>
            <a:off x="4596714" y="1198605"/>
            <a:ext cx="3064475" cy="2051222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99F837-B386-D4F0-3178-8B8BB3C4BB21}"/>
              </a:ext>
            </a:extLst>
          </p:cNvPr>
          <p:cNvSpPr/>
          <p:nvPr/>
        </p:nvSpPr>
        <p:spPr>
          <a:xfrm>
            <a:off x="4781183" y="1767304"/>
            <a:ext cx="2533122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050"/>
              <a:t>Address the systemic challenges to close the gap between academia and private sector skills demands through amending and developing new curricula or modalities</a:t>
            </a:r>
          </a:p>
          <a:p>
            <a:pPr algn="ctr"/>
            <a:endParaRPr lang="en-IN" sz="105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BD28D8-03C4-357A-0A60-D4D53DDB750C}"/>
              </a:ext>
            </a:extLst>
          </p:cNvPr>
          <p:cNvSpPr txBox="1"/>
          <p:nvPr/>
        </p:nvSpPr>
        <p:spPr>
          <a:xfrm>
            <a:off x="5056616" y="1275258"/>
            <a:ext cx="22453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ZA" b="1">
                <a:solidFill>
                  <a:srgbClr val="FF0000"/>
                </a:solidFill>
              </a:rPr>
              <a:t>Strategic Thrust 1</a:t>
            </a:r>
          </a:p>
        </p:txBody>
      </p:sp>
      <p:sp>
        <p:nvSpPr>
          <p:cNvPr id="12" name="Rectangle: Diagonal Corners Rounded 11">
            <a:extLst>
              <a:ext uri="{FF2B5EF4-FFF2-40B4-BE49-F238E27FC236}">
                <a16:creationId xmlns:a16="http://schemas.microsoft.com/office/drawing/2014/main" id="{79D5616F-5F51-43CF-7735-16B725E7D6C0}"/>
              </a:ext>
            </a:extLst>
          </p:cNvPr>
          <p:cNvSpPr/>
          <p:nvPr/>
        </p:nvSpPr>
        <p:spPr>
          <a:xfrm>
            <a:off x="4647074" y="3969519"/>
            <a:ext cx="3064475" cy="2051222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F0E6CF-1A4D-1BE6-BF18-F380F6E10328}"/>
              </a:ext>
            </a:extLst>
          </p:cNvPr>
          <p:cNvSpPr/>
          <p:nvPr/>
        </p:nvSpPr>
        <p:spPr>
          <a:xfrm>
            <a:off x="4896281" y="4430923"/>
            <a:ext cx="2533122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050"/>
              <a:t>Job creation through placement of beneficiaries for experiential learning employment opportunities, Skills development, Accreditations and Productivity pathways by expanding the clothing, tourism digital and </a:t>
            </a:r>
            <a:r>
              <a:rPr lang="en-IN" sz="1050">
                <a:solidFill>
                  <a:srgbClr val="FF0000"/>
                </a:solidFill>
              </a:rPr>
              <a:t>BPO Experiential Work programme</a:t>
            </a:r>
          </a:p>
          <a:p>
            <a:pPr algn="ctr"/>
            <a:endParaRPr lang="en-IN" sz="105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7CEF4A-B31D-E967-C319-E259370CF9BB}"/>
              </a:ext>
            </a:extLst>
          </p:cNvPr>
          <p:cNvSpPr txBox="1"/>
          <p:nvPr/>
        </p:nvSpPr>
        <p:spPr>
          <a:xfrm>
            <a:off x="5065637" y="4018351"/>
            <a:ext cx="22453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ZA" b="1">
                <a:solidFill>
                  <a:srgbClr val="FF0000"/>
                </a:solidFill>
              </a:rPr>
              <a:t>Strategic Thrust 3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F4707CA-26AF-FE0A-6277-95B3B9B54EE9}"/>
              </a:ext>
            </a:extLst>
          </p:cNvPr>
          <p:cNvGrpSpPr/>
          <p:nvPr/>
        </p:nvGrpSpPr>
        <p:grpSpPr>
          <a:xfrm>
            <a:off x="7200803" y="5475245"/>
            <a:ext cx="350838" cy="368300"/>
            <a:chOff x="4945063" y="4538663"/>
            <a:chExt cx="350838" cy="368300"/>
          </a:xfrm>
        </p:grpSpPr>
        <p:sp>
          <p:nvSpPr>
            <p:cNvPr id="17" name="Freeform 30">
              <a:extLst>
                <a:ext uri="{FF2B5EF4-FFF2-40B4-BE49-F238E27FC236}">
                  <a16:creationId xmlns:a16="http://schemas.microsoft.com/office/drawing/2014/main" id="{BCDC12E4-99CD-A01C-82CA-1B2A7AAADBF1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5063" y="4710113"/>
              <a:ext cx="350838" cy="196850"/>
            </a:xfrm>
            <a:custGeom>
              <a:avLst/>
              <a:gdLst>
                <a:gd name="T0" fmla="*/ 0 w 221"/>
                <a:gd name="T1" fmla="*/ 124 h 124"/>
                <a:gd name="T2" fmla="*/ 221 w 221"/>
                <a:gd name="T3" fmla="*/ 124 h 124"/>
                <a:gd name="T4" fmla="*/ 111 w 221"/>
                <a:gd name="T5" fmla="*/ 0 h 124"/>
                <a:gd name="T6" fmla="*/ 0 w 221"/>
                <a:gd name="T7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1" h="124">
                  <a:moveTo>
                    <a:pt x="0" y="124"/>
                  </a:moveTo>
                  <a:lnTo>
                    <a:pt x="221" y="124"/>
                  </a:lnTo>
                  <a:lnTo>
                    <a:pt x="111" y="0"/>
                  </a:lnTo>
                  <a:lnTo>
                    <a:pt x="0" y="124"/>
                  </a:lnTo>
                  <a:close/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18" name="Line 31">
              <a:extLst>
                <a:ext uri="{FF2B5EF4-FFF2-40B4-BE49-F238E27FC236}">
                  <a16:creationId xmlns:a16="http://schemas.microsoft.com/office/drawing/2014/main" id="{4171BC3D-1E54-E316-D6B4-222A6E5CEB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21275" y="4560888"/>
              <a:ext cx="0" cy="13970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19" name="Oval 32">
              <a:extLst>
                <a:ext uri="{FF2B5EF4-FFF2-40B4-BE49-F238E27FC236}">
                  <a16:creationId xmlns:a16="http://schemas.microsoft.com/office/drawing/2014/main" id="{6EDC2487-7EC4-A1E6-37F4-15BB8EED3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1750" y="4538663"/>
              <a:ext cx="17463" cy="22225"/>
            </a:xfrm>
            <a:prstGeom prst="ellips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0" name="Freeform 33">
              <a:extLst>
                <a:ext uri="{FF2B5EF4-FFF2-40B4-BE49-F238E27FC236}">
                  <a16:creationId xmlns:a16="http://schemas.microsoft.com/office/drawing/2014/main" id="{0D7F6011-649D-9A5F-CFAE-B4AA1688F3E6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8738" y="4573588"/>
              <a:ext cx="109538" cy="69850"/>
            </a:xfrm>
            <a:custGeom>
              <a:avLst/>
              <a:gdLst>
                <a:gd name="T0" fmla="*/ 0 w 69"/>
                <a:gd name="T1" fmla="*/ 0 h 44"/>
                <a:gd name="T2" fmla="*/ 69 w 69"/>
                <a:gd name="T3" fmla="*/ 0 h 44"/>
                <a:gd name="T4" fmla="*/ 44 w 69"/>
                <a:gd name="T5" fmla="*/ 22 h 44"/>
                <a:gd name="T6" fmla="*/ 69 w 69"/>
                <a:gd name="T7" fmla="*/ 44 h 44"/>
                <a:gd name="T8" fmla="*/ 0 w 69"/>
                <a:gd name="T9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44">
                  <a:moveTo>
                    <a:pt x="0" y="0"/>
                  </a:moveTo>
                  <a:lnTo>
                    <a:pt x="69" y="0"/>
                  </a:lnTo>
                  <a:lnTo>
                    <a:pt x="44" y="22"/>
                  </a:lnTo>
                  <a:lnTo>
                    <a:pt x="69" y="44"/>
                  </a:lnTo>
                  <a:lnTo>
                    <a:pt x="0" y="44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1" name="Line 34">
              <a:extLst>
                <a:ext uri="{FF2B5EF4-FFF2-40B4-BE49-F238E27FC236}">
                  <a16:creationId xmlns:a16="http://schemas.microsoft.com/office/drawing/2014/main" id="{C9DA8F43-BEAF-DA88-A0A1-B08607D67F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38738" y="4608513"/>
              <a:ext cx="69850" cy="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2" name="Freeform 35">
              <a:extLst>
                <a:ext uri="{FF2B5EF4-FFF2-40B4-BE49-F238E27FC236}">
                  <a16:creationId xmlns:a16="http://schemas.microsoft.com/office/drawing/2014/main" id="{845187A2-898F-73D5-0C89-50FE3FF990F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4600" y="4787901"/>
              <a:ext cx="136525" cy="52388"/>
            </a:xfrm>
            <a:custGeom>
              <a:avLst/>
              <a:gdLst>
                <a:gd name="T0" fmla="*/ 86 w 86"/>
                <a:gd name="T1" fmla="*/ 3 h 33"/>
                <a:gd name="T2" fmla="*/ 61 w 86"/>
                <a:gd name="T3" fmla="*/ 25 h 33"/>
                <a:gd name="T4" fmla="*/ 47 w 86"/>
                <a:gd name="T5" fmla="*/ 0 h 33"/>
                <a:gd name="T6" fmla="*/ 14 w 86"/>
                <a:gd name="T7" fmla="*/ 33 h 33"/>
                <a:gd name="T8" fmla="*/ 0 w 86"/>
                <a:gd name="T9" fmla="*/ 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33">
                  <a:moveTo>
                    <a:pt x="86" y="3"/>
                  </a:moveTo>
                  <a:lnTo>
                    <a:pt x="61" y="25"/>
                  </a:lnTo>
                  <a:lnTo>
                    <a:pt x="47" y="0"/>
                  </a:lnTo>
                  <a:lnTo>
                    <a:pt x="14" y="33"/>
                  </a:lnTo>
                  <a:lnTo>
                    <a:pt x="0" y="3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</p:grpSp>
      <p:sp>
        <p:nvSpPr>
          <p:cNvPr id="23" name="Rectangle: Diagonal Corners Rounded 22">
            <a:extLst>
              <a:ext uri="{FF2B5EF4-FFF2-40B4-BE49-F238E27FC236}">
                <a16:creationId xmlns:a16="http://schemas.microsoft.com/office/drawing/2014/main" id="{E880DCF7-C6FE-D290-BBBB-CE776046CCD2}"/>
              </a:ext>
            </a:extLst>
          </p:cNvPr>
          <p:cNvSpPr/>
          <p:nvPr/>
        </p:nvSpPr>
        <p:spPr>
          <a:xfrm>
            <a:off x="8201893" y="1198605"/>
            <a:ext cx="3064475" cy="2051222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2DD2DB2-AAE2-CDBE-6A45-E470B3012289}"/>
              </a:ext>
            </a:extLst>
          </p:cNvPr>
          <p:cNvSpPr/>
          <p:nvPr/>
        </p:nvSpPr>
        <p:spPr>
          <a:xfrm>
            <a:off x="8467569" y="1721243"/>
            <a:ext cx="2533122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050"/>
              <a:t>Development and leveraging of partners in the skills ecosystem through the Premiers Council on Skills and Leveraging of funding initiatives</a:t>
            </a:r>
            <a:endParaRPr lang="en-IN" sz="1050">
              <a:solidFill>
                <a:srgbClr val="FF0000"/>
              </a:solidFill>
            </a:endParaRPr>
          </a:p>
          <a:p>
            <a:pPr algn="ctr"/>
            <a:endParaRPr lang="en-IN" sz="105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4928FC1-4D41-A310-9348-4B39BB607C1F}"/>
              </a:ext>
            </a:extLst>
          </p:cNvPr>
          <p:cNvSpPr txBox="1"/>
          <p:nvPr/>
        </p:nvSpPr>
        <p:spPr>
          <a:xfrm>
            <a:off x="8733984" y="1275258"/>
            <a:ext cx="22453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ZA" b="1">
                <a:solidFill>
                  <a:srgbClr val="FF0000"/>
                </a:solidFill>
              </a:rPr>
              <a:t>Strategic Thrust 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5E6E38-3373-2F9E-07CB-F30A5A38F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>
                <a:solidFill>
                  <a:srgbClr val="001489"/>
                </a:solidFill>
              </a:rPr>
              <a:t>Departmental Priority Areas: Skills</a:t>
            </a:r>
            <a:endParaRPr lang="en-Z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8570DD-3BAC-6B6D-3B8F-3DEDE8B684F2}"/>
              </a:ext>
            </a:extLst>
          </p:cNvPr>
          <p:cNvSpPr/>
          <p:nvPr/>
        </p:nvSpPr>
        <p:spPr>
          <a:xfrm>
            <a:off x="299433" y="2829133"/>
            <a:ext cx="3218275" cy="1486144"/>
          </a:xfrm>
          <a:prstGeom prst="rect">
            <a:avLst/>
          </a:prstGeom>
          <a:solidFill>
            <a:srgbClr val="D4E5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chemeClr val="tx1"/>
                </a:solidFill>
                <a:highlight>
                  <a:srgbClr val="D4E5F7"/>
                </a:highlight>
              </a:rPr>
              <a:t>Improved access to economic opportunities and employability through improved capabilities of the youth workforce by </a:t>
            </a:r>
            <a:r>
              <a:rPr lang="en-US" sz="1600" b="1">
                <a:solidFill>
                  <a:srgbClr val="FF0000"/>
                </a:solidFill>
                <a:highlight>
                  <a:srgbClr val="D4E5F7"/>
                </a:highlight>
              </a:rPr>
              <a:t>creating 10 000 jobs</a:t>
            </a:r>
          </a:p>
        </p:txBody>
      </p:sp>
    </p:spTree>
    <p:extLst>
      <p:ext uri="{BB962C8B-B14F-4D97-AF65-F5344CB8AC3E}">
        <p14:creationId xmlns:p14="http://schemas.microsoft.com/office/powerpoint/2010/main" val="4036146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7A5FFE-3751-D67C-7CF2-178690B81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7</a:t>
            </a:fld>
            <a:endParaRPr lang="en-ZA">
              <a:solidFill>
                <a:srgbClr val="003399"/>
              </a:solidFill>
            </a:endParaRPr>
          </a:p>
        </p:txBody>
      </p:sp>
      <p:sp>
        <p:nvSpPr>
          <p:cNvPr id="7" name="Flowchart: Document 6">
            <a:extLst>
              <a:ext uri="{FF2B5EF4-FFF2-40B4-BE49-F238E27FC236}">
                <a16:creationId xmlns:a16="http://schemas.microsoft.com/office/drawing/2014/main" id="{72A1C7DB-73BA-2D72-9EDA-3081BBF1AD4D}"/>
              </a:ext>
            </a:extLst>
          </p:cNvPr>
          <p:cNvSpPr/>
          <p:nvPr/>
        </p:nvSpPr>
        <p:spPr>
          <a:xfrm rot="16200000">
            <a:off x="-1239666" y="1231684"/>
            <a:ext cx="6865982" cy="4386648"/>
          </a:xfrm>
          <a:prstGeom prst="flowChartDocument">
            <a:avLst/>
          </a:prstGeom>
          <a:blipFill dpi="0" rotWithShape="0">
            <a:blip r:embed="rId2">
              <a:alphaModFix amt="5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en-US" sz="2000" b="1">
              <a:solidFill>
                <a:schemeClr val="tx1"/>
              </a:solidFill>
              <a:highlight>
                <a:srgbClr val="D4E5F7"/>
              </a:highlight>
            </a:endParaRPr>
          </a:p>
        </p:txBody>
      </p:sp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D875C549-E2C6-4BB6-EB53-A93A07AF6C12}"/>
              </a:ext>
            </a:extLst>
          </p:cNvPr>
          <p:cNvSpPr/>
          <p:nvPr/>
        </p:nvSpPr>
        <p:spPr>
          <a:xfrm>
            <a:off x="4596714" y="1198605"/>
            <a:ext cx="3064475" cy="2051222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99F837-B386-D4F0-3178-8B8BB3C4BB21}"/>
              </a:ext>
            </a:extLst>
          </p:cNvPr>
          <p:cNvSpPr/>
          <p:nvPr/>
        </p:nvSpPr>
        <p:spPr>
          <a:xfrm>
            <a:off x="4820707" y="1770272"/>
            <a:ext cx="2533122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/>
              <a:t>Advocate and Lobby for a more efficient and effective regulatory environment to make it easier to do business</a:t>
            </a:r>
          </a:p>
          <a:p>
            <a:pPr algn="ctr"/>
            <a:endParaRPr lang="en-IN" sz="105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BD28D8-03C4-357A-0A60-D4D53DDB750C}"/>
              </a:ext>
            </a:extLst>
          </p:cNvPr>
          <p:cNvSpPr txBox="1"/>
          <p:nvPr/>
        </p:nvSpPr>
        <p:spPr>
          <a:xfrm>
            <a:off x="5002474" y="1303935"/>
            <a:ext cx="22453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ZA" b="1">
                <a:solidFill>
                  <a:srgbClr val="FF0000"/>
                </a:solidFill>
              </a:rPr>
              <a:t>Strategic Thrust 1</a:t>
            </a:r>
          </a:p>
        </p:txBody>
      </p:sp>
      <p:sp>
        <p:nvSpPr>
          <p:cNvPr id="12" name="Rectangle: Diagonal Corners Rounded 11">
            <a:extLst>
              <a:ext uri="{FF2B5EF4-FFF2-40B4-BE49-F238E27FC236}">
                <a16:creationId xmlns:a16="http://schemas.microsoft.com/office/drawing/2014/main" id="{79D5616F-5F51-43CF-7735-16B725E7D6C0}"/>
              </a:ext>
            </a:extLst>
          </p:cNvPr>
          <p:cNvSpPr/>
          <p:nvPr/>
        </p:nvSpPr>
        <p:spPr>
          <a:xfrm>
            <a:off x="4647074" y="3969519"/>
            <a:ext cx="3064475" cy="2051222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F0E6CF-1A4D-1BE6-BF18-F380F6E10328}"/>
              </a:ext>
            </a:extLst>
          </p:cNvPr>
          <p:cNvSpPr/>
          <p:nvPr/>
        </p:nvSpPr>
        <p:spPr>
          <a:xfrm>
            <a:off x="4912750" y="4546636"/>
            <a:ext cx="253312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/>
              <a:t>Provide direct support to businesses through the</a:t>
            </a:r>
            <a:r>
              <a:rPr lang="en-US" sz="1050">
                <a:solidFill>
                  <a:srgbClr val="FF0000"/>
                </a:solidFill>
              </a:rPr>
              <a:t> resolution of ad hoc delays</a:t>
            </a:r>
          </a:p>
          <a:p>
            <a:pPr algn="ctr"/>
            <a:endParaRPr lang="en-IN" sz="105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7CEF4A-B31D-E967-C319-E259370CF9BB}"/>
              </a:ext>
            </a:extLst>
          </p:cNvPr>
          <p:cNvSpPr txBox="1"/>
          <p:nvPr/>
        </p:nvSpPr>
        <p:spPr>
          <a:xfrm>
            <a:off x="5108436" y="4080299"/>
            <a:ext cx="22453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ZA" b="1">
                <a:solidFill>
                  <a:srgbClr val="FF0000"/>
                </a:solidFill>
              </a:rPr>
              <a:t>Strategic Thrust 3</a:t>
            </a:r>
          </a:p>
        </p:txBody>
      </p:sp>
      <p:sp>
        <p:nvSpPr>
          <p:cNvPr id="5" name="Rectangle: Diagonal Corners Rounded 4">
            <a:extLst>
              <a:ext uri="{FF2B5EF4-FFF2-40B4-BE49-F238E27FC236}">
                <a16:creationId xmlns:a16="http://schemas.microsoft.com/office/drawing/2014/main" id="{B2B045A1-C7EA-F4D5-F132-110DC8296B99}"/>
              </a:ext>
            </a:extLst>
          </p:cNvPr>
          <p:cNvSpPr/>
          <p:nvPr/>
        </p:nvSpPr>
        <p:spPr>
          <a:xfrm>
            <a:off x="8222597" y="1198605"/>
            <a:ext cx="3064475" cy="2051222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379273-185B-660F-2D5C-5FD30F3418A2}"/>
              </a:ext>
            </a:extLst>
          </p:cNvPr>
          <p:cNvSpPr/>
          <p:nvPr/>
        </p:nvSpPr>
        <p:spPr>
          <a:xfrm>
            <a:off x="8488272" y="1778597"/>
            <a:ext cx="2533122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050"/>
              <a:t>Embed and institutionalise an EoDB culture by building capability through building capacity in Municipalities and the broader WC Government </a:t>
            </a:r>
          </a:p>
          <a:p>
            <a:pPr algn="ctr"/>
            <a:endParaRPr lang="en-IN" sz="105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51F19D-7898-9E3B-9C41-3B819A34DE33}"/>
              </a:ext>
            </a:extLst>
          </p:cNvPr>
          <p:cNvSpPr txBox="1"/>
          <p:nvPr/>
        </p:nvSpPr>
        <p:spPr>
          <a:xfrm>
            <a:off x="8335889" y="1303935"/>
            <a:ext cx="28378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b="1">
                <a:solidFill>
                  <a:srgbClr val="FF0000"/>
                </a:solidFill>
              </a:rPr>
              <a:t>Strategic Thrust 2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1B72CB6-7BF8-AF39-3EFE-5C893370FB7D}"/>
              </a:ext>
            </a:extLst>
          </p:cNvPr>
          <p:cNvGrpSpPr/>
          <p:nvPr/>
        </p:nvGrpSpPr>
        <p:grpSpPr>
          <a:xfrm>
            <a:off x="7187142" y="5475245"/>
            <a:ext cx="350838" cy="368300"/>
            <a:chOff x="4945063" y="4538663"/>
            <a:chExt cx="350838" cy="368300"/>
          </a:xfrm>
        </p:grpSpPr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76F2AFC7-2DE4-E3D7-2767-D65CAF7F9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5063" y="4710113"/>
              <a:ext cx="350838" cy="196850"/>
            </a:xfrm>
            <a:custGeom>
              <a:avLst/>
              <a:gdLst>
                <a:gd name="T0" fmla="*/ 0 w 221"/>
                <a:gd name="T1" fmla="*/ 124 h 124"/>
                <a:gd name="T2" fmla="*/ 221 w 221"/>
                <a:gd name="T3" fmla="*/ 124 h 124"/>
                <a:gd name="T4" fmla="*/ 111 w 221"/>
                <a:gd name="T5" fmla="*/ 0 h 124"/>
                <a:gd name="T6" fmla="*/ 0 w 221"/>
                <a:gd name="T7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1" h="124">
                  <a:moveTo>
                    <a:pt x="0" y="124"/>
                  </a:moveTo>
                  <a:lnTo>
                    <a:pt x="221" y="124"/>
                  </a:lnTo>
                  <a:lnTo>
                    <a:pt x="111" y="0"/>
                  </a:lnTo>
                  <a:lnTo>
                    <a:pt x="0" y="124"/>
                  </a:lnTo>
                  <a:close/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0" name="Line 31">
              <a:extLst>
                <a:ext uri="{FF2B5EF4-FFF2-40B4-BE49-F238E27FC236}">
                  <a16:creationId xmlns:a16="http://schemas.microsoft.com/office/drawing/2014/main" id="{1FDE90F5-38EB-0FF5-785F-809E159F18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21275" y="4560888"/>
              <a:ext cx="0" cy="13970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1" name="Oval 32">
              <a:extLst>
                <a:ext uri="{FF2B5EF4-FFF2-40B4-BE49-F238E27FC236}">
                  <a16:creationId xmlns:a16="http://schemas.microsoft.com/office/drawing/2014/main" id="{BCD52D9F-1314-8D30-8B61-E93456700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1750" y="4538663"/>
              <a:ext cx="17463" cy="22225"/>
            </a:xfrm>
            <a:prstGeom prst="ellips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2" name="Freeform 33">
              <a:extLst>
                <a:ext uri="{FF2B5EF4-FFF2-40B4-BE49-F238E27FC236}">
                  <a16:creationId xmlns:a16="http://schemas.microsoft.com/office/drawing/2014/main" id="{B16D184E-EA0C-BBB5-F27D-580AB8CD468A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8738" y="4573588"/>
              <a:ext cx="109538" cy="69850"/>
            </a:xfrm>
            <a:custGeom>
              <a:avLst/>
              <a:gdLst>
                <a:gd name="T0" fmla="*/ 0 w 69"/>
                <a:gd name="T1" fmla="*/ 0 h 44"/>
                <a:gd name="T2" fmla="*/ 69 w 69"/>
                <a:gd name="T3" fmla="*/ 0 h 44"/>
                <a:gd name="T4" fmla="*/ 44 w 69"/>
                <a:gd name="T5" fmla="*/ 22 h 44"/>
                <a:gd name="T6" fmla="*/ 69 w 69"/>
                <a:gd name="T7" fmla="*/ 44 h 44"/>
                <a:gd name="T8" fmla="*/ 0 w 69"/>
                <a:gd name="T9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44">
                  <a:moveTo>
                    <a:pt x="0" y="0"/>
                  </a:moveTo>
                  <a:lnTo>
                    <a:pt x="69" y="0"/>
                  </a:lnTo>
                  <a:lnTo>
                    <a:pt x="44" y="22"/>
                  </a:lnTo>
                  <a:lnTo>
                    <a:pt x="69" y="44"/>
                  </a:lnTo>
                  <a:lnTo>
                    <a:pt x="0" y="44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3" name="Line 34">
              <a:extLst>
                <a:ext uri="{FF2B5EF4-FFF2-40B4-BE49-F238E27FC236}">
                  <a16:creationId xmlns:a16="http://schemas.microsoft.com/office/drawing/2014/main" id="{60358F06-1125-A7C7-E7CF-F95E1DECFB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38738" y="4608513"/>
              <a:ext cx="69850" cy="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4" name="Freeform 35">
              <a:extLst>
                <a:ext uri="{FF2B5EF4-FFF2-40B4-BE49-F238E27FC236}">
                  <a16:creationId xmlns:a16="http://schemas.microsoft.com/office/drawing/2014/main" id="{9787F941-1ADC-B8B0-5F6C-4E65BF02BBF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4600" y="4787901"/>
              <a:ext cx="136525" cy="52388"/>
            </a:xfrm>
            <a:custGeom>
              <a:avLst/>
              <a:gdLst>
                <a:gd name="T0" fmla="*/ 86 w 86"/>
                <a:gd name="T1" fmla="*/ 3 h 33"/>
                <a:gd name="T2" fmla="*/ 61 w 86"/>
                <a:gd name="T3" fmla="*/ 25 h 33"/>
                <a:gd name="T4" fmla="*/ 47 w 86"/>
                <a:gd name="T5" fmla="*/ 0 h 33"/>
                <a:gd name="T6" fmla="*/ 14 w 86"/>
                <a:gd name="T7" fmla="*/ 33 h 33"/>
                <a:gd name="T8" fmla="*/ 0 w 86"/>
                <a:gd name="T9" fmla="*/ 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33">
                  <a:moveTo>
                    <a:pt x="86" y="3"/>
                  </a:moveTo>
                  <a:lnTo>
                    <a:pt x="61" y="25"/>
                  </a:lnTo>
                  <a:lnTo>
                    <a:pt x="47" y="0"/>
                  </a:lnTo>
                  <a:lnTo>
                    <a:pt x="14" y="33"/>
                  </a:lnTo>
                  <a:lnTo>
                    <a:pt x="0" y="3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AEE4E4D7-5C0A-666A-3234-641AC67DD007}"/>
              </a:ext>
            </a:extLst>
          </p:cNvPr>
          <p:cNvSpPr/>
          <p:nvPr/>
        </p:nvSpPr>
        <p:spPr>
          <a:xfrm>
            <a:off x="299433" y="3033232"/>
            <a:ext cx="3218275" cy="1282045"/>
          </a:xfrm>
          <a:prstGeom prst="rect">
            <a:avLst/>
          </a:prstGeom>
          <a:solidFill>
            <a:srgbClr val="D4E5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chemeClr val="tx1"/>
                </a:solidFill>
                <a:highlight>
                  <a:srgbClr val="D4E5F7"/>
                </a:highlight>
              </a:rPr>
              <a:t>To contribute to the WC </a:t>
            </a:r>
            <a:r>
              <a:rPr lang="en-US" sz="1600" b="1">
                <a:solidFill>
                  <a:srgbClr val="FF0000"/>
                </a:solidFill>
                <a:highlight>
                  <a:srgbClr val="D4E5F7"/>
                </a:highlight>
              </a:rPr>
              <a:t>becoming the easiest place to do business </a:t>
            </a:r>
            <a:r>
              <a:rPr lang="en-US" sz="1600" b="1">
                <a:solidFill>
                  <a:schemeClr val="tx1"/>
                </a:solidFill>
                <a:highlight>
                  <a:srgbClr val="D4E5F7"/>
                </a:highlight>
              </a:rPr>
              <a:t>in Africa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5E6E38-3373-2F9E-07CB-F30A5A38F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>
                <a:solidFill>
                  <a:srgbClr val="001489"/>
                </a:solidFill>
              </a:rPr>
              <a:t>Departmental Priority Areas: Ease of Doing Business- Red Tape Reduction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0105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7A5FFE-3751-D67C-7CF2-178690B81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06839F-D7A4-4E5D-B93D-768AD4D1DB36}" type="slidenum">
              <a:rPr lang="en-ZA" smtClean="0">
                <a:solidFill>
                  <a:srgbClr val="003399"/>
                </a:solidFill>
              </a:rPr>
              <a:pPr/>
              <a:t>8</a:t>
            </a:fld>
            <a:endParaRPr lang="en-ZA">
              <a:solidFill>
                <a:srgbClr val="003399"/>
              </a:solidFill>
            </a:endParaRPr>
          </a:p>
        </p:txBody>
      </p:sp>
      <p:sp>
        <p:nvSpPr>
          <p:cNvPr id="7" name="Flowchart: Document 6">
            <a:extLst>
              <a:ext uri="{FF2B5EF4-FFF2-40B4-BE49-F238E27FC236}">
                <a16:creationId xmlns:a16="http://schemas.microsoft.com/office/drawing/2014/main" id="{72A1C7DB-73BA-2D72-9EDA-3081BBF1AD4D}"/>
              </a:ext>
            </a:extLst>
          </p:cNvPr>
          <p:cNvSpPr/>
          <p:nvPr/>
        </p:nvSpPr>
        <p:spPr>
          <a:xfrm rot="16200000">
            <a:off x="-1239666" y="1231684"/>
            <a:ext cx="6865982" cy="4386648"/>
          </a:xfrm>
          <a:prstGeom prst="flowChartDocument">
            <a:avLst/>
          </a:prstGeom>
          <a:blipFill dpi="0" rotWithShape="0">
            <a:blip r:embed="rId2">
              <a:alphaModFix amt="39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en-US" sz="2000" b="1">
              <a:solidFill>
                <a:schemeClr val="tx1"/>
              </a:solidFill>
            </a:endParaRPr>
          </a:p>
        </p:txBody>
      </p:sp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D875C549-E2C6-4BB6-EB53-A93A07AF6C12}"/>
              </a:ext>
            </a:extLst>
          </p:cNvPr>
          <p:cNvSpPr/>
          <p:nvPr/>
        </p:nvSpPr>
        <p:spPr>
          <a:xfrm>
            <a:off x="4596714" y="1198605"/>
            <a:ext cx="3064475" cy="2051222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99F837-B386-D4F0-3178-8B8BB3C4BB21}"/>
              </a:ext>
            </a:extLst>
          </p:cNvPr>
          <p:cNvSpPr/>
          <p:nvPr/>
        </p:nvSpPr>
        <p:spPr>
          <a:xfrm>
            <a:off x="4814086" y="1717174"/>
            <a:ext cx="2533122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/>
              <a:t>Strengthen Ease of Business &amp; promote ecosystems of T&amp;I through lobbying for critical reforms in Skills Visa and  Exchange controls</a:t>
            </a:r>
          </a:p>
          <a:p>
            <a:pPr algn="ctr"/>
            <a:endParaRPr lang="en-IN" sz="105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BD28D8-03C4-357A-0A60-D4D53DDB750C}"/>
              </a:ext>
            </a:extLst>
          </p:cNvPr>
          <p:cNvSpPr txBox="1"/>
          <p:nvPr/>
        </p:nvSpPr>
        <p:spPr>
          <a:xfrm>
            <a:off x="5002300" y="1314522"/>
            <a:ext cx="22453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ZA" b="1">
                <a:solidFill>
                  <a:srgbClr val="FF0000"/>
                </a:solidFill>
              </a:rPr>
              <a:t>Strategic Thrust 1</a:t>
            </a:r>
          </a:p>
        </p:txBody>
      </p:sp>
      <p:sp>
        <p:nvSpPr>
          <p:cNvPr id="12" name="Rectangle: Diagonal Corners Rounded 11">
            <a:extLst>
              <a:ext uri="{FF2B5EF4-FFF2-40B4-BE49-F238E27FC236}">
                <a16:creationId xmlns:a16="http://schemas.microsoft.com/office/drawing/2014/main" id="{79D5616F-5F51-43CF-7735-16B725E7D6C0}"/>
              </a:ext>
            </a:extLst>
          </p:cNvPr>
          <p:cNvSpPr/>
          <p:nvPr/>
        </p:nvSpPr>
        <p:spPr>
          <a:xfrm>
            <a:off x="4647074" y="3969519"/>
            <a:ext cx="3064475" cy="2051222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F0E6CF-1A4D-1BE6-BF18-F380F6E10328}"/>
              </a:ext>
            </a:extLst>
          </p:cNvPr>
          <p:cNvSpPr/>
          <p:nvPr/>
        </p:nvSpPr>
        <p:spPr>
          <a:xfrm>
            <a:off x="4832342" y="4505684"/>
            <a:ext cx="253312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/>
              <a:t>Supporting human capital development in T&amp;I through driving the </a:t>
            </a:r>
            <a:r>
              <a:rPr lang="en-US" sz="1050">
                <a:solidFill>
                  <a:srgbClr val="FF0000"/>
                </a:solidFill>
              </a:rPr>
              <a:t>tech pipeline in schools</a:t>
            </a:r>
          </a:p>
          <a:p>
            <a:pPr algn="ctr"/>
            <a:endParaRPr lang="en-IN" sz="105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87CEF4A-B31D-E967-C319-E259370CF9BB}"/>
              </a:ext>
            </a:extLst>
          </p:cNvPr>
          <p:cNvSpPr txBox="1"/>
          <p:nvPr/>
        </p:nvSpPr>
        <p:spPr>
          <a:xfrm>
            <a:off x="5010759" y="4054637"/>
            <a:ext cx="22453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ZA" b="1">
                <a:solidFill>
                  <a:srgbClr val="FF0000"/>
                </a:solidFill>
              </a:rPr>
              <a:t>Strategic Thrust 3</a:t>
            </a:r>
          </a:p>
        </p:txBody>
      </p:sp>
      <p:sp>
        <p:nvSpPr>
          <p:cNvPr id="5" name="Rectangle: Diagonal Corners Rounded 4">
            <a:extLst>
              <a:ext uri="{FF2B5EF4-FFF2-40B4-BE49-F238E27FC236}">
                <a16:creationId xmlns:a16="http://schemas.microsoft.com/office/drawing/2014/main" id="{B2B045A1-C7EA-F4D5-F132-110DC8296B99}"/>
              </a:ext>
            </a:extLst>
          </p:cNvPr>
          <p:cNvSpPr/>
          <p:nvPr/>
        </p:nvSpPr>
        <p:spPr>
          <a:xfrm>
            <a:off x="8222597" y="1198605"/>
            <a:ext cx="3064475" cy="2051222"/>
          </a:xfrm>
          <a:prstGeom prst="round2Diag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sz="1200" err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379273-185B-660F-2D5C-5FD30F3418A2}"/>
              </a:ext>
            </a:extLst>
          </p:cNvPr>
          <p:cNvSpPr/>
          <p:nvPr/>
        </p:nvSpPr>
        <p:spPr>
          <a:xfrm>
            <a:off x="8508810" y="1709885"/>
            <a:ext cx="2533122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/>
              <a:t>Establish the WC as </a:t>
            </a:r>
            <a:r>
              <a:rPr lang="en-US" sz="1050">
                <a:solidFill>
                  <a:srgbClr val="FF0000"/>
                </a:solidFill>
              </a:rPr>
              <a:t>hub for venture capital,</a:t>
            </a:r>
            <a:r>
              <a:rPr lang="en-US" sz="1050"/>
              <a:t> start-ups &amp; scale-ups through providing productivity and innovation support to WC firms</a:t>
            </a:r>
          </a:p>
          <a:p>
            <a:pPr algn="ctr"/>
            <a:endParaRPr lang="en-IN" sz="105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51F19D-7898-9E3B-9C41-3B819A34DE33}"/>
              </a:ext>
            </a:extLst>
          </p:cNvPr>
          <p:cNvSpPr txBox="1"/>
          <p:nvPr/>
        </p:nvSpPr>
        <p:spPr>
          <a:xfrm>
            <a:off x="8335889" y="1296033"/>
            <a:ext cx="28378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b="1">
                <a:solidFill>
                  <a:srgbClr val="FF0000"/>
                </a:solidFill>
              </a:rPr>
              <a:t>Strategic Thrust 2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6C1B411-9B23-144D-B4AD-814F2958ECD4}"/>
              </a:ext>
            </a:extLst>
          </p:cNvPr>
          <p:cNvGrpSpPr/>
          <p:nvPr/>
        </p:nvGrpSpPr>
        <p:grpSpPr>
          <a:xfrm>
            <a:off x="7171789" y="5523810"/>
            <a:ext cx="350838" cy="368300"/>
            <a:chOff x="4945063" y="4538663"/>
            <a:chExt cx="350838" cy="368300"/>
          </a:xfrm>
        </p:grpSpPr>
        <p:sp>
          <p:nvSpPr>
            <p:cNvPr id="26" name="Freeform 30">
              <a:extLst>
                <a:ext uri="{FF2B5EF4-FFF2-40B4-BE49-F238E27FC236}">
                  <a16:creationId xmlns:a16="http://schemas.microsoft.com/office/drawing/2014/main" id="{C27ACA16-C521-1CC0-C9DA-CF1BBB42BD2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5063" y="4710113"/>
              <a:ext cx="350838" cy="196850"/>
            </a:xfrm>
            <a:custGeom>
              <a:avLst/>
              <a:gdLst>
                <a:gd name="T0" fmla="*/ 0 w 221"/>
                <a:gd name="T1" fmla="*/ 124 h 124"/>
                <a:gd name="T2" fmla="*/ 221 w 221"/>
                <a:gd name="T3" fmla="*/ 124 h 124"/>
                <a:gd name="T4" fmla="*/ 111 w 221"/>
                <a:gd name="T5" fmla="*/ 0 h 124"/>
                <a:gd name="T6" fmla="*/ 0 w 221"/>
                <a:gd name="T7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1" h="124">
                  <a:moveTo>
                    <a:pt x="0" y="124"/>
                  </a:moveTo>
                  <a:lnTo>
                    <a:pt x="221" y="124"/>
                  </a:lnTo>
                  <a:lnTo>
                    <a:pt x="111" y="0"/>
                  </a:lnTo>
                  <a:lnTo>
                    <a:pt x="0" y="124"/>
                  </a:lnTo>
                  <a:close/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7" name="Line 31">
              <a:extLst>
                <a:ext uri="{FF2B5EF4-FFF2-40B4-BE49-F238E27FC236}">
                  <a16:creationId xmlns:a16="http://schemas.microsoft.com/office/drawing/2014/main" id="{46C2445B-C980-AE17-496C-CEB29973C8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21275" y="4560888"/>
              <a:ext cx="0" cy="13970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8" name="Oval 32">
              <a:extLst>
                <a:ext uri="{FF2B5EF4-FFF2-40B4-BE49-F238E27FC236}">
                  <a16:creationId xmlns:a16="http://schemas.microsoft.com/office/drawing/2014/main" id="{D2A7043A-F676-983A-1430-E9447066E9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1750" y="4538663"/>
              <a:ext cx="17463" cy="22225"/>
            </a:xfrm>
            <a:prstGeom prst="ellips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29" name="Freeform 33">
              <a:extLst>
                <a:ext uri="{FF2B5EF4-FFF2-40B4-BE49-F238E27FC236}">
                  <a16:creationId xmlns:a16="http://schemas.microsoft.com/office/drawing/2014/main" id="{55C4F355-14C9-56F2-D778-BD6BDB897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8738" y="4573588"/>
              <a:ext cx="109538" cy="69850"/>
            </a:xfrm>
            <a:custGeom>
              <a:avLst/>
              <a:gdLst>
                <a:gd name="T0" fmla="*/ 0 w 69"/>
                <a:gd name="T1" fmla="*/ 0 h 44"/>
                <a:gd name="T2" fmla="*/ 69 w 69"/>
                <a:gd name="T3" fmla="*/ 0 h 44"/>
                <a:gd name="T4" fmla="*/ 44 w 69"/>
                <a:gd name="T5" fmla="*/ 22 h 44"/>
                <a:gd name="T6" fmla="*/ 69 w 69"/>
                <a:gd name="T7" fmla="*/ 44 h 44"/>
                <a:gd name="T8" fmla="*/ 0 w 69"/>
                <a:gd name="T9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44">
                  <a:moveTo>
                    <a:pt x="0" y="0"/>
                  </a:moveTo>
                  <a:lnTo>
                    <a:pt x="69" y="0"/>
                  </a:lnTo>
                  <a:lnTo>
                    <a:pt x="44" y="22"/>
                  </a:lnTo>
                  <a:lnTo>
                    <a:pt x="69" y="44"/>
                  </a:lnTo>
                  <a:lnTo>
                    <a:pt x="0" y="44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30" name="Line 34">
              <a:extLst>
                <a:ext uri="{FF2B5EF4-FFF2-40B4-BE49-F238E27FC236}">
                  <a16:creationId xmlns:a16="http://schemas.microsoft.com/office/drawing/2014/main" id="{5A5BC088-E2D8-C830-5F35-772539B1F8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38738" y="4608513"/>
              <a:ext cx="69850" cy="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31" name="Freeform 35">
              <a:extLst>
                <a:ext uri="{FF2B5EF4-FFF2-40B4-BE49-F238E27FC236}">
                  <a16:creationId xmlns:a16="http://schemas.microsoft.com/office/drawing/2014/main" id="{0BCD9D26-ED3F-6E1C-FB94-EC50329A0C2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4600" y="4787901"/>
              <a:ext cx="136525" cy="52388"/>
            </a:xfrm>
            <a:custGeom>
              <a:avLst/>
              <a:gdLst>
                <a:gd name="T0" fmla="*/ 86 w 86"/>
                <a:gd name="T1" fmla="*/ 3 h 33"/>
                <a:gd name="T2" fmla="*/ 61 w 86"/>
                <a:gd name="T3" fmla="*/ 25 h 33"/>
                <a:gd name="T4" fmla="*/ 47 w 86"/>
                <a:gd name="T5" fmla="*/ 0 h 33"/>
                <a:gd name="T6" fmla="*/ 14 w 86"/>
                <a:gd name="T7" fmla="*/ 33 h 33"/>
                <a:gd name="T8" fmla="*/ 0 w 86"/>
                <a:gd name="T9" fmla="*/ 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33">
                  <a:moveTo>
                    <a:pt x="86" y="3"/>
                  </a:moveTo>
                  <a:lnTo>
                    <a:pt x="61" y="25"/>
                  </a:lnTo>
                  <a:lnTo>
                    <a:pt x="47" y="0"/>
                  </a:lnTo>
                  <a:lnTo>
                    <a:pt x="14" y="33"/>
                  </a:lnTo>
                  <a:lnTo>
                    <a:pt x="0" y="3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07A8BC4-A007-4CE6-44A0-292D2E3C0538}"/>
              </a:ext>
            </a:extLst>
          </p:cNvPr>
          <p:cNvGrpSpPr/>
          <p:nvPr/>
        </p:nvGrpSpPr>
        <p:grpSpPr>
          <a:xfrm>
            <a:off x="10795870" y="2731606"/>
            <a:ext cx="350838" cy="368300"/>
            <a:chOff x="4945063" y="4538663"/>
            <a:chExt cx="350838" cy="368300"/>
          </a:xfrm>
        </p:grpSpPr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9FC58B99-5DA4-318E-4233-A66B6335ED86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5063" y="4710113"/>
              <a:ext cx="350838" cy="196850"/>
            </a:xfrm>
            <a:custGeom>
              <a:avLst/>
              <a:gdLst>
                <a:gd name="T0" fmla="*/ 0 w 221"/>
                <a:gd name="T1" fmla="*/ 124 h 124"/>
                <a:gd name="T2" fmla="*/ 221 w 221"/>
                <a:gd name="T3" fmla="*/ 124 h 124"/>
                <a:gd name="T4" fmla="*/ 111 w 221"/>
                <a:gd name="T5" fmla="*/ 0 h 124"/>
                <a:gd name="T6" fmla="*/ 0 w 221"/>
                <a:gd name="T7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1" h="124">
                  <a:moveTo>
                    <a:pt x="0" y="124"/>
                  </a:moveTo>
                  <a:lnTo>
                    <a:pt x="221" y="124"/>
                  </a:lnTo>
                  <a:lnTo>
                    <a:pt x="111" y="0"/>
                  </a:lnTo>
                  <a:lnTo>
                    <a:pt x="0" y="124"/>
                  </a:lnTo>
                  <a:close/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34" name="Line 31">
              <a:extLst>
                <a:ext uri="{FF2B5EF4-FFF2-40B4-BE49-F238E27FC236}">
                  <a16:creationId xmlns:a16="http://schemas.microsoft.com/office/drawing/2014/main" id="{A2075037-001D-6236-A207-EE0D823593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21275" y="4560888"/>
              <a:ext cx="0" cy="13970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35" name="Oval 32">
              <a:extLst>
                <a:ext uri="{FF2B5EF4-FFF2-40B4-BE49-F238E27FC236}">
                  <a16:creationId xmlns:a16="http://schemas.microsoft.com/office/drawing/2014/main" id="{41910640-3A07-67FC-BBE6-3A1E16D071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1750" y="4538663"/>
              <a:ext cx="17463" cy="22225"/>
            </a:xfrm>
            <a:prstGeom prst="ellips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BD34B742-C547-D7B5-66A3-093E23E7FA5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8738" y="4573588"/>
              <a:ext cx="109538" cy="69850"/>
            </a:xfrm>
            <a:custGeom>
              <a:avLst/>
              <a:gdLst>
                <a:gd name="T0" fmla="*/ 0 w 69"/>
                <a:gd name="T1" fmla="*/ 0 h 44"/>
                <a:gd name="T2" fmla="*/ 69 w 69"/>
                <a:gd name="T3" fmla="*/ 0 h 44"/>
                <a:gd name="T4" fmla="*/ 44 w 69"/>
                <a:gd name="T5" fmla="*/ 22 h 44"/>
                <a:gd name="T6" fmla="*/ 69 w 69"/>
                <a:gd name="T7" fmla="*/ 44 h 44"/>
                <a:gd name="T8" fmla="*/ 0 w 69"/>
                <a:gd name="T9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44">
                  <a:moveTo>
                    <a:pt x="0" y="0"/>
                  </a:moveTo>
                  <a:lnTo>
                    <a:pt x="69" y="0"/>
                  </a:lnTo>
                  <a:lnTo>
                    <a:pt x="44" y="22"/>
                  </a:lnTo>
                  <a:lnTo>
                    <a:pt x="69" y="44"/>
                  </a:lnTo>
                  <a:lnTo>
                    <a:pt x="0" y="44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37" name="Line 34">
              <a:extLst>
                <a:ext uri="{FF2B5EF4-FFF2-40B4-BE49-F238E27FC236}">
                  <a16:creationId xmlns:a16="http://schemas.microsoft.com/office/drawing/2014/main" id="{A3BC50D1-3347-EDAA-4201-B815D4DF14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38738" y="4608513"/>
              <a:ext cx="69850" cy="0"/>
            </a:xfrm>
            <a:prstGeom prst="line">
              <a:avLst/>
            </a:pr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0C541BC4-DF9E-9219-44B4-A0241C09B3C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4600" y="4787901"/>
              <a:ext cx="136525" cy="52388"/>
            </a:xfrm>
            <a:custGeom>
              <a:avLst/>
              <a:gdLst>
                <a:gd name="T0" fmla="*/ 86 w 86"/>
                <a:gd name="T1" fmla="*/ 3 h 33"/>
                <a:gd name="T2" fmla="*/ 61 w 86"/>
                <a:gd name="T3" fmla="*/ 25 h 33"/>
                <a:gd name="T4" fmla="*/ 47 w 86"/>
                <a:gd name="T5" fmla="*/ 0 h 33"/>
                <a:gd name="T6" fmla="*/ 14 w 86"/>
                <a:gd name="T7" fmla="*/ 33 h 33"/>
                <a:gd name="T8" fmla="*/ 0 w 86"/>
                <a:gd name="T9" fmla="*/ 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" h="33">
                  <a:moveTo>
                    <a:pt x="86" y="3"/>
                  </a:moveTo>
                  <a:lnTo>
                    <a:pt x="61" y="25"/>
                  </a:lnTo>
                  <a:lnTo>
                    <a:pt x="47" y="0"/>
                  </a:lnTo>
                  <a:lnTo>
                    <a:pt x="14" y="33"/>
                  </a:lnTo>
                  <a:lnTo>
                    <a:pt x="0" y="3"/>
                  </a:lnTo>
                </a:path>
              </a:pathLst>
            </a:custGeom>
            <a:noFill/>
            <a:ln w="17463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B5E6E38-3373-2F9E-07CB-F30A5A38F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>
                <a:solidFill>
                  <a:srgbClr val="001489"/>
                </a:solidFill>
              </a:rPr>
              <a:t>Departmental Priority Areas: Tech and Innovation</a:t>
            </a:r>
            <a:endParaRPr lang="en-ZA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0F5B796-BCAF-21FD-2134-75D5F0731FE3}"/>
              </a:ext>
            </a:extLst>
          </p:cNvPr>
          <p:cNvSpPr/>
          <p:nvPr/>
        </p:nvSpPr>
        <p:spPr>
          <a:xfrm>
            <a:off x="299433" y="3033232"/>
            <a:ext cx="3218275" cy="1282045"/>
          </a:xfrm>
          <a:prstGeom prst="rect">
            <a:avLst/>
          </a:prstGeom>
          <a:solidFill>
            <a:srgbClr val="D4E5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To claim our position as the </a:t>
            </a:r>
            <a:r>
              <a:rPr lang="en-US" sz="1600" b="1">
                <a:solidFill>
                  <a:srgbClr val="FF0000"/>
                </a:solidFill>
              </a:rPr>
              <a:t>tech, start-up and venture capital and innovation and design capital</a:t>
            </a:r>
            <a:r>
              <a:rPr lang="en-US" sz="1600" b="1">
                <a:solidFill>
                  <a:schemeClr val="tx1"/>
                </a:solidFill>
              </a:rPr>
              <a:t> of Africa</a:t>
            </a:r>
          </a:p>
        </p:txBody>
      </p:sp>
    </p:spTree>
    <p:extLst>
      <p:ext uri="{BB962C8B-B14F-4D97-AF65-F5344CB8AC3E}">
        <p14:creationId xmlns:p14="http://schemas.microsoft.com/office/powerpoint/2010/main" val="526633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4530" y="136478"/>
            <a:ext cx="11462940" cy="692531"/>
          </a:xfrm>
        </p:spPr>
        <p:txBody>
          <a:bodyPr/>
          <a:lstStyle/>
          <a:p>
            <a:r>
              <a:rPr lang="en-US" sz="2000" dirty="0"/>
              <a:t>EXISTING/PLANNED PROJECTS WITHIN GARDEN ROUTE DISTRICT (2023/24-2025/26) </a:t>
            </a:r>
            <a:endParaRPr lang="en-ZA" sz="20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6D1C80D-73AF-43B5-B54E-02C0157DF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835614"/>
              </p:ext>
            </p:extLst>
          </p:nvPr>
        </p:nvGraphicFramePr>
        <p:xfrm>
          <a:off x="295922" y="935402"/>
          <a:ext cx="11531548" cy="57861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43723">
                  <a:extLst>
                    <a:ext uri="{9D8B030D-6E8A-4147-A177-3AD203B41FA5}">
                      <a16:colId xmlns:a16="http://schemas.microsoft.com/office/drawing/2014/main" val="2771604366"/>
                    </a:ext>
                  </a:extLst>
                </a:gridCol>
                <a:gridCol w="2450969">
                  <a:extLst>
                    <a:ext uri="{9D8B030D-6E8A-4147-A177-3AD203B41FA5}">
                      <a16:colId xmlns:a16="http://schemas.microsoft.com/office/drawing/2014/main" val="2296373551"/>
                    </a:ext>
                  </a:extLst>
                </a:gridCol>
                <a:gridCol w="1637644">
                  <a:extLst>
                    <a:ext uri="{9D8B030D-6E8A-4147-A177-3AD203B41FA5}">
                      <a16:colId xmlns:a16="http://schemas.microsoft.com/office/drawing/2014/main" val="126090652"/>
                    </a:ext>
                  </a:extLst>
                </a:gridCol>
                <a:gridCol w="1498862">
                  <a:extLst>
                    <a:ext uri="{9D8B030D-6E8A-4147-A177-3AD203B41FA5}">
                      <a16:colId xmlns:a16="http://schemas.microsoft.com/office/drawing/2014/main" val="2681747422"/>
                    </a:ext>
                  </a:extLst>
                </a:gridCol>
                <a:gridCol w="1300350">
                  <a:extLst>
                    <a:ext uri="{9D8B030D-6E8A-4147-A177-3AD203B41FA5}">
                      <a16:colId xmlns:a16="http://schemas.microsoft.com/office/drawing/2014/main" val="2617547628"/>
                    </a:ext>
                  </a:extLst>
                </a:gridCol>
              </a:tblGrid>
              <a:tr h="345877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j-lt"/>
                          <a:cs typeface="Calibri" panose="020F0502020204030204" pitchFamily="34" charset="0"/>
                        </a:rPr>
                        <a:t>Policy Priority or Policy Response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ZA" sz="1200" b="1" dirty="0">
                        <a:solidFill>
                          <a:schemeClr val="bg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200" b="1" dirty="0">
                          <a:latin typeface="+mj-lt"/>
                          <a:cs typeface="Calibri" panose="020F0502020204030204" pitchFamily="34" charset="0"/>
                        </a:rPr>
                        <a:t>Municipal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ZA" sz="1200" b="1" dirty="0">
                          <a:latin typeface="+mj-lt"/>
                          <a:cs typeface="Calibri" panose="020F0502020204030204" pitchFamily="34" charset="0"/>
                        </a:rPr>
                        <a:t>Area / Town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b="1" dirty="0">
                          <a:latin typeface="Century Gothic" panose="020B0502020202020204" pitchFamily="34" charset="0"/>
                        </a:rPr>
                        <a:t>Timing/ Phasing of Project Allocation per Blue Book</a:t>
                      </a:r>
                    </a:p>
                    <a:p>
                      <a:endParaRPr lang="en-ZA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823813"/>
                  </a:ext>
                </a:extLst>
              </a:tr>
              <a:tr h="26121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j-lt"/>
                          <a:cs typeface="Calibri" panose="020F0502020204030204" pitchFamily="34" charset="0"/>
                        </a:rPr>
                        <a:t>2024/25</a:t>
                      </a:r>
                    </a:p>
                    <a:p>
                      <a:pPr algn="ctr"/>
                      <a:r>
                        <a:rPr lang="en-US" sz="1200" dirty="0">
                          <a:latin typeface="+mj-lt"/>
                          <a:cs typeface="Calibri" panose="020F0502020204030204" pitchFamily="34" charset="0"/>
                        </a:rPr>
                        <a:t>R’000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j-lt"/>
                          <a:cs typeface="Calibri" panose="020F0502020204030204" pitchFamily="34" charset="0"/>
                        </a:rPr>
                        <a:t>2025/26</a:t>
                      </a:r>
                    </a:p>
                    <a:p>
                      <a:pPr algn="ctr"/>
                      <a:r>
                        <a:rPr lang="en-US" sz="1200" dirty="0">
                          <a:latin typeface="+mj-lt"/>
                          <a:cs typeface="Calibri" panose="020F0502020204030204" pitchFamily="34" charset="0"/>
                        </a:rPr>
                        <a:t>R’000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j-lt"/>
                          <a:cs typeface="Calibri" panose="020F0502020204030204" pitchFamily="34" charset="0"/>
                        </a:rPr>
                        <a:t>2026/27</a:t>
                      </a:r>
                    </a:p>
                    <a:p>
                      <a:pPr algn="ctr"/>
                      <a:r>
                        <a:rPr lang="en-US" sz="1200" dirty="0">
                          <a:latin typeface="+mj-lt"/>
                          <a:cs typeface="Calibri" panose="020F0502020204030204" pitchFamily="34" charset="0"/>
                        </a:rPr>
                        <a:t>R’000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352007"/>
                  </a:ext>
                </a:extLst>
              </a:tr>
              <a:tr h="318186">
                <a:tc>
                  <a:txBody>
                    <a:bodyPr/>
                    <a:lstStyle/>
                    <a:p>
                      <a:pPr marL="91440" lvl="0"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Employability - Entrepreneurship (Incl. Township &amp; Informal) 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Enterprise Development: Capital Matching Initiative and access to markets.  Demand-driven support for SMMEs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Enterprise Development: Booster Fund, Demand-driven support for SMMEs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Entrepreneurship Culture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Business development support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Support post school ecosystem to celebrate entrepreneurship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ZA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No area specific allocation. Demand-led &amp; evidence-led cases can apply through a competitive process.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2713" indent="0"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  36 450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   37 384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0325" indent="0"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  40 237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03781727"/>
                  </a:ext>
                </a:extLst>
              </a:tr>
              <a:tr h="275047">
                <a:tc>
                  <a:txBody>
                    <a:bodyPr/>
                    <a:lstStyle/>
                    <a:p>
                      <a:pPr marL="91440" lvl="0" algn="l" fontAlgn="b"/>
                      <a:r>
                        <a:rPr lang="en-ZA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Employability – Skills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Skills Development and Innovation  -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ssist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in the provision of short-term job opportunities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Z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Provision of skilled labour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No area specific allocation. Demand-led &amp; evidence-led cases can apply through a competitive process</a:t>
                      </a:r>
                      <a:endParaRPr lang="en-ZA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9863" indent="0"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122 874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 122 191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0325" indent="0"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128 034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71586457"/>
                  </a:ext>
                </a:extLst>
              </a:tr>
              <a:tr h="371255">
                <a:tc>
                  <a:txBody>
                    <a:bodyPr/>
                    <a:lstStyle/>
                    <a:p>
                      <a:pPr marL="91440" lvl="0" algn="l" fontAlgn="b"/>
                      <a:r>
                        <a:rPr lang="en-ZA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EODB - Red Tape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Z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Business Support Helpline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Municipal Red Tape Reduction Support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Z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Lean Management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endParaRPr lang="en-ZA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No area specific allocation. Demand-led &amp; evidence-led cases can apply through a competitive process</a:t>
                      </a:r>
                      <a:endParaRPr lang="en-ZA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30188"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  16 525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   15 970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0325" indent="0"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  16 577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8859020"/>
                  </a:ext>
                </a:extLst>
              </a:tr>
              <a:tr h="272254">
                <a:tc>
                  <a:txBody>
                    <a:bodyPr/>
                    <a:lstStyle/>
                    <a:p>
                      <a:pPr marL="91440" lvl="0"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EODB - Office of the Consumer Protector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Provide basic financial literacy interventions for Western Cape residents and businesses.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Provide consumer complaints resolution services to Western Cape residents and businesses </a:t>
                      </a:r>
                    </a:p>
                    <a:p>
                      <a:pPr marL="262890" lvl="0" indent="-171450" algn="l" fontAlgn="b">
                        <a:buFont typeface="Arial" panose="020B0604020202020204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endParaRPr lang="en-ZA" sz="1000" dirty="0"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r>
                        <a:rPr lang="en-ZA" sz="1000" dirty="0">
                          <a:latin typeface="+mn-lt"/>
                          <a:cs typeface="Calibri" panose="020F0502020204030204" pitchFamily="34" charset="0"/>
                        </a:rPr>
                        <a:t>Provincial-wide</a:t>
                      </a:r>
                    </a:p>
                    <a:p>
                      <a:endParaRPr lang="en-ZA" sz="10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87338"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  13 046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57200"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   13 605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             13 937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4767092"/>
                  </a:ext>
                </a:extLst>
              </a:tr>
              <a:tr h="272254"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+mn-lt"/>
                          <a:cs typeface="Calibri" panose="020F0502020204030204" pitchFamily="34" charset="0"/>
                        </a:rPr>
                        <a:t>EODB - Regional and Local Economic Development</a:t>
                      </a:r>
                    </a:p>
                    <a:p>
                      <a:endParaRPr lang="en-US" sz="1000" b="1" dirty="0"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+mn-lt"/>
                          <a:cs typeface="Calibri" panose="020F0502020204030204" pitchFamily="34" charset="0"/>
                        </a:rPr>
                        <a:t>Municipal capacity building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+mn-lt"/>
                          <a:cs typeface="Calibri" panose="020F0502020204030204" pitchFamily="34" charset="0"/>
                        </a:rPr>
                        <a:t>Municipal economic growth plans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l-NL" sz="1000" dirty="0">
                          <a:latin typeface="+mn-lt"/>
                          <a:cs typeface="Calibri" panose="020F0502020204030204" pitchFamily="34" charset="0"/>
                        </a:rPr>
                        <a:t>Regional LED fora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+mn-lt"/>
                          <a:cs typeface="Calibri" panose="020F0502020204030204" pitchFamily="34" charset="0"/>
                        </a:rPr>
                        <a:t>No area specific allocation. Demand-led &amp; evidence-led cases </a:t>
                      </a:r>
                    </a:p>
                    <a:p>
                      <a:endParaRPr lang="en-US" sz="1000" dirty="0"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r>
                        <a:rPr lang="en-US" sz="1000" dirty="0">
                          <a:latin typeface="+mn-lt"/>
                          <a:cs typeface="Calibri" panose="020F0502020204030204" pitchFamily="34" charset="0"/>
                        </a:rPr>
                        <a:t>Provincial-wide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78445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E954ED7-D8C0-C1C5-93AC-D06029926B0F}"/>
              </a:ext>
            </a:extLst>
          </p:cNvPr>
          <p:cNvSpPr txBox="1"/>
          <p:nvPr/>
        </p:nvSpPr>
        <p:spPr>
          <a:xfrm>
            <a:off x="10677322" y="205744"/>
            <a:ext cx="1236617" cy="553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Subject to MTEF Budgetary Process</a:t>
            </a:r>
          </a:p>
        </p:txBody>
      </p:sp>
      <p:sp>
        <p:nvSpPr>
          <p:cNvPr id="5" name="Arrow: Curved Right 4">
            <a:extLst>
              <a:ext uri="{FF2B5EF4-FFF2-40B4-BE49-F238E27FC236}">
                <a16:creationId xmlns:a16="http://schemas.microsoft.com/office/drawing/2014/main" id="{6B3F839B-E14D-5724-6956-6418B0D6D417}"/>
              </a:ext>
            </a:extLst>
          </p:cNvPr>
          <p:cNvSpPr/>
          <p:nvPr/>
        </p:nvSpPr>
        <p:spPr>
          <a:xfrm>
            <a:off x="10303471" y="674243"/>
            <a:ext cx="425488" cy="351928"/>
          </a:xfrm>
          <a:prstGeom prst="curvedRightArrow">
            <a:avLst>
              <a:gd name="adj1" fmla="val 25000"/>
              <a:gd name="adj2" fmla="val 50000"/>
              <a:gd name="adj3" fmla="val 4015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6938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d9Ct1aMTE22rXjNleq0M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3NfSVMHv0e5Npz.QjYF8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rzeEFIP.Ei5yEnCfpKiJ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TUOUbyN0kCIIzcNAHpeT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v0Bmol0Qk2izE3K1YLByA"/>
</p:tagLst>
</file>

<file path=ppt/theme/theme1.xml><?xml version="1.0" encoding="utf-8"?>
<a:theme xmlns:a="http://schemas.openxmlformats.org/drawingml/2006/main" name="WCG-PPT Master-121022-amc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Western Cape Government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 sz="12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22407</TotalTime>
  <Words>1096</Words>
  <Application>Microsoft Office PowerPoint</Application>
  <PresentationFormat>Widescreen</PresentationFormat>
  <Paragraphs>218</Paragraphs>
  <Slides>11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-apple-system</vt:lpstr>
      <vt:lpstr>Arial</vt:lpstr>
      <vt:lpstr>Calibri</vt:lpstr>
      <vt:lpstr>Century Gothic</vt:lpstr>
      <vt:lpstr>WCG-PPT Master-121022-amc</vt:lpstr>
      <vt:lpstr>think-cell Slide</vt:lpstr>
      <vt:lpstr>PowerPoint Presentation</vt:lpstr>
      <vt:lpstr>WESTERN CAPE Growth For Jobs 2035 STRATEGY (G4J)</vt:lpstr>
      <vt:lpstr>Our Priorities (2024 and medium term)</vt:lpstr>
      <vt:lpstr>Departmental Priority Areas: Exports</vt:lpstr>
      <vt:lpstr>Departmental Priority Areas: Employability – Entrepreneurship and Township</vt:lpstr>
      <vt:lpstr>Departmental Priority Areas: Skills</vt:lpstr>
      <vt:lpstr>Departmental Priority Areas: Ease of Doing Business- Red Tape Reduction</vt:lpstr>
      <vt:lpstr>Departmental Priority Areas: Tech and Innovation</vt:lpstr>
      <vt:lpstr>EXISTING/PLANNED PROJECTS WITHIN GARDEN ROUTE DISTRICT (2023/24-2025/26) </vt:lpstr>
      <vt:lpstr>EXISTING/PLANNED PROJECTS WITHIN GARDEN ROUTE DISTRICT (2023/24-2025/26) </vt:lpstr>
      <vt:lpstr>PowerPoint Presentation</vt:lpstr>
    </vt:vector>
  </TitlesOfParts>
  <Company>PGWC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Hector Eliott</dc:creator>
  <cp:lastModifiedBy>Fayruz Dharsey</cp:lastModifiedBy>
  <cp:revision>1529</cp:revision>
  <cp:lastPrinted>2023-11-21T11:17:27Z</cp:lastPrinted>
  <dcterms:created xsi:type="dcterms:W3CDTF">2017-01-19T08:56:34Z</dcterms:created>
  <dcterms:modified xsi:type="dcterms:W3CDTF">2023-11-21T13:21:01Z</dcterms:modified>
</cp:coreProperties>
</file>