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Ex1.xml" ContentType="application/vnd.ms-office.chartex+xml"/>
  <Override PartName="/ppt/charts/colors40.xml" ContentType="application/vnd.ms-office.chartcolorstyle+xml"/>
  <Override PartName="/ppt/charts/style40.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 id="2147484250" r:id="rId5"/>
    <p:sldMasterId id="2147484253" r:id="rId6"/>
    <p:sldMasterId id="2147484257" r:id="rId7"/>
    <p:sldMasterId id="2147484271" r:id="rId8"/>
    <p:sldMasterId id="2147484290" r:id="rId9"/>
    <p:sldMasterId id="2147484303" r:id="rId10"/>
  </p:sldMasterIdLst>
  <p:notesMasterIdLst>
    <p:notesMasterId r:id="rId45"/>
  </p:notesMasterIdLst>
  <p:sldIdLst>
    <p:sldId id="1414" r:id="rId11"/>
    <p:sldId id="1280" r:id="rId12"/>
    <p:sldId id="1281" r:id="rId13"/>
    <p:sldId id="1389" r:id="rId14"/>
    <p:sldId id="1356" r:id="rId15"/>
    <p:sldId id="1390" r:id="rId16"/>
    <p:sldId id="1349" r:id="rId17"/>
    <p:sldId id="1285" r:id="rId18"/>
    <p:sldId id="1377" r:id="rId19"/>
    <p:sldId id="1391" r:id="rId20"/>
    <p:sldId id="1392" r:id="rId21"/>
    <p:sldId id="1294" r:id="rId22"/>
    <p:sldId id="1394" r:id="rId23"/>
    <p:sldId id="1395" r:id="rId24"/>
    <p:sldId id="1415" r:id="rId25"/>
    <p:sldId id="1416" r:id="rId26"/>
    <p:sldId id="1327" r:id="rId27"/>
    <p:sldId id="1342" r:id="rId28"/>
    <p:sldId id="1418" r:id="rId29"/>
    <p:sldId id="1398" r:id="rId30"/>
    <p:sldId id="1335" r:id="rId31"/>
    <p:sldId id="1403" r:id="rId32"/>
    <p:sldId id="1290" r:id="rId33"/>
    <p:sldId id="1405" r:id="rId34"/>
    <p:sldId id="1406" r:id="rId35"/>
    <p:sldId id="1318" r:id="rId36"/>
    <p:sldId id="1407" r:id="rId37"/>
    <p:sldId id="1419" r:id="rId38"/>
    <p:sldId id="1417" r:id="rId39"/>
    <p:sldId id="1237" r:id="rId40"/>
    <p:sldId id="1317" r:id="rId41"/>
    <p:sldId id="1244" r:id="rId42"/>
    <p:sldId id="1307" r:id="rId43"/>
    <p:sldId id="1298" r:id="rId4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7083" userDrawn="1">
          <p15:clr>
            <a:srgbClr val="A4A3A4"/>
          </p15:clr>
        </p15:guide>
        <p15:guide id="3" pos="325" userDrawn="1">
          <p15:clr>
            <a:srgbClr val="A4A3A4"/>
          </p15:clr>
        </p15:guide>
        <p15:guide id="4" orient="horz" pos="731" userDrawn="1">
          <p15:clr>
            <a:srgbClr val="A4A3A4"/>
          </p15:clr>
        </p15:guide>
        <p15:guide id="5" orient="horz" pos="1071" userDrawn="1">
          <p15:clr>
            <a:srgbClr val="C35EA4"/>
          </p15:clr>
        </p15:guide>
        <p15:guide id="6" pos="7310" userDrawn="1">
          <p15:clr>
            <a:srgbClr val="F26B43"/>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zel Mohammed" initials="FM" lastIdx="15" clrIdx="0">
    <p:extLst>
      <p:ext uri="{19B8F6BF-5375-455C-9EA6-DF929625EA0E}">
        <p15:presenceInfo xmlns:p15="http://schemas.microsoft.com/office/powerpoint/2012/main" userId="S::FaizelM@statssa.gov.za::218b6c82-61e7-405e-b213-c2fab98579b2" providerId="AD"/>
      </p:ext>
    </p:extLst>
  </p:cmAuthor>
  <p:cmAuthor id="2" name="Tracy Daniels" initials="TD" lastIdx="5" clrIdx="1">
    <p:extLst>
      <p:ext uri="{19B8F6BF-5375-455C-9EA6-DF929625EA0E}">
        <p15:presenceInfo xmlns:p15="http://schemas.microsoft.com/office/powerpoint/2012/main" userId="S-1-5-21-1210949265-2878723990-3494953905-4212" providerId="AD"/>
      </p:ext>
    </p:extLst>
  </p:cmAuthor>
  <p:cmAuthor id="3" name="Dihlolelo Phoshoko" initials="DP" lastIdx="1" clrIdx="2">
    <p:extLst>
      <p:ext uri="{19B8F6BF-5375-455C-9EA6-DF929625EA0E}">
        <p15:presenceInfo xmlns:p15="http://schemas.microsoft.com/office/powerpoint/2012/main" userId="Dihlolelo Phoshoko" providerId="None"/>
      </p:ext>
    </p:extLst>
  </p:cmAuthor>
  <p:cmAuthor id="4" name="Deborah Pillay" initials="DP" lastIdx="1" clrIdx="3">
    <p:extLst>
      <p:ext uri="{19B8F6BF-5375-455C-9EA6-DF929625EA0E}">
        <p15:presenceInfo xmlns:p15="http://schemas.microsoft.com/office/powerpoint/2012/main" userId="S::DeborahP@statssa.gov.za::d5801f14-d0ac-4ea0-a7d2-56d2cb2333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80"/>
    <a:srgbClr val="FFEB4F"/>
    <a:srgbClr val="993366"/>
    <a:srgbClr val="27912D"/>
    <a:srgbClr val="FFB0C0"/>
    <a:srgbClr val="99D0F4"/>
    <a:srgbClr val="CC99B2"/>
    <a:srgbClr val="57B952"/>
    <a:srgbClr val="7F7F7F"/>
    <a:srgbClr val="003D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24" autoAdjust="0"/>
    <p:restoredTop sz="94660"/>
  </p:normalViewPr>
  <p:slideViewPr>
    <p:cSldViewPr snapToGrid="0">
      <p:cViewPr varScale="1">
        <p:scale>
          <a:sx n="75" d="100"/>
          <a:sy n="75" d="100"/>
        </p:scale>
        <p:origin x="62" y="336"/>
      </p:cViewPr>
      <p:guideLst>
        <p:guide orient="horz" pos="935"/>
        <p:guide pos="7083"/>
        <p:guide pos="325"/>
        <p:guide orient="horz" pos="731"/>
        <p:guide orient="horz" pos="1071"/>
        <p:guide pos="7310"/>
      </p:guideLst>
    </p:cSldViewPr>
  </p:slideViewPr>
  <p:notesTextViewPr>
    <p:cViewPr>
      <p:scale>
        <a:sx n="1" d="1"/>
        <a:sy n="1" d="1"/>
      </p:scale>
      <p:origin x="0" y="0"/>
    </p:cViewPr>
  </p:notesTextViewPr>
  <p:sorterViewPr>
    <p:cViewPr>
      <p:scale>
        <a:sx n="76" d="100"/>
        <a:sy n="76" d="100"/>
      </p:scale>
      <p:origin x="0" y="-67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Waleedj\Documents\1%20Census%202022%20products\Garden%20Route\EnergyForLightings_Garden%20Route.xls"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Waleedj\Documents\1%20Census%202022%20products\Garden%20Route\EnergyForLightings_Garden%20Route.xls"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Waleedj\Documents\1%20Census%202022%20products\Garden%20Route\EnergyForLightings_Garden%20Route.xls"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aleedj\Documents\Census%202022%20products\request\Oudtshoorn%20Census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aleedj\Documents\1%20Census%202022%20products\Garden%20Route\Census%202022____AgeGroups____Garden%20Rout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aleedj\Documents\1%20Census%202022%20products\Garden%20Route\Census%202022____SchoolAttendences____Garden%20Route_18-10-2023_10_29_3.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Waleedj\Documents\1%20Census%202022%20products\Garden%20Route\Garden%20Route%20household%20siz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Waleedj\Documents\1%20Census%202022%20products\Garden%20Route\EnergyForLightings_Garden%20Route.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aleedj\Documents\1%20Census%202022%20products\Garden%20Route\EnergyForLightings_Garden%20Route.xls"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40.xml"/><Relationship Id="rId2" Type="http://schemas.microsoft.com/office/2011/relationships/chartStyle" Target="style40.xml"/><Relationship Id="rId1" Type="http://schemas.openxmlformats.org/officeDocument/2006/relationships/oleObject" Target="file:///C:\Users\Waleedj\Documents\1%20Census%202022%20products\Garden%20Route\Census%202022____PopulationGroups____Garden%20Route_18-10-2023_10_28_54.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Collection rate</c:v>
                </c:pt>
              </c:strCache>
            </c:strRef>
          </c:tx>
          <c:spPr>
            <a:solidFill>
              <a:srgbClr val="27912D"/>
            </a:solidFill>
            <a:ln>
              <a:solidFill>
                <a:schemeClr val="accent6">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Segoe UI"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FS</c:v>
                </c:pt>
                <c:pt idx="1">
                  <c:v>LP</c:v>
                </c:pt>
                <c:pt idx="2">
                  <c:v>KZN</c:v>
                </c:pt>
                <c:pt idx="3">
                  <c:v>GP</c:v>
                </c:pt>
                <c:pt idx="4">
                  <c:v>MP</c:v>
                </c:pt>
                <c:pt idx="5">
                  <c:v>EC</c:v>
                </c:pt>
                <c:pt idx="6">
                  <c:v>NC</c:v>
                </c:pt>
                <c:pt idx="7">
                  <c:v>NW</c:v>
                </c:pt>
                <c:pt idx="8">
                  <c:v>WC</c:v>
                </c:pt>
              </c:strCache>
            </c:strRef>
          </c:cat>
          <c:val>
            <c:numRef>
              <c:f>Sheet1!$B$2:$B$10</c:f>
              <c:numCache>
                <c:formatCode>0%</c:formatCode>
                <c:ptCount val="9"/>
                <c:pt idx="0">
                  <c:v>0.98</c:v>
                </c:pt>
                <c:pt idx="1">
                  <c:v>0.97</c:v>
                </c:pt>
                <c:pt idx="2">
                  <c:v>0.96</c:v>
                </c:pt>
                <c:pt idx="3">
                  <c:v>0.96</c:v>
                </c:pt>
                <c:pt idx="4">
                  <c:v>0.95</c:v>
                </c:pt>
                <c:pt idx="5">
                  <c:v>0.93</c:v>
                </c:pt>
                <c:pt idx="6">
                  <c:v>0.92</c:v>
                </c:pt>
                <c:pt idx="7">
                  <c:v>0.92</c:v>
                </c:pt>
                <c:pt idx="8">
                  <c:v>0.86</c:v>
                </c:pt>
              </c:numCache>
            </c:numRef>
          </c:val>
          <c:extLst>
            <c:ext xmlns:c16="http://schemas.microsoft.com/office/drawing/2014/chart" uri="{C3380CC4-5D6E-409C-BE32-E72D297353CC}">
              <c16:uniqueId val="{00000000-1B3C-448D-94ED-0AFE701A64A2}"/>
            </c:ext>
          </c:extLst>
        </c:ser>
        <c:dLbls>
          <c:showLegendKey val="0"/>
          <c:showVal val="0"/>
          <c:showCatName val="0"/>
          <c:showSerName val="0"/>
          <c:showPercent val="0"/>
          <c:showBubbleSize val="0"/>
        </c:dLbls>
        <c:gapWidth val="40"/>
        <c:overlap val="100"/>
        <c:axId val="193130240"/>
        <c:axId val="193131328"/>
      </c:barChart>
      <c:catAx>
        <c:axId val="19313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Segoe UI" panose="020B0502040204020203" pitchFamily="34" charset="0"/>
                <a:ea typeface="+mn-ea"/>
                <a:cs typeface="+mn-cs"/>
              </a:defRPr>
            </a:pPr>
            <a:endParaRPr lang="en-US"/>
          </a:p>
        </c:txPr>
        <c:crossAx val="193131328"/>
        <c:crosses val="autoZero"/>
        <c:auto val="0"/>
        <c:lblAlgn val="ctr"/>
        <c:lblOffset val="100"/>
        <c:noMultiLvlLbl val="0"/>
      </c:catAx>
      <c:valAx>
        <c:axId val="19313132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3130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Water!$B$13</c:f>
              <c:strCache>
                <c:ptCount val="1"/>
                <c:pt idx="0">
                  <c:v>Piped (tap) water inside the dwelling</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Water!$A$14:$A$21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Water!$B$14:$B$21</c:f>
              <c:numCache>
                <c:formatCode>0.0</c:formatCode>
                <c:ptCount val="8"/>
                <c:pt idx="0">
                  <c:v>94.5</c:v>
                </c:pt>
                <c:pt idx="1">
                  <c:v>90.2</c:v>
                </c:pt>
                <c:pt idx="2">
                  <c:v>86.3</c:v>
                </c:pt>
                <c:pt idx="3">
                  <c:v>85.1</c:v>
                </c:pt>
                <c:pt idx="4">
                  <c:v>85</c:v>
                </c:pt>
                <c:pt idx="5">
                  <c:v>82.6</c:v>
                </c:pt>
                <c:pt idx="6">
                  <c:v>81.3</c:v>
                </c:pt>
                <c:pt idx="7">
                  <c:v>80</c:v>
                </c:pt>
              </c:numCache>
            </c:numRef>
          </c:val>
          <c:extLst>
            <c:ext xmlns:c16="http://schemas.microsoft.com/office/drawing/2014/chart" uri="{C3380CC4-5D6E-409C-BE32-E72D297353CC}">
              <c16:uniqueId val="{00000000-3721-4F20-AEFF-09418FEA3C59}"/>
            </c:ext>
          </c:extLst>
        </c:ser>
        <c:ser>
          <c:idx val="1"/>
          <c:order val="1"/>
          <c:tx>
            <c:strRef>
              <c:f>Water!$C$13</c:f>
              <c:strCache>
                <c:ptCount val="1"/>
                <c:pt idx="0">
                  <c:v>Piped (tap) water inside the yard</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Water!$A$14:$A$21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Water!$C$14:$C$21</c:f>
              <c:numCache>
                <c:formatCode>0.0</c:formatCode>
                <c:ptCount val="8"/>
                <c:pt idx="0">
                  <c:v>3.4</c:v>
                </c:pt>
                <c:pt idx="1">
                  <c:v>4.9000000000000004</c:v>
                </c:pt>
                <c:pt idx="2">
                  <c:v>8.9</c:v>
                </c:pt>
                <c:pt idx="3">
                  <c:v>8.3000000000000007</c:v>
                </c:pt>
                <c:pt idx="4">
                  <c:v>8.6999999999999993</c:v>
                </c:pt>
                <c:pt idx="5">
                  <c:v>6.9</c:v>
                </c:pt>
                <c:pt idx="6">
                  <c:v>13</c:v>
                </c:pt>
                <c:pt idx="7">
                  <c:v>9.4</c:v>
                </c:pt>
              </c:numCache>
            </c:numRef>
          </c:val>
          <c:extLst>
            <c:ext xmlns:c16="http://schemas.microsoft.com/office/drawing/2014/chart" uri="{C3380CC4-5D6E-409C-BE32-E72D297353CC}">
              <c16:uniqueId val="{00000001-3721-4F20-AEFF-09418FEA3C59}"/>
            </c:ext>
          </c:extLst>
        </c:ser>
        <c:ser>
          <c:idx val="2"/>
          <c:order val="2"/>
          <c:tx>
            <c:strRef>
              <c:f>Water!$D$13</c:f>
              <c:strCache>
                <c:ptCount val="1"/>
                <c:pt idx="0">
                  <c:v>Piped (tap) water on community stand</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Water!$A$14:$A$21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Water!$D$14:$D$21</c:f>
              <c:numCache>
                <c:formatCode>0.0</c:formatCode>
                <c:ptCount val="8"/>
                <c:pt idx="0">
                  <c:v>1.7</c:v>
                </c:pt>
                <c:pt idx="1">
                  <c:v>4.3</c:v>
                </c:pt>
                <c:pt idx="2">
                  <c:v>3.5</c:v>
                </c:pt>
                <c:pt idx="3">
                  <c:v>6.2</c:v>
                </c:pt>
                <c:pt idx="4">
                  <c:v>5.7</c:v>
                </c:pt>
                <c:pt idx="5">
                  <c:v>10</c:v>
                </c:pt>
                <c:pt idx="6">
                  <c:v>5.2</c:v>
                </c:pt>
                <c:pt idx="7">
                  <c:v>9.6999999999999993</c:v>
                </c:pt>
              </c:numCache>
            </c:numRef>
          </c:val>
          <c:extLst>
            <c:ext xmlns:c16="http://schemas.microsoft.com/office/drawing/2014/chart" uri="{C3380CC4-5D6E-409C-BE32-E72D297353CC}">
              <c16:uniqueId val="{00000002-3721-4F20-AEFF-09418FEA3C59}"/>
            </c:ext>
          </c:extLst>
        </c:ser>
        <c:ser>
          <c:idx val="3"/>
          <c:order val="3"/>
          <c:tx>
            <c:strRef>
              <c:f>Water!$E$13</c:f>
              <c:strCache>
                <c:ptCount val="1"/>
                <c:pt idx="0">
                  <c:v>No access to piped water</c:v>
                </c:pt>
              </c:strCache>
            </c:strRef>
          </c:tx>
          <c:spPr>
            <a:solidFill>
              <a:schemeClr val="accent1">
                <a:tint val="58000"/>
              </a:schemeClr>
            </a:solidFill>
            <a:ln>
              <a:noFill/>
            </a:ln>
            <a:effectLst/>
          </c:spPr>
          <c:invertIfNegative val="0"/>
          <c:dLbls>
            <c:dLbl>
              <c:idx val="0"/>
              <c:layout>
                <c:manualLayout>
                  <c:x val="1.5172428505904063E-2"/>
                  <c:y val="8.595397063352031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721-4F20-AEFF-09418FEA3C59}"/>
                </c:ext>
              </c:extLst>
            </c:dLbl>
            <c:dLbl>
              <c:idx val="1"/>
              <c:layout>
                <c:manualLayout>
                  <c:x val="1.625617339918292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3721-4F20-AEFF-09418FEA3C59}"/>
                </c:ext>
              </c:extLst>
            </c:dLbl>
            <c:dLbl>
              <c:idx val="2"/>
              <c:layout>
                <c:manualLayout>
                  <c:x val="1.950740807901951E-2"/>
                  <c:y val="-5.73026470890147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721-4F20-AEFF-09418FEA3C59}"/>
                </c:ext>
              </c:extLst>
            </c:dLbl>
            <c:dLbl>
              <c:idx val="3"/>
              <c:layout>
                <c:manualLayout>
                  <c:x val="1.5172428505904063E-2"/>
                  <c:y val="5.730264708901425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721-4F20-AEFF-09418FEA3C59}"/>
                </c:ext>
              </c:extLst>
            </c:dLbl>
            <c:dLbl>
              <c:idx val="4"/>
              <c:layout>
                <c:manualLayout>
                  <c:x val="1.4088683612625202E-2"/>
                  <c:y val="2.00559264811549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721-4F20-AEFF-09418FEA3C59}"/>
                </c:ext>
              </c:extLst>
            </c:dLbl>
            <c:dLbl>
              <c:idx val="5"/>
              <c:layout>
                <c:manualLayout>
                  <c:x val="1.5172428505904063E-2"/>
                  <c:y val="5.730264708901372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721-4F20-AEFF-09418FEA3C59}"/>
                </c:ext>
              </c:extLst>
            </c:dLbl>
            <c:dLbl>
              <c:idx val="6"/>
              <c:layout>
                <c:manualLayout>
                  <c:x val="1.1304781917673789E-2"/>
                  <c:y val="-5.7302647089014251E-3"/>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4.5002888870546862E-2"/>
                      <c:h val="6.2123965478539142E-2"/>
                    </c:manualLayout>
                  </c15:layout>
                </c:ext>
                <c:ext xmlns:c16="http://schemas.microsoft.com/office/drawing/2014/chart" uri="{C3380CC4-5D6E-409C-BE32-E72D297353CC}">
                  <c16:uniqueId val="{00000006-3721-4F20-AEFF-09418FEA3C59}"/>
                </c:ext>
              </c:extLst>
            </c:dLbl>
            <c:dLbl>
              <c:idx val="7"/>
              <c:layout>
                <c:manualLayout>
                  <c:x val="1.81711343482639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721-4F20-AEFF-09418FEA3C5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Water!$A$14:$A$21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Water!$E$14:$E$21</c:f>
              <c:numCache>
                <c:formatCode>0.0</c:formatCode>
                <c:ptCount val="8"/>
                <c:pt idx="0">
                  <c:v>0.4</c:v>
                </c:pt>
                <c:pt idx="1">
                  <c:v>0.6</c:v>
                </c:pt>
                <c:pt idx="2">
                  <c:v>1.2</c:v>
                </c:pt>
                <c:pt idx="3">
                  <c:v>0.4</c:v>
                </c:pt>
                <c:pt idx="4">
                  <c:v>0.6</c:v>
                </c:pt>
                <c:pt idx="5">
                  <c:v>0.6</c:v>
                </c:pt>
                <c:pt idx="6">
                  <c:v>0.5</c:v>
                </c:pt>
                <c:pt idx="7">
                  <c:v>0.9</c:v>
                </c:pt>
              </c:numCache>
            </c:numRef>
          </c:val>
          <c:extLst>
            <c:ext xmlns:c16="http://schemas.microsoft.com/office/drawing/2014/chart" uri="{C3380CC4-5D6E-409C-BE32-E72D297353CC}">
              <c16:uniqueId val="{00000003-3721-4F20-AEFF-09418FEA3C59}"/>
            </c:ext>
          </c:extLst>
        </c:ser>
        <c:dLbls>
          <c:showLegendKey val="0"/>
          <c:showVal val="0"/>
          <c:showCatName val="0"/>
          <c:showSerName val="0"/>
          <c:showPercent val="0"/>
          <c:showBubbleSize val="0"/>
        </c:dLbls>
        <c:gapWidth val="16"/>
        <c:overlap val="100"/>
        <c:axId val="2132267600"/>
        <c:axId val="2132272176"/>
      </c:barChart>
      <c:catAx>
        <c:axId val="2132267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2272176"/>
        <c:crosses val="autoZero"/>
        <c:auto val="1"/>
        <c:lblAlgn val="ctr"/>
        <c:lblOffset val="100"/>
        <c:noMultiLvlLbl val="0"/>
      </c:catAx>
      <c:valAx>
        <c:axId val="213227217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2267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Toilet!$B$13</c:f>
              <c:strCache>
                <c:ptCount val="1"/>
                <c:pt idx="0">
                  <c:v>Flush toilet</c:v>
                </c:pt>
              </c:strCache>
            </c:strRef>
          </c:tx>
          <c:spPr>
            <a:solidFill>
              <a:schemeClr val="accent2">
                <a:tint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Toilet!$A$14:$A$21</c:f>
              <c:strCache>
                <c:ptCount val="8"/>
                <c:pt idx="0">
                  <c:v>Kannaland</c:v>
                </c:pt>
                <c:pt idx="1">
                  <c:v>Oudtshoorn</c:v>
                </c:pt>
                <c:pt idx="2">
                  <c:v>Knysna</c:v>
                </c:pt>
                <c:pt idx="3">
                  <c:v>George</c:v>
                </c:pt>
                <c:pt idx="4">
                  <c:v>Garden Route</c:v>
                </c:pt>
                <c:pt idx="5">
                  <c:v>Mossel Bay</c:v>
                </c:pt>
                <c:pt idx="6">
                  <c:v>Bitou</c:v>
                </c:pt>
                <c:pt idx="7">
                  <c:v>Hessequa</c:v>
                </c:pt>
              </c:strCache>
            </c:strRef>
          </c:cat>
          <c:val>
            <c:numRef>
              <c:f>Toilet!$B$14:$B$21</c:f>
              <c:numCache>
                <c:formatCode>0.0</c:formatCode>
                <c:ptCount val="8"/>
                <c:pt idx="0">
                  <c:v>86.9</c:v>
                </c:pt>
                <c:pt idx="1">
                  <c:v>88.5</c:v>
                </c:pt>
                <c:pt idx="2">
                  <c:v>90.6</c:v>
                </c:pt>
                <c:pt idx="3">
                  <c:v>93.4</c:v>
                </c:pt>
                <c:pt idx="4">
                  <c:v>93.7</c:v>
                </c:pt>
                <c:pt idx="5">
                  <c:v>97.1</c:v>
                </c:pt>
                <c:pt idx="6">
                  <c:v>97.3</c:v>
                </c:pt>
                <c:pt idx="7">
                  <c:v>97.5</c:v>
                </c:pt>
              </c:numCache>
            </c:numRef>
          </c:val>
          <c:extLst>
            <c:ext xmlns:c16="http://schemas.microsoft.com/office/drawing/2014/chart" uri="{C3380CC4-5D6E-409C-BE32-E72D297353CC}">
              <c16:uniqueId val="{00000000-B932-493C-8107-6A161BBBBFF6}"/>
            </c:ext>
          </c:extLst>
        </c:ser>
        <c:ser>
          <c:idx val="1"/>
          <c:order val="1"/>
          <c:tx>
            <c:strRef>
              <c:f>Toilet!$C$13</c:f>
              <c:strCache>
                <c:ptCount val="1"/>
                <c:pt idx="0">
                  <c:v>Chemical toilet</c:v>
                </c:pt>
              </c:strCache>
            </c:strRef>
          </c:tx>
          <c:spPr>
            <a:solidFill>
              <a:schemeClr val="accent2">
                <a:tint val="70000"/>
              </a:schemeClr>
            </a:solidFill>
            <a:ln>
              <a:noFill/>
            </a:ln>
            <a:effectLst/>
          </c:spPr>
          <c:invertIfNegative val="0"/>
          <c:cat>
            <c:strRef>
              <c:f>Toilet!$A$14:$A$21</c:f>
              <c:strCache>
                <c:ptCount val="8"/>
                <c:pt idx="0">
                  <c:v>Kannaland</c:v>
                </c:pt>
                <c:pt idx="1">
                  <c:v>Oudtshoorn</c:v>
                </c:pt>
                <c:pt idx="2">
                  <c:v>Knysna</c:v>
                </c:pt>
                <c:pt idx="3">
                  <c:v>George</c:v>
                </c:pt>
                <c:pt idx="4">
                  <c:v>Garden Route</c:v>
                </c:pt>
                <c:pt idx="5">
                  <c:v>Mossel Bay</c:v>
                </c:pt>
                <c:pt idx="6">
                  <c:v>Bitou</c:v>
                </c:pt>
                <c:pt idx="7">
                  <c:v>Hessequa</c:v>
                </c:pt>
              </c:strCache>
            </c:strRef>
          </c:cat>
          <c:val>
            <c:numRef>
              <c:f>Toilet!$C$14:$C$21</c:f>
              <c:numCache>
                <c:formatCode>0.0</c:formatCode>
                <c:ptCount val="8"/>
                <c:pt idx="0">
                  <c:v>1.4</c:v>
                </c:pt>
                <c:pt idx="1">
                  <c:v>1.6</c:v>
                </c:pt>
                <c:pt idx="2">
                  <c:v>2.7</c:v>
                </c:pt>
                <c:pt idx="3">
                  <c:v>1.9</c:v>
                </c:pt>
                <c:pt idx="4">
                  <c:v>1.3</c:v>
                </c:pt>
                <c:pt idx="5">
                  <c:v>0.2</c:v>
                </c:pt>
                <c:pt idx="6">
                  <c:v>0.1</c:v>
                </c:pt>
                <c:pt idx="7">
                  <c:v>0.1</c:v>
                </c:pt>
              </c:numCache>
            </c:numRef>
          </c:val>
          <c:extLst>
            <c:ext xmlns:c16="http://schemas.microsoft.com/office/drawing/2014/chart" uri="{C3380CC4-5D6E-409C-BE32-E72D297353CC}">
              <c16:uniqueId val="{00000001-B932-493C-8107-6A161BBBBFF6}"/>
            </c:ext>
          </c:extLst>
        </c:ser>
        <c:ser>
          <c:idx val="2"/>
          <c:order val="2"/>
          <c:tx>
            <c:strRef>
              <c:f>Toilet!$D$13</c:f>
              <c:strCache>
                <c:ptCount val="1"/>
                <c:pt idx="0">
                  <c:v>Pit toilet</c:v>
                </c:pt>
              </c:strCache>
            </c:strRef>
          </c:tx>
          <c:spPr>
            <a:solidFill>
              <a:schemeClr val="accent2">
                <a:tint val="90000"/>
              </a:schemeClr>
            </a:solidFill>
            <a:ln>
              <a:noFill/>
            </a:ln>
            <a:effectLst/>
          </c:spPr>
          <c:invertIfNegative val="0"/>
          <c:cat>
            <c:strRef>
              <c:f>Toilet!$A$14:$A$21</c:f>
              <c:strCache>
                <c:ptCount val="8"/>
                <c:pt idx="0">
                  <c:v>Kannaland</c:v>
                </c:pt>
                <c:pt idx="1">
                  <c:v>Oudtshoorn</c:v>
                </c:pt>
                <c:pt idx="2">
                  <c:v>Knysna</c:v>
                </c:pt>
                <c:pt idx="3">
                  <c:v>George</c:v>
                </c:pt>
                <c:pt idx="4">
                  <c:v>Garden Route</c:v>
                </c:pt>
                <c:pt idx="5">
                  <c:v>Mossel Bay</c:v>
                </c:pt>
                <c:pt idx="6">
                  <c:v>Bitou</c:v>
                </c:pt>
                <c:pt idx="7">
                  <c:v>Hessequa</c:v>
                </c:pt>
              </c:strCache>
            </c:strRef>
          </c:cat>
          <c:val>
            <c:numRef>
              <c:f>Toilet!$D$14:$D$21</c:f>
              <c:numCache>
                <c:formatCode>0.0</c:formatCode>
                <c:ptCount val="8"/>
                <c:pt idx="0">
                  <c:v>5</c:v>
                </c:pt>
                <c:pt idx="1">
                  <c:v>1.6</c:v>
                </c:pt>
                <c:pt idx="2">
                  <c:v>2.2999999999999998</c:v>
                </c:pt>
                <c:pt idx="3">
                  <c:v>0.8</c:v>
                </c:pt>
                <c:pt idx="4">
                  <c:v>1.2</c:v>
                </c:pt>
                <c:pt idx="5">
                  <c:v>0.4</c:v>
                </c:pt>
                <c:pt idx="6">
                  <c:v>1.2</c:v>
                </c:pt>
                <c:pt idx="7">
                  <c:v>0.8</c:v>
                </c:pt>
              </c:numCache>
            </c:numRef>
          </c:val>
          <c:extLst>
            <c:ext xmlns:c16="http://schemas.microsoft.com/office/drawing/2014/chart" uri="{C3380CC4-5D6E-409C-BE32-E72D297353CC}">
              <c16:uniqueId val="{00000002-B932-493C-8107-6A161BBBBFF6}"/>
            </c:ext>
          </c:extLst>
        </c:ser>
        <c:ser>
          <c:idx val="3"/>
          <c:order val="3"/>
          <c:tx>
            <c:strRef>
              <c:f>Toilet!$E$13</c:f>
              <c:strCache>
                <c:ptCount val="1"/>
                <c:pt idx="0">
                  <c:v>Bucket toilet</c:v>
                </c:pt>
              </c:strCache>
            </c:strRef>
          </c:tx>
          <c:spPr>
            <a:solidFill>
              <a:schemeClr val="accent2">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Toilet!$A$14:$A$21</c:f>
              <c:strCache>
                <c:ptCount val="8"/>
                <c:pt idx="0">
                  <c:v>Kannaland</c:v>
                </c:pt>
                <c:pt idx="1">
                  <c:v>Oudtshoorn</c:v>
                </c:pt>
                <c:pt idx="2">
                  <c:v>Knysna</c:v>
                </c:pt>
                <c:pt idx="3">
                  <c:v>George</c:v>
                </c:pt>
                <c:pt idx="4">
                  <c:v>Garden Route</c:v>
                </c:pt>
                <c:pt idx="5">
                  <c:v>Mossel Bay</c:v>
                </c:pt>
                <c:pt idx="6">
                  <c:v>Bitou</c:v>
                </c:pt>
                <c:pt idx="7">
                  <c:v>Hessequa</c:v>
                </c:pt>
              </c:strCache>
            </c:strRef>
          </c:cat>
          <c:val>
            <c:numRef>
              <c:f>Toilet!$E$14:$E$21</c:f>
              <c:numCache>
                <c:formatCode>0.0</c:formatCode>
                <c:ptCount val="8"/>
                <c:pt idx="0">
                  <c:v>3.9</c:v>
                </c:pt>
                <c:pt idx="1">
                  <c:v>4.2</c:v>
                </c:pt>
                <c:pt idx="2">
                  <c:v>2.7</c:v>
                </c:pt>
                <c:pt idx="3">
                  <c:v>3.2</c:v>
                </c:pt>
                <c:pt idx="4">
                  <c:v>2.4</c:v>
                </c:pt>
                <c:pt idx="5">
                  <c:v>0.9</c:v>
                </c:pt>
                <c:pt idx="6">
                  <c:v>0.6</c:v>
                </c:pt>
                <c:pt idx="7">
                  <c:v>0.8</c:v>
                </c:pt>
              </c:numCache>
            </c:numRef>
          </c:val>
          <c:extLst>
            <c:ext xmlns:c16="http://schemas.microsoft.com/office/drawing/2014/chart" uri="{C3380CC4-5D6E-409C-BE32-E72D297353CC}">
              <c16:uniqueId val="{00000003-B932-493C-8107-6A161BBBBFF6}"/>
            </c:ext>
          </c:extLst>
        </c:ser>
        <c:ser>
          <c:idx val="4"/>
          <c:order val="4"/>
          <c:tx>
            <c:strRef>
              <c:f>Toilet!$F$13</c:f>
              <c:strCache>
                <c:ptCount val="1"/>
                <c:pt idx="0">
                  <c:v>Other</c:v>
                </c:pt>
              </c:strCache>
            </c:strRef>
          </c:tx>
          <c:spPr>
            <a:solidFill>
              <a:schemeClr val="accent2">
                <a:shade val="70000"/>
              </a:schemeClr>
            </a:solidFill>
            <a:ln>
              <a:noFill/>
            </a:ln>
            <a:effectLst/>
          </c:spPr>
          <c:invertIfNegative val="0"/>
          <c:cat>
            <c:strRef>
              <c:f>Toilet!$A$14:$A$21</c:f>
              <c:strCache>
                <c:ptCount val="8"/>
                <c:pt idx="0">
                  <c:v>Kannaland</c:v>
                </c:pt>
                <c:pt idx="1">
                  <c:v>Oudtshoorn</c:v>
                </c:pt>
                <c:pt idx="2">
                  <c:v>Knysna</c:v>
                </c:pt>
                <c:pt idx="3">
                  <c:v>George</c:v>
                </c:pt>
                <c:pt idx="4">
                  <c:v>Garden Route</c:v>
                </c:pt>
                <c:pt idx="5">
                  <c:v>Mossel Bay</c:v>
                </c:pt>
                <c:pt idx="6">
                  <c:v>Bitou</c:v>
                </c:pt>
                <c:pt idx="7">
                  <c:v>Hessequa</c:v>
                </c:pt>
              </c:strCache>
            </c:strRef>
          </c:cat>
          <c:val>
            <c:numRef>
              <c:f>Toilet!$F$14:$F$21</c:f>
              <c:numCache>
                <c:formatCode>0.0</c:formatCode>
                <c:ptCount val="8"/>
                <c:pt idx="0">
                  <c:v>1.1000000000000001</c:v>
                </c:pt>
                <c:pt idx="1">
                  <c:v>1.7</c:v>
                </c:pt>
                <c:pt idx="2">
                  <c:v>0.3</c:v>
                </c:pt>
                <c:pt idx="3">
                  <c:v>0.3</c:v>
                </c:pt>
                <c:pt idx="4">
                  <c:v>0.6</c:v>
                </c:pt>
                <c:pt idx="5">
                  <c:v>0.4</c:v>
                </c:pt>
                <c:pt idx="6">
                  <c:v>0.5</c:v>
                </c:pt>
                <c:pt idx="7">
                  <c:v>0.5</c:v>
                </c:pt>
              </c:numCache>
            </c:numRef>
          </c:val>
          <c:extLst>
            <c:ext xmlns:c16="http://schemas.microsoft.com/office/drawing/2014/chart" uri="{C3380CC4-5D6E-409C-BE32-E72D297353CC}">
              <c16:uniqueId val="{00000004-B932-493C-8107-6A161BBBBFF6}"/>
            </c:ext>
          </c:extLst>
        </c:ser>
        <c:ser>
          <c:idx val="5"/>
          <c:order val="5"/>
          <c:tx>
            <c:strRef>
              <c:f>Toilet!$G$13</c:f>
              <c:strCache>
                <c:ptCount val="1"/>
                <c:pt idx="0">
                  <c:v>None</c:v>
                </c:pt>
              </c:strCache>
            </c:strRef>
          </c:tx>
          <c:spPr>
            <a:solidFill>
              <a:schemeClr val="accent2">
                <a:shade val="50000"/>
              </a:schemeClr>
            </a:solidFill>
            <a:ln>
              <a:noFill/>
            </a:ln>
            <a:effectLst/>
          </c:spPr>
          <c:invertIfNegative val="0"/>
          <c:cat>
            <c:strRef>
              <c:f>Toilet!$A$14:$A$21</c:f>
              <c:strCache>
                <c:ptCount val="8"/>
                <c:pt idx="0">
                  <c:v>Kannaland</c:v>
                </c:pt>
                <c:pt idx="1">
                  <c:v>Oudtshoorn</c:v>
                </c:pt>
                <c:pt idx="2">
                  <c:v>Knysna</c:v>
                </c:pt>
                <c:pt idx="3">
                  <c:v>George</c:v>
                </c:pt>
                <c:pt idx="4">
                  <c:v>Garden Route</c:v>
                </c:pt>
                <c:pt idx="5">
                  <c:v>Mossel Bay</c:v>
                </c:pt>
                <c:pt idx="6">
                  <c:v>Bitou</c:v>
                </c:pt>
                <c:pt idx="7">
                  <c:v>Hessequa</c:v>
                </c:pt>
              </c:strCache>
            </c:strRef>
          </c:cat>
          <c:val>
            <c:numRef>
              <c:f>Toilet!$G$14:$G$21</c:f>
              <c:numCache>
                <c:formatCode>0.0</c:formatCode>
                <c:ptCount val="8"/>
                <c:pt idx="0">
                  <c:v>1.6</c:v>
                </c:pt>
                <c:pt idx="1">
                  <c:v>2.4</c:v>
                </c:pt>
                <c:pt idx="2">
                  <c:v>1.4</c:v>
                </c:pt>
                <c:pt idx="3">
                  <c:v>0.5</c:v>
                </c:pt>
                <c:pt idx="4">
                  <c:v>0.9</c:v>
                </c:pt>
                <c:pt idx="5">
                  <c:v>0.9</c:v>
                </c:pt>
                <c:pt idx="6">
                  <c:v>0.4</c:v>
                </c:pt>
                <c:pt idx="7">
                  <c:v>0.3</c:v>
                </c:pt>
              </c:numCache>
            </c:numRef>
          </c:val>
          <c:extLst>
            <c:ext xmlns:c16="http://schemas.microsoft.com/office/drawing/2014/chart" uri="{C3380CC4-5D6E-409C-BE32-E72D297353CC}">
              <c16:uniqueId val="{00000005-B932-493C-8107-6A161BBBBFF6}"/>
            </c:ext>
          </c:extLst>
        </c:ser>
        <c:dLbls>
          <c:showLegendKey val="0"/>
          <c:showVal val="0"/>
          <c:showCatName val="0"/>
          <c:showSerName val="0"/>
          <c:showPercent val="0"/>
          <c:showBubbleSize val="0"/>
        </c:dLbls>
        <c:gapWidth val="35"/>
        <c:overlap val="100"/>
        <c:axId val="1443264384"/>
        <c:axId val="1443265216"/>
      </c:barChart>
      <c:catAx>
        <c:axId val="1443264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43265216"/>
        <c:crosses val="autoZero"/>
        <c:auto val="1"/>
        <c:lblAlgn val="ctr"/>
        <c:lblOffset val="100"/>
        <c:noMultiLvlLbl val="0"/>
      </c:catAx>
      <c:valAx>
        <c:axId val="1443265216"/>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43264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0972063316289907"/>
          <c:y val="3.5117055174750715E-2"/>
          <c:w val="0.6455213668154014"/>
          <c:h val="0.86120266738794471"/>
        </c:manualLayout>
      </c:layout>
      <c:barChart>
        <c:barDir val="bar"/>
        <c:grouping val="stacked"/>
        <c:varyColors val="0"/>
        <c:ser>
          <c:idx val="0"/>
          <c:order val="0"/>
          <c:tx>
            <c:strRef>
              <c:f>Refuse!$B$13</c:f>
              <c:strCache>
                <c:ptCount val="1"/>
                <c:pt idx="0">
                  <c:v>Removed by local authority at least once a week</c:v>
                </c:pt>
              </c:strCache>
            </c:strRef>
          </c:tx>
          <c:spPr>
            <a:solidFill>
              <a:schemeClr val="accent6">
                <a:tint val="4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Refuse!$A$14:$A$21</c:f>
              <c:strCache>
                <c:ptCount val="8"/>
                <c:pt idx="0">
                  <c:v>Kannaland</c:v>
                </c:pt>
                <c:pt idx="1">
                  <c:v>Bitou</c:v>
                </c:pt>
                <c:pt idx="2">
                  <c:v>Oudtshoorn</c:v>
                </c:pt>
                <c:pt idx="3">
                  <c:v>George</c:v>
                </c:pt>
                <c:pt idx="4">
                  <c:v>Garden Route</c:v>
                </c:pt>
                <c:pt idx="5">
                  <c:v>Knysna</c:v>
                </c:pt>
                <c:pt idx="6">
                  <c:v>Hessequa</c:v>
                </c:pt>
                <c:pt idx="7">
                  <c:v>Mossel Bay</c:v>
                </c:pt>
              </c:strCache>
            </c:strRef>
          </c:cat>
          <c:val>
            <c:numRef>
              <c:f>Refuse!$B$14:$B$21</c:f>
              <c:numCache>
                <c:formatCode>0.0</c:formatCode>
                <c:ptCount val="8"/>
                <c:pt idx="0">
                  <c:v>78.8</c:v>
                </c:pt>
                <c:pt idx="1">
                  <c:v>85.2</c:v>
                </c:pt>
                <c:pt idx="2">
                  <c:v>86</c:v>
                </c:pt>
                <c:pt idx="3">
                  <c:v>88.3</c:v>
                </c:pt>
                <c:pt idx="4">
                  <c:v>88.8</c:v>
                </c:pt>
                <c:pt idx="5">
                  <c:v>89.3</c:v>
                </c:pt>
                <c:pt idx="6">
                  <c:v>92.3</c:v>
                </c:pt>
                <c:pt idx="7">
                  <c:v>92.5</c:v>
                </c:pt>
              </c:numCache>
            </c:numRef>
          </c:val>
          <c:extLst>
            <c:ext xmlns:c16="http://schemas.microsoft.com/office/drawing/2014/chart" uri="{C3380CC4-5D6E-409C-BE32-E72D297353CC}">
              <c16:uniqueId val="{00000000-6F72-4211-B625-424D921F77B2}"/>
            </c:ext>
          </c:extLst>
        </c:ser>
        <c:ser>
          <c:idx val="1"/>
          <c:order val="1"/>
          <c:tx>
            <c:strRef>
              <c:f>Refuse!$C$13</c:f>
              <c:strCache>
                <c:ptCount val="1"/>
                <c:pt idx="0">
                  <c:v>Removed by local authority less often</c:v>
                </c:pt>
              </c:strCache>
            </c:strRef>
          </c:tx>
          <c:spPr>
            <a:solidFill>
              <a:schemeClr val="accent6">
                <a:tint val="65000"/>
              </a:schemeClr>
            </a:solidFill>
            <a:ln>
              <a:noFill/>
            </a:ln>
            <a:effectLst/>
          </c:spPr>
          <c:invertIfNegative val="0"/>
          <c:cat>
            <c:strRef>
              <c:f>Refuse!$A$14:$A$21</c:f>
              <c:strCache>
                <c:ptCount val="8"/>
                <c:pt idx="0">
                  <c:v>Kannaland</c:v>
                </c:pt>
                <c:pt idx="1">
                  <c:v>Bitou</c:v>
                </c:pt>
                <c:pt idx="2">
                  <c:v>Oudtshoorn</c:v>
                </c:pt>
                <c:pt idx="3">
                  <c:v>George</c:v>
                </c:pt>
                <c:pt idx="4">
                  <c:v>Garden Route</c:v>
                </c:pt>
                <c:pt idx="5">
                  <c:v>Knysna</c:v>
                </c:pt>
                <c:pt idx="6">
                  <c:v>Hessequa</c:v>
                </c:pt>
                <c:pt idx="7">
                  <c:v>Mossel Bay</c:v>
                </c:pt>
              </c:strCache>
            </c:strRef>
          </c:cat>
          <c:val>
            <c:numRef>
              <c:f>Refuse!$C$14:$C$21</c:f>
              <c:numCache>
                <c:formatCode>0.0</c:formatCode>
                <c:ptCount val="8"/>
                <c:pt idx="0">
                  <c:v>0.6</c:v>
                </c:pt>
                <c:pt idx="1">
                  <c:v>1</c:v>
                </c:pt>
                <c:pt idx="2">
                  <c:v>1.5</c:v>
                </c:pt>
                <c:pt idx="3">
                  <c:v>1.4</c:v>
                </c:pt>
                <c:pt idx="4">
                  <c:v>1</c:v>
                </c:pt>
                <c:pt idx="5">
                  <c:v>0.4</c:v>
                </c:pt>
                <c:pt idx="6">
                  <c:v>0.5</c:v>
                </c:pt>
                <c:pt idx="7">
                  <c:v>0.7</c:v>
                </c:pt>
              </c:numCache>
            </c:numRef>
          </c:val>
          <c:extLst>
            <c:ext xmlns:c16="http://schemas.microsoft.com/office/drawing/2014/chart" uri="{C3380CC4-5D6E-409C-BE32-E72D297353CC}">
              <c16:uniqueId val="{00000001-6F72-4211-B625-424D921F77B2}"/>
            </c:ext>
          </c:extLst>
        </c:ser>
        <c:ser>
          <c:idx val="2"/>
          <c:order val="2"/>
          <c:tx>
            <c:strRef>
              <c:f>Refuse!$D$13</c:f>
              <c:strCache>
                <c:ptCount val="1"/>
                <c:pt idx="0">
                  <c:v>Communal refuse dump</c:v>
                </c:pt>
              </c:strCache>
            </c:strRef>
          </c:tx>
          <c:spPr>
            <a:solidFill>
              <a:schemeClr val="accent6">
                <a:tint val="83000"/>
              </a:schemeClr>
            </a:solidFill>
            <a:ln>
              <a:noFill/>
            </a:ln>
            <a:effectLst/>
          </c:spPr>
          <c:invertIfNegative val="0"/>
          <c:cat>
            <c:strRef>
              <c:f>Refuse!$A$14:$A$21</c:f>
              <c:strCache>
                <c:ptCount val="8"/>
                <c:pt idx="0">
                  <c:v>Kannaland</c:v>
                </c:pt>
                <c:pt idx="1">
                  <c:v>Bitou</c:v>
                </c:pt>
                <c:pt idx="2">
                  <c:v>Oudtshoorn</c:v>
                </c:pt>
                <c:pt idx="3">
                  <c:v>George</c:v>
                </c:pt>
                <c:pt idx="4">
                  <c:v>Garden Route</c:v>
                </c:pt>
                <c:pt idx="5">
                  <c:v>Knysna</c:v>
                </c:pt>
                <c:pt idx="6">
                  <c:v>Hessequa</c:v>
                </c:pt>
                <c:pt idx="7">
                  <c:v>Mossel Bay</c:v>
                </c:pt>
              </c:strCache>
            </c:strRef>
          </c:cat>
          <c:val>
            <c:numRef>
              <c:f>Refuse!$D$14:$D$21</c:f>
              <c:numCache>
                <c:formatCode>0.0</c:formatCode>
                <c:ptCount val="8"/>
                <c:pt idx="0">
                  <c:v>1.2</c:v>
                </c:pt>
                <c:pt idx="1">
                  <c:v>1</c:v>
                </c:pt>
                <c:pt idx="2">
                  <c:v>0.6</c:v>
                </c:pt>
                <c:pt idx="3">
                  <c:v>0.8</c:v>
                </c:pt>
                <c:pt idx="4">
                  <c:v>0.7</c:v>
                </c:pt>
                <c:pt idx="5">
                  <c:v>0.2</c:v>
                </c:pt>
                <c:pt idx="6">
                  <c:v>0.8</c:v>
                </c:pt>
                <c:pt idx="7">
                  <c:v>0.6</c:v>
                </c:pt>
              </c:numCache>
            </c:numRef>
          </c:val>
          <c:extLst>
            <c:ext xmlns:c16="http://schemas.microsoft.com/office/drawing/2014/chart" uri="{C3380CC4-5D6E-409C-BE32-E72D297353CC}">
              <c16:uniqueId val="{00000002-6F72-4211-B625-424D921F77B2}"/>
            </c:ext>
          </c:extLst>
        </c:ser>
        <c:ser>
          <c:idx val="3"/>
          <c:order val="3"/>
          <c:tx>
            <c:strRef>
              <c:f>Refuse!$E$13</c:f>
              <c:strCache>
                <c:ptCount val="1"/>
                <c:pt idx="0">
                  <c:v>Communal container/central collection point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Refuse!$A$14:$A$21</c:f>
              <c:strCache>
                <c:ptCount val="8"/>
                <c:pt idx="0">
                  <c:v>Kannaland</c:v>
                </c:pt>
                <c:pt idx="1">
                  <c:v>Bitou</c:v>
                </c:pt>
                <c:pt idx="2">
                  <c:v>Oudtshoorn</c:v>
                </c:pt>
                <c:pt idx="3">
                  <c:v>George</c:v>
                </c:pt>
                <c:pt idx="4">
                  <c:v>Garden Route</c:v>
                </c:pt>
                <c:pt idx="5">
                  <c:v>Knysna</c:v>
                </c:pt>
                <c:pt idx="6">
                  <c:v>Hessequa</c:v>
                </c:pt>
                <c:pt idx="7">
                  <c:v>Mossel Bay</c:v>
                </c:pt>
              </c:strCache>
            </c:strRef>
          </c:cat>
          <c:val>
            <c:numRef>
              <c:f>Refuse!$E$14:$E$21</c:f>
              <c:numCache>
                <c:formatCode>0.0</c:formatCode>
                <c:ptCount val="8"/>
                <c:pt idx="0">
                  <c:v>4.2</c:v>
                </c:pt>
                <c:pt idx="1">
                  <c:v>11.1</c:v>
                </c:pt>
                <c:pt idx="2">
                  <c:v>4.8</c:v>
                </c:pt>
                <c:pt idx="3">
                  <c:v>5.8</c:v>
                </c:pt>
                <c:pt idx="4">
                  <c:v>5.4</c:v>
                </c:pt>
                <c:pt idx="5">
                  <c:v>7</c:v>
                </c:pt>
                <c:pt idx="6">
                  <c:v>3.1</c:v>
                </c:pt>
                <c:pt idx="7">
                  <c:v>3</c:v>
                </c:pt>
              </c:numCache>
            </c:numRef>
          </c:val>
          <c:extLst>
            <c:ext xmlns:c16="http://schemas.microsoft.com/office/drawing/2014/chart" uri="{C3380CC4-5D6E-409C-BE32-E72D297353CC}">
              <c16:uniqueId val="{00000003-6F72-4211-B625-424D921F77B2}"/>
            </c:ext>
          </c:extLst>
        </c:ser>
        <c:ser>
          <c:idx val="4"/>
          <c:order val="4"/>
          <c:tx>
            <c:strRef>
              <c:f>Refuse!$F$13</c:f>
              <c:strCache>
                <c:ptCount val="1"/>
                <c:pt idx="0">
                  <c:v>Own refuse dump</c:v>
                </c:pt>
              </c:strCache>
            </c:strRef>
          </c:tx>
          <c:spPr>
            <a:solidFill>
              <a:schemeClr val="accent6">
                <a:shade val="82000"/>
              </a:schemeClr>
            </a:solidFill>
            <a:ln>
              <a:noFill/>
            </a:ln>
            <a:effectLst/>
          </c:spPr>
          <c:invertIfNegative val="0"/>
          <c:dLbls>
            <c:dLbl>
              <c:idx val="0"/>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F72-4211-B625-424D921F77B2}"/>
                </c:ext>
              </c:extLst>
            </c:dLbl>
            <c:dLbl>
              <c:idx val="2"/>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F72-4211-B625-424D921F77B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F08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Refuse!$A$14:$A$21</c:f>
              <c:strCache>
                <c:ptCount val="8"/>
                <c:pt idx="0">
                  <c:v>Kannaland</c:v>
                </c:pt>
                <c:pt idx="1">
                  <c:v>Bitou</c:v>
                </c:pt>
                <c:pt idx="2">
                  <c:v>Oudtshoorn</c:v>
                </c:pt>
                <c:pt idx="3">
                  <c:v>George</c:v>
                </c:pt>
                <c:pt idx="4">
                  <c:v>Garden Route</c:v>
                </c:pt>
                <c:pt idx="5">
                  <c:v>Knysna</c:v>
                </c:pt>
                <c:pt idx="6">
                  <c:v>Hessequa</c:v>
                </c:pt>
                <c:pt idx="7">
                  <c:v>Mossel Bay</c:v>
                </c:pt>
              </c:strCache>
            </c:strRef>
          </c:cat>
          <c:val>
            <c:numRef>
              <c:f>Refuse!$F$14:$F$21</c:f>
              <c:numCache>
                <c:formatCode>0.0</c:formatCode>
                <c:ptCount val="8"/>
                <c:pt idx="0">
                  <c:v>13.1</c:v>
                </c:pt>
                <c:pt idx="1">
                  <c:v>1.2</c:v>
                </c:pt>
                <c:pt idx="2">
                  <c:v>5.5</c:v>
                </c:pt>
                <c:pt idx="3">
                  <c:v>1.9</c:v>
                </c:pt>
                <c:pt idx="4">
                  <c:v>2.8</c:v>
                </c:pt>
                <c:pt idx="5">
                  <c:v>1.7</c:v>
                </c:pt>
                <c:pt idx="6">
                  <c:v>2.6</c:v>
                </c:pt>
                <c:pt idx="7">
                  <c:v>2.1</c:v>
                </c:pt>
              </c:numCache>
            </c:numRef>
          </c:val>
          <c:extLst>
            <c:ext xmlns:c16="http://schemas.microsoft.com/office/drawing/2014/chart" uri="{C3380CC4-5D6E-409C-BE32-E72D297353CC}">
              <c16:uniqueId val="{00000004-6F72-4211-B625-424D921F77B2}"/>
            </c:ext>
          </c:extLst>
        </c:ser>
        <c:ser>
          <c:idx val="5"/>
          <c:order val="5"/>
          <c:tx>
            <c:strRef>
              <c:f>Refuse!$G$13</c:f>
              <c:strCache>
                <c:ptCount val="1"/>
                <c:pt idx="0">
                  <c:v>No Rubbish Disposal</c:v>
                </c:pt>
              </c:strCache>
            </c:strRef>
          </c:tx>
          <c:spPr>
            <a:solidFill>
              <a:schemeClr val="accent6">
                <a:shade val="65000"/>
              </a:schemeClr>
            </a:solidFill>
            <a:ln>
              <a:noFill/>
            </a:ln>
            <a:effectLst/>
          </c:spPr>
          <c:invertIfNegative val="0"/>
          <c:cat>
            <c:strRef>
              <c:f>Refuse!$A$14:$A$21</c:f>
              <c:strCache>
                <c:ptCount val="8"/>
                <c:pt idx="0">
                  <c:v>Kannaland</c:v>
                </c:pt>
                <c:pt idx="1">
                  <c:v>Bitou</c:v>
                </c:pt>
                <c:pt idx="2">
                  <c:v>Oudtshoorn</c:v>
                </c:pt>
                <c:pt idx="3">
                  <c:v>George</c:v>
                </c:pt>
                <c:pt idx="4">
                  <c:v>Garden Route</c:v>
                </c:pt>
                <c:pt idx="5">
                  <c:v>Knysna</c:v>
                </c:pt>
                <c:pt idx="6">
                  <c:v>Hessequa</c:v>
                </c:pt>
                <c:pt idx="7">
                  <c:v>Mossel Bay</c:v>
                </c:pt>
              </c:strCache>
            </c:strRef>
          </c:cat>
          <c:val>
            <c:numRef>
              <c:f>Refuse!$G$14:$G$21</c:f>
              <c:numCache>
                <c:formatCode>0.0</c:formatCode>
                <c:ptCount val="8"/>
                <c:pt idx="0">
                  <c:v>1.5</c:v>
                </c:pt>
                <c:pt idx="1">
                  <c:v>0.3</c:v>
                </c:pt>
                <c:pt idx="2">
                  <c:v>1.2</c:v>
                </c:pt>
                <c:pt idx="3">
                  <c:v>1.5</c:v>
                </c:pt>
                <c:pt idx="4">
                  <c:v>1</c:v>
                </c:pt>
                <c:pt idx="5">
                  <c:v>0.6</c:v>
                </c:pt>
                <c:pt idx="6">
                  <c:v>0.3</c:v>
                </c:pt>
                <c:pt idx="7">
                  <c:v>0.9</c:v>
                </c:pt>
              </c:numCache>
            </c:numRef>
          </c:val>
          <c:extLst>
            <c:ext xmlns:c16="http://schemas.microsoft.com/office/drawing/2014/chart" uri="{C3380CC4-5D6E-409C-BE32-E72D297353CC}">
              <c16:uniqueId val="{00000005-6F72-4211-B625-424D921F77B2}"/>
            </c:ext>
          </c:extLst>
        </c:ser>
        <c:ser>
          <c:idx val="6"/>
          <c:order val="6"/>
          <c:tx>
            <c:strRef>
              <c:f>Refuse!$H$13</c:f>
              <c:strCache>
                <c:ptCount val="1"/>
                <c:pt idx="0">
                  <c:v>Other</c:v>
                </c:pt>
              </c:strCache>
            </c:strRef>
          </c:tx>
          <c:spPr>
            <a:solidFill>
              <a:schemeClr val="accent6">
                <a:shade val="47000"/>
              </a:schemeClr>
            </a:solidFill>
            <a:ln>
              <a:noFill/>
            </a:ln>
            <a:effectLst/>
          </c:spPr>
          <c:invertIfNegative val="0"/>
          <c:cat>
            <c:strRef>
              <c:f>Refuse!$A$14:$A$21</c:f>
              <c:strCache>
                <c:ptCount val="8"/>
                <c:pt idx="0">
                  <c:v>Kannaland</c:v>
                </c:pt>
                <c:pt idx="1">
                  <c:v>Bitou</c:v>
                </c:pt>
                <c:pt idx="2">
                  <c:v>Oudtshoorn</c:v>
                </c:pt>
                <c:pt idx="3">
                  <c:v>George</c:v>
                </c:pt>
                <c:pt idx="4">
                  <c:v>Garden Route</c:v>
                </c:pt>
                <c:pt idx="5">
                  <c:v>Knysna</c:v>
                </c:pt>
                <c:pt idx="6">
                  <c:v>Hessequa</c:v>
                </c:pt>
                <c:pt idx="7">
                  <c:v>Mossel Bay</c:v>
                </c:pt>
              </c:strCache>
            </c:strRef>
          </c:cat>
          <c:val>
            <c:numRef>
              <c:f>Refuse!$H$14:$H$21</c:f>
              <c:numCache>
                <c:formatCode>0.0</c:formatCode>
                <c:ptCount val="8"/>
                <c:pt idx="0">
                  <c:v>0.6</c:v>
                </c:pt>
                <c:pt idx="1">
                  <c:v>0.1</c:v>
                </c:pt>
                <c:pt idx="2">
                  <c:v>0.3</c:v>
                </c:pt>
                <c:pt idx="3">
                  <c:v>0.3</c:v>
                </c:pt>
                <c:pt idx="4">
                  <c:v>0.3</c:v>
                </c:pt>
                <c:pt idx="5">
                  <c:v>0.8</c:v>
                </c:pt>
                <c:pt idx="6">
                  <c:v>0.4</c:v>
                </c:pt>
                <c:pt idx="7">
                  <c:v>0.1</c:v>
                </c:pt>
              </c:numCache>
            </c:numRef>
          </c:val>
          <c:extLst>
            <c:ext xmlns:c16="http://schemas.microsoft.com/office/drawing/2014/chart" uri="{C3380CC4-5D6E-409C-BE32-E72D297353CC}">
              <c16:uniqueId val="{00000006-6F72-4211-B625-424D921F77B2}"/>
            </c:ext>
          </c:extLst>
        </c:ser>
        <c:dLbls>
          <c:showLegendKey val="0"/>
          <c:showVal val="0"/>
          <c:showCatName val="0"/>
          <c:showSerName val="0"/>
          <c:showPercent val="0"/>
          <c:showBubbleSize val="0"/>
        </c:dLbls>
        <c:gapWidth val="20"/>
        <c:overlap val="100"/>
        <c:axId val="1443255472"/>
        <c:axId val="1443256304"/>
      </c:barChart>
      <c:catAx>
        <c:axId val="1443255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43256304"/>
        <c:crosses val="autoZero"/>
        <c:auto val="1"/>
        <c:lblAlgn val="ctr"/>
        <c:lblOffset val="100"/>
        <c:noMultiLvlLbl val="0"/>
      </c:catAx>
      <c:valAx>
        <c:axId val="144325630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43255472"/>
        <c:crosses val="autoZero"/>
        <c:crossBetween val="between"/>
      </c:valAx>
      <c:spPr>
        <a:noFill/>
        <a:ln>
          <a:noFill/>
        </a:ln>
        <a:effectLst/>
      </c:spPr>
    </c:plotArea>
    <c:legend>
      <c:legendPos val="r"/>
      <c:layout>
        <c:manualLayout>
          <c:xMode val="edge"/>
          <c:yMode val="edge"/>
          <c:x val="0.78075289154353689"/>
          <c:y val="6.1942010857379028E-2"/>
          <c:w val="0.21257976747254578"/>
          <c:h val="0.866538348226450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spPr>
            <a:solidFill>
              <a:srgbClr val="477C66"/>
            </a:solidFill>
            <a:ln>
              <a:noFill/>
            </a:ln>
            <a:effectLst/>
          </c:spPr>
          <c:cat>
            <c:numRef>
              <c:f>Sheet1!$D$3:$D$8</c:f>
              <c:numCache>
                <c:formatCode>General</c:formatCode>
                <c:ptCount val="6"/>
                <c:pt idx="0">
                  <c:v>1996</c:v>
                </c:pt>
                <c:pt idx="1">
                  <c:v>2001</c:v>
                </c:pt>
                <c:pt idx="3">
                  <c:v>2011</c:v>
                </c:pt>
                <c:pt idx="5">
                  <c:v>2022</c:v>
                </c:pt>
              </c:numCache>
            </c:numRef>
          </c:cat>
          <c:val>
            <c:numRef>
              <c:f>Sheet1!$G$3:$G$8</c:f>
              <c:numCache>
                <c:formatCode>General</c:formatCode>
                <c:ptCount val="6"/>
                <c:pt idx="3">
                  <c:v>51770560</c:v>
                </c:pt>
                <c:pt idx="4">
                  <c:v>56899031.5</c:v>
                </c:pt>
                <c:pt idx="5">
                  <c:v>62027503</c:v>
                </c:pt>
              </c:numCache>
            </c:numRef>
          </c:val>
          <c:extLst>
            <c:ext xmlns:c16="http://schemas.microsoft.com/office/drawing/2014/chart" uri="{C3380CC4-5D6E-409C-BE32-E72D297353CC}">
              <c16:uniqueId val="{00000000-A794-4F63-BDB9-CB47952F656A}"/>
            </c:ext>
          </c:extLst>
        </c:ser>
        <c:dLbls>
          <c:showLegendKey val="0"/>
          <c:showVal val="0"/>
          <c:showCatName val="0"/>
          <c:showSerName val="0"/>
          <c:showPercent val="0"/>
          <c:showBubbleSize val="0"/>
        </c:dLbls>
        <c:axId val="193132416"/>
        <c:axId val="193126432"/>
      </c:areaChart>
      <c:lineChart>
        <c:grouping val="standard"/>
        <c:varyColors val="0"/>
        <c:ser>
          <c:idx val="0"/>
          <c:order val="0"/>
          <c:spPr>
            <a:ln w="114300" cap="rnd">
              <a:solidFill>
                <a:schemeClr val="accent6">
                  <a:lumMod val="60000"/>
                  <a:lumOff val="40000"/>
                </a:schemeClr>
              </a:solidFill>
              <a:round/>
            </a:ln>
            <a:effectLst/>
          </c:spPr>
          <c:marker>
            <c:symbol val="circle"/>
            <c:size val="20"/>
            <c:spPr>
              <a:solidFill>
                <a:srgbClr val="1D8641"/>
              </a:solidFill>
              <a:ln w="9525">
                <a:solidFill>
                  <a:schemeClr val="bg1">
                    <a:lumMod val="95000"/>
                  </a:schemeClr>
                </a:solidFill>
              </a:ln>
              <a:effectLst/>
            </c:spPr>
          </c:marker>
          <c:dPt>
            <c:idx val="2"/>
            <c:marker>
              <c:symbol val="none"/>
            </c:marker>
            <c:bubble3D val="0"/>
            <c:extLst>
              <c:ext xmlns:c16="http://schemas.microsoft.com/office/drawing/2014/chart" uri="{C3380CC4-5D6E-409C-BE32-E72D297353CC}">
                <c16:uniqueId val="{00000007-A794-4F63-BDB9-CB47952F656A}"/>
              </c:ext>
            </c:extLst>
          </c:dPt>
          <c:dPt>
            <c:idx val="4"/>
            <c:marker>
              <c:symbol val="none"/>
            </c:marker>
            <c:bubble3D val="0"/>
            <c:spPr>
              <a:ln w="114300" cap="rnd">
                <a:solidFill>
                  <a:srgbClr val="385723"/>
                </a:solidFill>
                <a:round/>
              </a:ln>
              <a:effectLst/>
            </c:spPr>
            <c:extLst>
              <c:ext xmlns:c16="http://schemas.microsoft.com/office/drawing/2014/chart" uri="{C3380CC4-5D6E-409C-BE32-E72D297353CC}">
                <c16:uniqueId val="{00000006-A794-4F63-BDB9-CB47952F656A}"/>
              </c:ext>
            </c:extLst>
          </c:dPt>
          <c:dPt>
            <c:idx val="5"/>
            <c:marker>
              <c:symbol val="circle"/>
              <c:size val="20"/>
              <c:spPr>
                <a:solidFill>
                  <a:srgbClr val="1D8641"/>
                </a:solidFill>
                <a:ln w="9525">
                  <a:solidFill>
                    <a:schemeClr val="bg1">
                      <a:lumMod val="95000"/>
                    </a:schemeClr>
                  </a:solidFill>
                </a:ln>
                <a:effectLst/>
              </c:spPr>
            </c:marker>
            <c:bubble3D val="0"/>
            <c:spPr>
              <a:ln w="114300" cap="rnd">
                <a:solidFill>
                  <a:schemeClr val="accent6">
                    <a:lumMod val="50000"/>
                  </a:schemeClr>
                </a:solidFill>
                <a:round/>
              </a:ln>
              <a:effectLst/>
            </c:spPr>
            <c:extLst>
              <c:ext xmlns:c16="http://schemas.microsoft.com/office/drawing/2014/chart" uri="{C3380CC4-5D6E-409C-BE32-E72D297353CC}">
                <c16:uniqueId val="{00000002-A794-4F63-BDB9-CB47952F656A}"/>
              </c:ext>
            </c:extLst>
          </c:dPt>
          <c:dLbls>
            <c:dLbl>
              <c:idx val="0"/>
              <c:layout>
                <c:manualLayout>
                  <c:x val="-2.6629342320145601E-2"/>
                  <c:y val="-7.0729556084887069E-2"/>
                </c:manualLayout>
              </c:layout>
              <c:numFmt formatCode="#\ ##0.0&quot;M&quot;" sourceLinked="0"/>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477C66"/>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13A-4145-9001-A8C58DBE7F3A}"/>
                </c:ext>
              </c:extLst>
            </c:dLbl>
            <c:dLbl>
              <c:idx val="1"/>
              <c:layout>
                <c:manualLayout>
                  <c:x val="-4.5650301120249606E-2"/>
                  <c:y val="-7.3349169273216164E-2"/>
                </c:manualLayout>
              </c:layout>
              <c:tx>
                <c:rich>
                  <a:bodyPr rot="0" spcFirstLastPara="1" vertOverflow="ellipsis" vert="horz" wrap="square" lIns="38100" tIns="19050" rIns="38100" bIns="19050" anchor="ctr" anchorCtr="0">
                    <a:spAutoFit/>
                  </a:bodyPr>
                  <a:lstStyle/>
                  <a:p>
                    <a:pPr algn="ctr" rtl="0">
                      <a:defRPr lang="en-US" sz="1600" b="0" i="0" u="none" strike="noStrike" kern="1200" baseline="0">
                        <a:solidFill>
                          <a:prstClr val="white">
                            <a:lumMod val="95000"/>
                          </a:prstClr>
                        </a:solidFill>
                        <a:latin typeface="Segoe UI" panose="020B0502040204020203" pitchFamily="34" charset="0"/>
                        <a:ea typeface="+mn-ea"/>
                        <a:cs typeface="Segoe UI" panose="020B0502040204020203" pitchFamily="34" charset="0"/>
                      </a:defRPr>
                    </a:pPr>
                    <a:fld id="{1EAD0AE2-DA7E-47AE-B80E-9D649E075132}" type="VALUE">
                      <a:rPr lang="en-US" sz="1600" b="1" i="0" u="none" strike="noStrike" kern="1200" baseline="0">
                        <a:solidFill>
                          <a:srgbClr val="477C66"/>
                        </a:solidFill>
                        <a:latin typeface="Segoe UI" panose="020B0502040204020203" pitchFamily="34" charset="0"/>
                        <a:ea typeface="+mn-ea"/>
                        <a:cs typeface="Segoe UI" panose="020B0502040204020203" pitchFamily="34" charset="0"/>
                      </a:rPr>
                      <a:pPr algn="ctr" rtl="0">
                        <a:defRPr lang="en-US" sz="1600">
                          <a:solidFill>
                            <a:prstClr val="white">
                              <a:lumMod val="95000"/>
                            </a:prstClr>
                          </a:solidFill>
                          <a:latin typeface="Segoe UI" panose="020B0502040204020203" pitchFamily="34" charset="0"/>
                          <a:cs typeface="Segoe UI" panose="020B0502040204020203" pitchFamily="34" charset="0"/>
                        </a:defRPr>
                      </a:pPr>
                      <a:t>[VALUE]</a:t>
                    </a:fld>
                    <a:endParaRPr lang="en-ZA"/>
                  </a:p>
                </c:rich>
              </c:tx>
              <c:numFmt formatCode="#\ ##0.0&quot;M&quot;" sourceLinked="0"/>
              <c:spPr>
                <a:noFill/>
                <a:ln>
                  <a:noFill/>
                </a:ln>
                <a:effectLst/>
              </c:spPr>
              <c:txPr>
                <a:bodyPr rot="0" spcFirstLastPara="1" vertOverflow="ellipsis" vert="horz" wrap="square" lIns="38100" tIns="19050" rIns="38100" bIns="19050" anchor="ctr" anchorCtr="0">
                  <a:spAutoFit/>
                </a:bodyPr>
                <a:lstStyle/>
                <a:p>
                  <a:pPr algn="ctr" rtl="0">
                    <a:defRPr lang="en-US" sz="1600" b="0" i="0" u="none" strike="noStrike" kern="1200" baseline="0">
                      <a:solidFill>
                        <a:prstClr val="white">
                          <a:lumMod val="95000"/>
                        </a:prst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913A-4145-9001-A8C58DBE7F3A}"/>
                </c:ext>
              </c:extLst>
            </c:dLbl>
            <c:dLbl>
              <c:idx val="3"/>
              <c:layout>
                <c:manualLayout>
                  <c:x val="-0.1103215610406033"/>
                  <c:y val="6.0251103331570376E-2"/>
                </c:manualLayout>
              </c:layout>
              <c:numFmt formatCode="#\ ##0.0&quot;M&quot;" sourceLinked="0"/>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dirty="0">
                      <a:solidFill>
                        <a:srgbClr val="477C66"/>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794-4F63-BDB9-CB47952F656A}"/>
                </c:ext>
              </c:extLst>
            </c:dLbl>
            <c:dLbl>
              <c:idx val="5"/>
              <c:layout>
                <c:manualLayout>
                  <c:x val="-1.7752894880097066E-2"/>
                  <c:y val="-7.8003417460732638E-2"/>
                </c:manualLayout>
              </c:layout>
              <c:numFmt formatCode="#\ ##0.0&quot;M&quot;" sourceLinked="0"/>
              <c:spPr>
                <a:noFill/>
                <a:ln>
                  <a:noFill/>
                </a:ln>
                <a:effectLst/>
              </c:spPr>
              <c:txPr>
                <a:bodyPr rot="0" spcFirstLastPara="1" vertOverflow="ellipsis" vert="horz" wrap="square" lIns="38100" tIns="19050" rIns="38100" bIns="19050" anchor="ctr" anchorCtr="0">
                  <a:spAutoFit/>
                </a:bodyPr>
                <a:lstStyle/>
                <a:p>
                  <a:pPr algn="ctr" rtl="0">
                    <a:defRPr lang="en-US" sz="2400" b="1" i="0" u="none" strike="noStrike" kern="1200" baseline="0">
                      <a:solidFill>
                        <a:srgbClr val="477C66"/>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794-4F63-BDB9-CB47952F656A}"/>
                </c:ext>
              </c:extLst>
            </c:dLbl>
            <c:numFmt formatCode="#\ ##0.0&quot;M&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Sheet1!$D$3:$D$8</c:f>
              <c:numCache>
                <c:formatCode>General</c:formatCode>
                <c:ptCount val="6"/>
                <c:pt idx="0">
                  <c:v>1996</c:v>
                </c:pt>
                <c:pt idx="1">
                  <c:v>2001</c:v>
                </c:pt>
                <c:pt idx="3">
                  <c:v>2011</c:v>
                </c:pt>
                <c:pt idx="5">
                  <c:v>2022</c:v>
                </c:pt>
              </c:numCache>
            </c:numRef>
          </c:cat>
          <c:val>
            <c:numRef>
              <c:f>Sheet1!$E$3:$E$8</c:f>
              <c:numCache>
                <c:formatCode>General</c:formatCode>
                <c:ptCount val="6"/>
                <c:pt idx="0">
                  <c:v>40583573</c:v>
                </c:pt>
                <c:pt idx="1">
                  <c:v>44819778</c:v>
                </c:pt>
                <c:pt idx="2">
                  <c:v>48295169</c:v>
                </c:pt>
                <c:pt idx="3">
                  <c:v>51770560</c:v>
                </c:pt>
                <c:pt idx="4">
                  <c:v>56899031.5</c:v>
                </c:pt>
                <c:pt idx="5">
                  <c:v>62027503</c:v>
                </c:pt>
              </c:numCache>
            </c:numRef>
          </c:val>
          <c:smooth val="0"/>
          <c:extLst>
            <c:ext xmlns:c16="http://schemas.microsoft.com/office/drawing/2014/chart" uri="{C3380CC4-5D6E-409C-BE32-E72D297353CC}">
              <c16:uniqueId val="{00000001-A794-4F63-BDB9-CB47952F656A}"/>
            </c:ext>
          </c:extLst>
        </c:ser>
        <c:dLbls>
          <c:showLegendKey val="0"/>
          <c:showVal val="0"/>
          <c:showCatName val="0"/>
          <c:showSerName val="0"/>
          <c:showPercent val="0"/>
          <c:showBubbleSize val="0"/>
        </c:dLbls>
        <c:marker val="1"/>
        <c:smooth val="0"/>
        <c:axId val="193132416"/>
        <c:axId val="193126432"/>
      </c:lineChart>
      <c:catAx>
        <c:axId val="19313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3126432"/>
        <c:crosses val="autoZero"/>
        <c:auto val="1"/>
        <c:lblAlgn val="ctr"/>
        <c:lblOffset val="100"/>
        <c:noMultiLvlLbl val="0"/>
      </c:catAx>
      <c:valAx>
        <c:axId val="1931264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lumMod val="95000"/>
                    <a:alpha val="0"/>
                  </a:schemeClr>
                </a:solidFill>
                <a:latin typeface="Segoe UI" panose="020B0502040204020203" pitchFamily="34" charset="0"/>
                <a:ea typeface="+mn-ea"/>
                <a:cs typeface="Segoe UI" panose="020B0502040204020203" pitchFamily="34" charset="0"/>
              </a:defRPr>
            </a:pPr>
            <a:endParaRPr lang="en-US"/>
          </a:p>
        </c:txPr>
        <c:crossAx val="193132416"/>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800" b="0" i="0" u="none" strike="noStrike" kern="1200" baseline="0">
                    <a:solidFill>
                      <a:prstClr val="white">
                        <a:lumMod val="95000"/>
                        <a:alpha val="0"/>
                      </a:prst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ODN!$B$14</c:f>
              <c:strCache>
                <c:ptCount val="1"/>
                <c:pt idx="0">
                  <c:v>CENSUS 2011</c:v>
                </c:pt>
              </c:strCache>
            </c:strRef>
          </c:tx>
          <c:spPr>
            <a:solidFill>
              <a:schemeClr val="accent1"/>
            </a:solidFill>
            <a:ln>
              <a:noFill/>
            </a:ln>
            <a:effectLst/>
          </c:spPr>
          <c:invertIfNegative val="0"/>
          <c:dPt>
            <c:idx val="4"/>
            <c:invertIfNegative val="0"/>
            <c:bubble3D val="0"/>
            <c:spPr>
              <a:solidFill>
                <a:srgbClr val="FFB0C0"/>
              </a:solidFill>
              <a:ln>
                <a:noFill/>
              </a:ln>
              <a:effectLst/>
            </c:spPr>
            <c:extLst>
              <c:ext xmlns:c16="http://schemas.microsoft.com/office/drawing/2014/chart" uri="{C3380CC4-5D6E-409C-BE32-E72D297353CC}">
                <c16:uniqueId val="{00000003-3F47-4396-9F16-D972359509F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ODN!$A$15:$A$21</c:f>
              <c:strCache>
                <c:ptCount val="7"/>
                <c:pt idx="0">
                  <c:v>Kannaland</c:v>
                </c:pt>
                <c:pt idx="1">
                  <c:v>Hessequa</c:v>
                </c:pt>
                <c:pt idx="2">
                  <c:v>Mossel Bay</c:v>
                </c:pt>
                <c:pt idx="3">
                  <c:v>George</c:v>
                </c:pt>
                <c:pt idx="4">
                  <c:v>Oudtshoorn</c:v>
                </c:pt>
                <c:pt idx="5">
                  <c:v>Bitou</c:v>
                </c:pt>
                <c:pt idx="6">
                  <c:v>Knysna</c:v>
                </c:pt>
              </c:strCache>
            </c:strRef>
          </c:cat>
          <c:val>
            <c:numRef>
              <c:f>ODN!$B$15:$B$21</c:f>
              <c:numCache>
                <c:formatCode>General</c:formatCode>
                <c:ptCount val="7"/>
                <c:pt idx="0">
                  <c:v>24767</c:v>
                </c:pt>
                <c:pt idx="1">
                  <c:v>52642</c:v>
                </c:pt>
                <c:pt idx="2">
                  <c:v>89430</c:v>
                </c:pt>
                <c:pt idx="3">
                  <c:v>193672</c:v>
                </c:pt>
                <c:pt idx="4">
                  <c:v>95933</c:v>
                </c:pt>
                <c:pt idx="5">
                  <c:v>49162</c:v>
                </c:pt>
                <c:pt idx="6">
                  <c:v>68659</c:v>
                </c:pt>
              </c:numCache>
            </c:numRef>
          </c:val>
          <c:extLst>
            <c:ext xmlns:c16="http://schemas.microsoft.com/office/drawing/2014/chart" uri="{C3380CC4-5D6E-409C-BE32-E72D297353CC}">
              <c16:uniqueId val="{00000000-3F47-4396-9F16-D972359509FA}"/>
            </c:ext>
          </c:extLst>
        </c:ser>
        <c:ser>
          <c:idx val="1"/>
          <c:order val="1"/>
          <c:tx>
            <c:strRef>
              <c:f>ODN!$C$14</c:f>
              <c:strCache>
                <c:ptCount val="1"/>
                <c:pt idx="0">
                  <c:v>CENSUS 2022</c:v>
                </c:pt>
              </c:strCache>
            </c:strRef>
          </c:tx>
          <c:spPr>
            <a:solidFill>
              <a:schemeClr val="accent6"/>
            </a:solidFill>
            <a:ln>
              <a:noFill/>
            </a:ln>
            <a:effectLst/>
          </c:spPr>
          <c:invertIfNegative val="0"/>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2-2C71-4835-A7B4-70EA3CB97AB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ODN!$A$15:$A$21</c:f>
              <c:strCache>
                <c:ptCount val="7"/>
                <c:pt idx="0">
                  <c:v>Kannaland</c:v>
                </c:pt>
                <c:pt idx="1">
                  <c:v>Hessequa</c:v>
                </c:pt>
                <c:pt idx="2">
                  <c:v>Mossel Bay</c:v>
                </c:pt>
                <c:pt idx="3">
                  <c:v>George</c:v>
                </c:pt>
                <c:pt idx="4">
                  <c:v>Oudtshoorn</c:v>
                </c:pt>
                <c:pt idx="5">
                  <c:v>Bitou</c:v>
                </c:pt>
                <c:pt idx="6">
                  <c:v>Knysna</c:v>
                </c:pt>
              </c:strCache>
            </c:strRef>
          </c:cat>
          <c:val>
            <c:numRef>
              <c:f>ODN!$C$15:$C$21</c:f>
              <c:numCache>
                <c:formatCode>General</c:formatCode>
                <c:ptCount val="7"/>
                <c:pt idx="0">
                  <c:v>31986</c:v>
                </c:pt>
                <c:pt idx="1">
                  <c:v>71918</c:v>
                </c:pt>
                <c:pt idx="2">
                  <c:v>140075</c:v>
                </c:pt>
                <c:pt idx="3">
                  <c:v>294929</c:v>
                </c:pt>
                <c:pt idx="4">
                  <c:v>138257</c:v>
                </c:pt>
                <c:pt idx="5">
                  <c:v>65240</c:v>
                </c:pt>
                <c:pt idx="6">
                  <c:v>96055</c:v>
                </c:pt>
              </c:numCache>
            </c:numRef>
          </c:val>
          <c:extLst>
            <c:ext xmlns:c16="http://schemas.microsoft.com/office/drawing/2014/chart" uri="{C3380CC4-5D6E-409C-BE32-E72D297353CC}">
              <c16:uniqueId val="{00000001-3F47-4396-9F16-D972359509FA}"/>
            </c:ext>
          </c:extLst>
        </c:ser>
        <c:dLbls>
          <c:dLblPos val="outEnd"/>
          <c:showLegendKey val="0"/>
          <c:showVal val="1"/>
          <c:showCatName val="0"/>
          <c:showSerName val="0"/>
          <c:showPercent val="0"/>
          <c:showBubbleSize val="0"/>
        </c:dLbls>
        <c:gapWidth val="219"/>
        <c:overlap val="-27"/>
        <c:axId val="456035280"/>
        <c:axId val="456041520"/>
      </c:barChart>
      <c:catAx>
        <c:axId val="456035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6041520"/>
        <c:crosses val="autoZero"/>
        <c:auto val="1"/>
        <c:lblAlgn val="ctr"/>
        <c:lblOffset val="100"/>
        <c:noMultiLvlLbl val="0"/>
      </c:catAx>
      <c:valAx>
        <c:axId val="4560415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6035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2">
                  <a:lumMod val="25000"/>
                </a:schemeClr>
              </a:solidFill>
              <a:ln>
                <a:noFill/>
              </a:ln>
              <a:effectLst/>
            </c:spPr>
            <c:extLst>
              <c:ext xmlns:c16="http://schemas.microsoft.com/office/drawing/2014/chart" uri="{C3380CC4-5D6E-409C-BE32-E72D297353CC}">
                <c16:uniqueId val="{00000002-748D-43E2-913C-FD59E402C7A2}"/>
              </c:ext>
            </c:extLst>
          </c:dPt>
          <c:dPt>
            <c:idx val="1"/>
            <c:invertIfNegative val="0"/>
            <c:bubble3D val="0"/>
            <c:spPr>
              <a:solidFill>
                <a:schemeClr val="bg2">
                  <a:lumMod val="25000"/>
                </a:schemeClr>
              </a:solidFill>
              <a:ln>
                <a:noFill/>
              </a:ln>
              <a:effectLst/>
            </c:spPr>
            <c:extLst>
              <c:ext xmlns:c16="http://schemas.microsoft.com/office/drawing/2014/chart" uri="{C3380CC4-5D6E-409C-BE32-E72D297353CC}">
                <c16:uniqueId val="{00000003-748D-43E2-913C-FD59E402C7A2}"/>
              </c:ext>
            </c:extLst>
          </c:dPt>
          <c:dPt>
            <c:idx val="2"/>
            <c:invertIfNegative val="0"/>
            <c:bubble3D val="0"/>
            <c:spPr>
              <a:solidFill>
                <a:schemeClr val="bg2">
                  <a:lumMod val="25000"/>
                </a:schemeClr>
              </a:solidFill>
              <a:ln>
                <a:noFill/>
              </a:ln>
              <a:effectLst/>
            </c:spPr>
            <c:extLst>
              <c:ext xmlns:c16="http://schemas.microsoft.com/office/drawing/2014/chart" uri="{C3380CC4-5D6E-409C-BE32-E72D297353CC}">
                <c16:uniqueId val="{00000004-748D-43E2-913C-FD59E402C7A2}"/>
              </c:ext>
            </c:extLst>
          </c:dPt>
          <c:dPt>
            <c:idx val="3"/>
            <c:invertIfNegative val="0"/>
            <c:bubble3D val="0"/>
            <c:spPr>
              <a:solidFill>
                <a:schemeClr val="accent6">
                  <a:lumMod val="50000"/>
                </a:schemeClr>
              </a:solidFill>
              <a:ln>
                <a:noFill/>
              </a:ln>
              <a:effectLst/>
            </c:spPr>
            <c:extLst>
              <c:ext xmlns:c16="http://schemas.microsoft.com/office/drawing/2014/chart" uri="{C3380CC4-5D6E-409C-BE32-E72D297353CC}">
                <c16:uniqueId val="{00000005-748D-43E2-913C-FD59E402C7A2}"/>
              </c:ext>
            </c:extLst>
          </c:dPt>
          <c:dPt>
            <c:idx val="4"/>
            <c:invertIfNegative val="0"/>
            <c:bubble3D val="0"/>
            <c:spPr>
              <a:solidFill>
                <a:schemeClr val="accent6">
                  <a:lumMod val="50000"/>
                </a:schemeClr>
              </a:solidFill>
              <a:ln>
                <a:noFill/>
              </a:ln>
              <a:effectLst/>
            </c:spPr>
            <c:extLst>
              <c:ext xmlns:c16="http://schemas.microsoft.com/office/drawing/2014/chart" uri="{C3380CC4-5D6E-409C-BE32-E72D297353CC}">
                <c16:uniqueId val="{00000006-748D-43E2-913C-FD59E402C7A2}"/>
              </c:ext>
            </c:extLst>
          </c:dPt>
          <c:dPt>
            <c:idx val="5"/>
            <c:invertIfNegative val="0"/>
            <c:bubble3D val="0"/>
            <c:spPr>
              <a:solidFill>
                <a:schemeClr val="accent6">
                  <a:lumMod val="50000"/>
                </a:schemeClr>
              </a:solidFill>
              <a:ln>
                <a:noFill/>
              </a:ln>
              <a:effectLst/>
            </c:spPr>
            <c:extLst>
              <c:ext xmlns:c16="http://schemas.microsoft.com/office/drawing/2014/chart" uri="{C3380CC4-5D6E-409C-BE32-E72D297353CC}">
                <c16:uniqueId val="{00000007-748D-43E2-913C-FD59E402C7A2}"/>
              </c:ext>
            </c:extLst>
          </c:dPt>
          <c:dPt>
            <c:idx val="6"/>
            <c:invertIfNegative val="0"/>
            <c:bubble3D val="0"/>
            <c:spPr>
              <a:solidFill>
                <a:schemeClr val="accent6">
                  <a:lumMod val="50000"/>
                </a:schemeClr>
              </a:solidFill>
              <a:ln>
                <a:noFill/>
              </a:ln>
              <a:effectLst/>
            </c:spPr>
            <c:extLst>
              <c:ext xmlns:c16="http://schemas.microsoft.com/office/drawing/2014/chart" uri="{C3380CC4-5D6E-409C-BE32-E72D297353CC}">
                <c16:uniqueId val="{00000008-748D-43E2-913C-FD59E402C7A2}"/>
              </c:ext>
            </c:extLst>
          </c:dPt>
          <c:dPt>
            <c:idx val="7"/>
            <c:invertIfNegative val="0"/>
            <c:bubble3D val="0"/>
            <c:spPr>
              <a:solidFill>
                <a:srgbClr val="993366"/>
              </a:solidFill>
              <a:ln>
                <a:noFill/>
              </a:ln>
              <a:effectLst/>
            </c:spPr>
            <c:extLst>
              <c:ext xmlns:c16="http://schemas.microsoft.com/office/drawing/2014/chart" uri="{C3380CC4-5D6E-409C-BE32-E72D297353CC}">
                <c16:uniqueId val="{00000009-748D-43E2-913C-FD59E402C7A2}"/>
              </c:ext>
            </c:extLst>
          </c:dPt>
          <c:dPt>
            <c:idx val="8"/>
            <c:invertIfNegative val="0"/>
            <c:bubble3D val="0"/>
            <c:spPr>
              <a:solidFill>
                <a:srgbClr val="993366"/>
              </a:solidFill>
              <a:ln>
                <a:noFill/>
              </a:ln>
              <a:effectLst/>
            </c:spPr>
            <c:extLst>
              <c:ext xmlns:c16="http://schemas.microsoft.com/office/drawing/2014/chart" uri="{C3380CC4-5D6E-409C-BE32-E72D297353CC}">
                <c16:uniqueId val="{0000000A-748D-43E2-913C-FD59E402C7A2}"/>
              </c:ext>
            </c:extLst>
          </c:dPt>
          <c:dPt>
            <c:idx val="9"/>
            <c:invertIfNegative val="0"/>
            <c:bubble3D val="0"/>
            <c:spPr>
              <a:solidFill>
                <a:srgbClr val="993366"/>
              </a:solidFill>
              <a:ln>
                <a:noFill/>
              </a:ln>
              <a:effectLst/>
            </c:spPr>
            <c:extLst>
              <c:ext xmlns:c16="http://schemas.microsoft.com/office/drawing/2014/chart" uri="{C3380CC4-5D6E-409C-BE32-E72D297353CC}">
                <c16:uniqueId val="{0000000B-748D-43E2-913C-FD59E402C7A2}"/>
              </c:ext>
            </c:extLst>
          </c:dPt>
          <c:dPt>
            <c:idx val="10"/>
            <c:invertIfNegative val="0"/>
            <c:bubble3D val="0"/>
            <c:spPr>
              <a:solidFill>
                <a:srgbClr val="993366"/>
              </a:solidFill>
              <a:ln>
                <a:solidFill>
                  <a:schemeClr val="accent1"/>
                </a:solidFill>
              </a:ln>
              <a:effectLst/>
            </c:spPr>
            <c:extLst>
              <c:ext xmlns:c16="http://schemas.microsoft.com/office/drawing/2014/chart" uri="{C3380CC4-5D6E-409C-BE32-E72D297353CC}">
                <c16:uniqueId val="{0000000C-748D-43E2-913C-FD59E402C7A2}"/>
              </c:ext>
            </c:extLst>
          </c:dPt>
          <c:dPt>
            <c:idx val="11"/>
            <c:invertIfNegative val="0"/>
            <c:bubble3D val="0"/>
            <c:spPr>
              <a:solidFill>
                <a:srgbClr val="993366"/>
              </a:solidFill>
              <a:ln>
                <a:noFill/>
              </a:ln>
              <a:effectLst/>
            </c:spPr>
            <c:extLst>
              <c:ext xmlns:c16="http://schemas.microsoft.com/office/drawing/2014/chart" uri="{C3380CC4-5D6E-409C-BE32-E72D297353CC}">
                <c16:uniqueId val="{0000000D-748D-43E2-913C-FD59E402C7A2}"/>
              </c:ext>
            </c:extLst>
          </c:dPt>
          <c:dPt>
            <c:idx val="12"/>
            <c:invertIfNegative val="0"/>
            <c:bubble3D val="0"/>
            <c:spPr>
              <a:solidFill>
                <a:schemeClr val="bg2">
                  <a:lumMod val="50000"/>
                </a:schemeClr>
              </a:solidFill>
              <a:ln>
                <a:noFill/>
              </a:ln>
              <a:effectLst/>
            </c:spPr>
            <c:extLst>
              <c:ext xmlns:c16="http://schemas.microsoft.com/office/drawing/2014/chart" uri="{C3380CC4-5D6E-409C-BE32-E72D297353CC}">
                <c16:uniqueId val="{0000000E-748D-43E2-913C-FD59E402C7A2}"/>
              </c:ext>
            </c:extLst>
          </c:dPt>
          <c:dPt>
            <c:idx val="13"/>
            <c:invertIfNegative val="0"/>
            <c:bubble3D val="0"/>
            <c:spPr>
              <a:solidFill>
                <a:schemeClr val="bg2">
                  <a:lumMod val="50000"/>
                </a:schemeClr>
              </a:solidFill>
              <a:ln>
                <a:noFill/>
              </a:ln>
              <a:effectLst/>
            </c:spPr>
            <c:extLst>
              <c:ext xmlns:c16="http://schemas.microsoft.com/office/drawing/2014/chart" uri="{C3380CC4-5D6E-409C-BE32-E72D297353CC}">
                <c16:uniqueId val="{0000000F-748D-43E2-913C-FD59E402C7A2}"/>
              </c:ext>
            </c:extLst>
          </c:dPt>
          <c:dPt>
            <c:idx val="14"/>
            <c:invertIfNegative val="0"/>
            <c:bubble3D val="0"/>
            <c:spPr>
              <a:solidFill>
                <a:schemeClr val="bg2">
                  <a:lumMod val="50000"/>
                </a:schemeClr>
              </a:solidFill>
              <a:ln>
                <a:noFill/>
              </a:ln>
              <a:effectLst/>
            </c:spPr>
            <c:extLst>
              <c:ext xmlns:c16="http://schemas.microsoft.com/office/drawing/2014/chart" uri="{C3380CC4-5D6E-409C-BE32-E72D297353CC}">
                <c16:uniqueId val="{00000010-748D-43E2-913C-FD59E402C7A2}"/>
              </c:ext>
            </c:extLst>
          </c:dPt>
          <c:dPt>
            <c:idx val="15"/>
            <c:invertIfNegative val="0"/>
            <c:bubble3D val="0"/>
            <c:spPr>
              <a:solidFill>
                <a:schemeClr val="bg2">
                  <a:lumMod val="50000"/>
                </a:schemeClr>
              </a:solidFill>
              <a:ln>
                <a:noFill/>
              </a:ln>
              <a:effectLst/>
            </c:spPr>
            <c:extLst>
              <c:ext xmlns:c16="http://schemas.microsoft.com/office/drawing/2014/chart" uri="{C3380CC4-5D6E-409C-BE32-E72D297353CC}">
                <c16:uniqueId val="{00000011-748D-43E2-913C-FD59E402C7A2}"/>
              </c:ext>
            </c:extLst>
          </c:dPt>
          <c:dPt>
            <c:idx val="16"/>
            <c:invertIfNegative val="0"/>
            <c:bubble3D val="0"/>
            <c:spPr>
              <a:solidFill>
                <a:schemeClr val="bg2">
                  <a:lumMod val="50000"/>
                </a:schemeClr>
              </a:solidFill>
              <a:ln>
                <a:noFill/>
              </a:ln>
              <a:effectLst/>
            </c:spPr>
            <c:extLst>
              <c:ext xmlns:c16="http://schemas.microsoft.com/office/drawing/2014/chart" uri="{C3380CC4-5D6E-409C-BE32-E72D297353CC}">
                <c16:uniqueId val="{00000012-748D-43E2-913C-FD59E402C7A2}"/>
              </c:ext>
            </c:extLst>
          </c:dPt>
          <c:dPt>
            <c:idx val="17"/>
            <c:invertIfNegative val="0"/>
            <c:bubble3D val="0"/>
            <c:spPr>
              <a:solidFill>
                <a:schemeClr val="bg2">
                  <a:lumMod val="50000"/>
                </a:schemeClr>
              </a:solidFill>
              <a:ln>
                <a:noFill/>
              </a:ln>
              <a:effectLst/>
            </c:spPr>
            <c:extLst>
              <c:ext xmlns:c16="http://schemas.microsoft.com/office/drawing/2014/chart" uri="{C3380CC4-5D6E-409C-BE32-E72D297353CC}">
                <c16:uniqueId val="{00000013-748D-43E2-913C-FD59E402C7A2}"/>
              </c:ext>
            </c:extLst>
          </c:dPt>
          <c:cat>
            <c:strRef>
              <c:f>'Census 2022____AgeGroups____Gar'!$E$22:$E$39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'Census 2022____AgeGroups____Gar'!$F$22:$F$39</c:f>
              <c:numCache>
                <c:formatCode>General</c:formatCode>
                <c:ptCount val="18"/>
                <c:pt idx="0">
                  <c:v>64011</c:v>
                </c:pt>
                <c:pt idx="1">
                  <c:v>57472</c:v>
                </c:pt>
                <c:pt idx="2">
                  <c:v>64296</c:v>
                </c:pt>
                <c:pt idx="3">
                  <c:v>62215</c:v>
                </c:pt>
                <c:pt idx="4">
                  <c:v>67083</c:v>
                </c:pt>
                <c:pt idx="5">
                  <c:v>69876</c:v>
                </c:pt>
                <c:pt idx="6">
                  <c:v>67802</c:v>
                </c:pt>
                <c:pt idx="7">
                  <c:v>68136</c:v>
                </c:pt>
                <c:pt idx="8">
                  <c:v>57914</c:v>
                </c:pt>
                <c:pt idx="9">
                  <c:v>48442</c:v>
                </c:pt>
                <c:pt idx="10">
                  <c:v>46197</c:v>
                </c:pt>
                <c:pt idx="11">
                  <c:v>41213</c:v>
                </c:pt>
                <c:pt idx="12">
                  <c:v>38002</c:v>
                </c:pt>
                <c:pt idx="13">
                  <c:v>31501</c:v>
                </c:pt>
                <c:pt idx="14">
                  <c:v>23622</c:v>
                </c:pt>
                <c:pt idx="15">
                  <c:v>15980</c:v>
                </c:pt>
                <c:pt idx="16">
                  <c:v>8829</c:v>
                </c:pt>
                <c:pt idx="17">
                  <c:v>5841</c:v>
                </c:pt>
              </c:numCache>
            </c:numRef>
          </c:val>
          <c:extLst>
            <c:ext xmlns:c16="http://schemas.microsoft.com/office/drawing/2014/chart" uri="{C3380CC4-5D6E-409C-BE32-E72D297353CC}">
              <c16:uniqueId val="{00000000-748D-43E2-913C-FD59E402C7A2}"/>
            </c:ext>
          </c:extLst>
        </c:ser>
        <c:dLbls>
          <c:showLegendKey val="0"/>
          <c:showVal val="0"/>
          <c:showCatName val="0"/>
          <c:showSerName val="0"/>
          <c:showPercent val="0"/>
          <c:showBubbleSize val="0"/>
        </c:dLbls>
        <c:gapWidth val="20"/>
        <c:overlap val="-27"/>
        <c:axId val="2114669967"/>
        <c:axId val="2114672047"/>
      </c:barChart>
      <c:catAx>
        <c:axId val="2114669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4672047"/>
        <c:crosses val="autoZero"/>
        <c:auto val="1"/>
        <c:lblAlgn val="ctr"/>
        <c:lblOffset val="100"/>
        <c:noMultiLvlLbl val="0"/>
      </c:catAx>
      <c:valAx>
        <c:axId val="2114672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46699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'Census 2022____SchoolAttendence'!$D$6</c:f>
              <c:strCache>
                <c:ptCount val="1"/>
                <c:pt idx="0">
                  <c:v>School attendance</c:v>
                </c:pt>
              </c:strCache>
            </c:strRef>
          </c:tx>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4167-4D6F-BF73-29214A090A4D}"/>
              </c:ext>
            </c:extLst>
          </c:dPt>
          <c:dPt>
            <c:idx val="1"/>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3-4167-4D6F-BF73-29214A090A4D}"/>
              </c:ext>
            </c:extLst>
          </c:dPt>
          <c:dLbls>
            <c:dLbl>
              <c:idx val="0"/>
              <c:layout>
                <c:manualLayout>
                  <c:x val="9.3283582089552231E-3"/>
                  <c:y val="-0.36905448567900406"/>
                </c:manualLayout>
              </c:layout>
              <c:tx>
                <c:rich>
                  <a:bodyPr/>
                  <a:lstStyle/>
                  <a:p>
                    <a:fld id="{9BFA1CCC-423A-4FAE-886B-83DD29B48CCA}" type="CATEGORYNAME">
                      <a:rPr lang="en-US" smtClean="0"/>
                      <a:pPr/>
                      <a:t>[CATEGORY NAME]</a:t>
                    </a:fld>
                    <a:endParaRPr lang="en-US" baseline="0" dirty="0"/>
                  </a:p>
                  <a:p>
                    <a:r>
                      <a:rPr lang="en-US" baseline="0" dirty="0"/>
                      <a:t>64.0%</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18384639303482586"/>
                      <c:h val="0.19350966422109434"/>
                    </c:manualLayout>
                  </c15:layout>
                  <c15:dlblFieldTable/>
                  <c15:showDataLabelsRange val="0"/>
                </c:ext>
                <c:ext xmlns:c16="http://schemas.microsoft.com/office/drawing/2014/chart" uri="{C3380CC4-5D6E-409C-BE32-E72D297353CC}">
                  <c16:uniqueId val="{00000001-4167-4D6F-BF73-29214A090A4D}"/>
                </c:ext>
              </c:extLst>
            </c:dLbl>
            <c:dLbl>
              <c:idx val="1"/>
              <c:layout>
                <c:manualLayout>
                  <c:x val="7.6810827751008738E-3"/>
                  <c:y val="2.0529072160577467E-2"/>
                </c:manualLayout>
              </c:layout>
              <c:tx>
                <c:rich>
                  <a:bodyPr/>
                  <a:lstStyle/>
                  <a:p>
                    <a:fld id="{1352BEB2-6046-4137-A162-83DD0973E1D0}" type="CATEGORYNAME">
                      <a:rPr lang="en-US" smtClean="0"/>
                      <a:pPr/>
                      <a:t>[CATEGORY NAME]</a:t>
                    </a:fld>
                    <a:endParaRPr lang="en-US" baseline="0" dirty="0"/>
                  </a:p>
                  <a:p>
                    <a:r>
                      <a:rPr lang="en-US" baseline="0" dirty="0"/>
                      <a:t>36.0%</a:t>
                    </a:r>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4167-4D6F-BF73-29214A090A4D}"/>
                </c:ext>
              </c:extLst>
            </c:dLbl>
            <c:spPr>
              <a:solidFill>
                <a:schemeClr val="accent4">
                  <a:lumMod val="40000"/>
                  <a:lumOff val="60000"/>
                </a:schemeClr>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'Census 2022____SchoolAttendence'!$C$7:$C$8</c:f>
              <c:strCache>
                <c:ptCount val="2"/>
                <c:pt idx="0">
                  <c:v>Attending school</c:v>
                </c:pt>
                <c:pt idx="1">
                  <c:v>Not attending</c:v>
                </c:pt>
              </c:strCache>
            </c:strRef>
          </c:cat>
          <c:val>
            <c:numRef>
              <c:f>'Census 2022____SchoolAttendence'!$D$7:$D$8</c:f>
              <c:numCache>
                <c:formatCode>General</c:formatCode>
                <c:ptCount val="2"/>
                <c:pt idx="0">
                  <c:v>153994</c:v>
                </c:pt>
                <c:pt idx="1">
                  <c:v>86711</c:v>
                </c:pt>
              </c:numCache>
            </c:numRef>
          </c:val>
          <c:extLst>
            <c:ext xmlns:c16="http://schemas.microsoft.com/office/drawing/2014/chart" uri="{C3380CC4-5D6E-409C-BE32-E72D297353CC}">
              <c16:uniqueId val="{00000004-4167-4D6F-BF73-29214A090A4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477C66"/>
            </a:solidFill>
            <a:ln>
              <a:solidFill>
                <a:schemeClr val="bg1"/>
              </a:solidFill>
            </a:ln>
            <a:effectLst/>
          </c:spPr>
          <c:invertIfNegative val="0"/>
          <c:dLbls>
            <c:dLbl>
              <c:idx val="0"/>
              <c:layout/>
              <c:numFmt formatCode="#\ ##0.0&quot;M&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AAF-4D79-9E58-7B06036D6F1C}"/>
                </c:ext>
              </c:extLst>
            </c:dLbl>
            <c:dLbl>
              <c:idx val="1"/>
              <c:numFmt formatCode="#\ ##0.0&quot;M&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264237"/>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395-46A2-AA6D-9A9AE7309B94}"/>
                </c:ext>
              </c:extLst>
            </c:dLbl>
            <c:dLbl>
              <c:idx val="2"/>
              <c:numFmt formatCode="#\ ##0.0&quot;M&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264237"/>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395-46A2-AA6D-9A9AE7309B94}"/>
                </c:ext>
              </c:extLst>
            </c:dLbl>
            <c:dLbl>
              <c:idx val="3"/>
              <c:numFmt formatCode="#\ ##0.0&quot;M&quot;" sourceLinked="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264237"/>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395-46A2-AA6D-9A9AE7309B94}"/>
                </c:ext>
              </c:extLst>
            </c:dLbl>
            <c:numFmt formatCode="#\ ##0.0&quot;M&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64237"/>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Sheet1!$G$19:$J$19</c:f>
              <c:numCache>
                <c:formatCode>General</c:formatCode>
                <c:ptCount val="4"/>
                <c:pt idx="0">
                  <c:v>1996</c:v>
                </c:pt>
                <c:pt idx="1">
                  <c:v>2001</c:v>
                </c:pt>
                <c:pt idx="2">
                  <c:v>2011</c:v>
                </c:pt>
                <c:pt idx="3">
                  <c:v>2022</c:v>
                </c:pt>
              </c:numCache>
            </c:numRef>
          </c:cat>
          <c:val>
            <c:numRef>
              <c:f>Sheet1!$G$20:$J$20</c:f>
              <c:numCache>
                <c:formatCode>General</c:formatCode>
                <c:ptCount val="4"/>
                <c:pt idx="0">
                  <c:v>9059571</c:v>
                </c:pt>
                <c:pt idx="1">
                  <c:v>11205705</c:v>
                </c:pt>
                <c:pt idx="2">
                  <c:v>14449664</c:v>
                </c:pt>
                <c:pt idx="3">
                  <c:v>17828778</c:v>
                </c:pt>
              </c:numCache>
            </c:numRef>
          </c:val>
          <c:extLst>
            <c:ext xmlns:c16="http://schemas.microsoft.com/office/drawing/2014/chart" uri="{C3380CC4-5D6E-409C-BE32-E72D297353CC}">
              <c16:uniqueId val="{00000000-2AAF-4D79-9E58-7B06036D6F1C}"/>
            </c:ext>
          </c:extLst>
        </c:ser>
        <c:ser>
          <c:idx val="1"/>
          <c:order val="1"/>
          <c:tx>
            <c:strRef>
              <c:f>Sheet1!$F$21</c:f>
              <c:strCache>
                <c:ptCount val="1"/>
              </c:strCache>
            </c:strRef>
          </c:tx>
          <c:spPr>
            <a:solidFill>
              <a:schemeClr val="bg1">
                <a:lumMod val="50000"/>
              </a:schemeClr>
            </a:solidFill>
            <a:ln>
              <a:solidFill>
                <a:schemeClr val="bg1"/>
              </a:solidFill>
            </a:ln>
            <a:effectLst/>
          </c:spPr>
          <c:invertIfNegative val="0"/>
          <c:val>
            <c:numRef>
              <c:f>Sheet1!$G$21:$J$21</c:f>
              <c:numCache>
                <c:formatCode>General</c:formatCode>
                <c:ptCount val="4"/>
                <c:pt idx="0">
                  <c:v>0</c:v>
                </c:pt>
                <c:pt idx="1">
                  <c:v>9059571</c:v>
                </c:pt>
                <c:pt idx="2">
                  <c:v>11205705</c:v>
                </c:pt>
                <c:pt idx="3">
                  <c:v>14449664</c:v>
                </c:pt>
              </c:numCache>
            </c:numRef>
          </c:val>
          <c:extLst>
            <c:ext xmlns:c16="http://schemas.microsoft.com/office/drawing/2014/chart" uri="{C3380CC4-5D6E-409C-BE32-E72D297353CC}">
              <c16:uniqueId val="{00000001-2AAF-4D79-9E58-7B06036D6F1C}"/>
            </c:ext>
          </c:extLst>
        </c:ser>
        <c:dLbls>
          <c:showLegendKey val="0"/>
          <c:showVal val="0"/>
          <c:showCatName val="0"/>
          <c:showSerName val="0"/>
          <c:showPercent val="0"/>
          <c:showBubbleSize val="0"/>
        </c:dLbls>
        <c:gapWidth val="50"/>
        <c:overlap val="100"/>
        <c:axId val="972387200"/>
        <c:axId val="972387744"/>
      </c:barChart>
      <c:catAx>
        <c:axId val="972387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972387744"/>
        <c:crosses val="autoZero"/>
        <c:auto val="1"/>
        <c:lblAlgn val="ctr"/>
        <c:lblOffset val="100"/>
        <c:noMultiLvlLbl val="0"/>
      </c:catAx>
      <c:valAx>
        <c:axId val="972387744"/>
        <c:scaling>
          <c:orientation val="minMax"/>
        </c:scaling>
        <c:delete val="1"/>
        <c:axPos val="t"/>
        <c:numFmt formatCode="General" sourceLinked="1"/>
        <c:majorTickMark val="out"/>
        <c:minorTickMark val="none"/>
        <c:tickLblPos val="nextTo"/>
        <c:crossAx val="972387200"/>
        <c:crosses val="autoZero"/>
        <c:crossBetween val="between"/>
        <c:dispUnits>
          <c:builtInUnit val="millions"/>
          <c:dispUnitsLbl>
            <c:layout/>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sz="20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stacked"/>
        <c:varyColors val="0"/>
        <c:ser>
          <c:idx val="1"/>
          <c:order val="0"/>
          <c:tx>
            <c:strRef>
              <c:f>'TypeOfMainDwellings_18-10-2023_'!$B$8</c:f>
              <c:strCache>
                <c:ptCount val="1"/>
                <c:pt idx="0">
                  <c:v>Formal dwelling</c:v>
                </c:pt>
              </c:strCache>
            </c:strRef>
          </c:tx>
          <c:spPr>
            <a:solidFill>
              <a:schemeClr val="accent6">
                <a:shade val="86000"/>
              </a:schemeClr>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5-3B3D-4BE3-8951-854648B7BE20}"/>
              </c:ext>
            </c:extLst>
          </c:dPt>
          <c:dLbls>
            <c:dLbl>
              <c:idx val="0"/>
              <c:layout/>
              <c:tx>
                <c:rich>
                  <a:bodyPr/>
                  <a:lstStyle/>
                  <a:p>
                    <a:r>
                      <a:rPr lang="en-US"/>
                      <a:t>89.0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B3D-4BE3-8951-854648B7BE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'TypeOfMainDwellings_18-10-2023_'!$A$19:$A$26</c:f>
              <c:strCache>
                <c:ptCount val="8"/>
                <c:pt idx="0">
                  <c:v>Garden Route</c:v>
                </c:pt>
                <c:pt idx="1">
                  <c:v>Hessequa</c:v>
                </c:pt>
                <c:pt idx="2">
                  <c:v>Kannaland</c:v>
                </c:pt>
                <c:pt idx="3">
                  <c:v>Mossel Bay</c:v>
                </c:pt>
                <c:pt idx="4">
                  <c:v>Oudtshoorn</c:v>
                </c:pt>
                <c:pt idx="5">
                  <c:v>George</c:v>
                </c:pt>
                <c:pt idx="6">
                  <c:v>Bitou</c:v>
                </c:pt>
                <c:pt idx="7">
                  <c:v>Knysna</c:v>
                </c:pt>
              </c:strCache>
              <c:extLst/>
            </c:strRef>
          </c:cat>
          <c:val>
            <c:numRef>
              <c:f>'TypeOfMainDwellings_18-10-2023_'!$B$19:$B$26</c:f>
              <c:numCache>
                <c:formatCode>General</c:formatCode>
                <c:ptCount val="8"/>
                <c:pt idx="0">
                  <c:v>89</c:v>
                </c:pt>
                <c:pt idx="1">
                  <c:v>95.3</c:v>
                </c:pt>
                <c:pt idx="2">
                  <c:v>95.2</c:v>
                </c:pt>
                <c:pt idx="3">
                  <c:v>92.5</c:v>
                </c:pt>
                <c:pt idx="4">
                  <c:v>89.5</c:v>
                </c:pt>
                <c:pt idx="5">
                  <c:v>87.3</c:v>
                </c:pt>
                <c:pt idx="6">
                  <c:v>85.4</c:v>
                </c:pt>
                <c:pt idx="7">
                  <c:v>83.7</c:v>
                </c:pt>
              </c:numCache>
              <c:extLst/>
            </c:numRef>
          </c:val>
          <c:extLst>
            <c:ext xmlns:c16="http://schemas.microsoft.com/office/drawing/2014/chart" uri="{C3380CC4-5D6E-409C-BE32-E72D297353CC}">
              <c16:uniqueId val="{00000000-3B3D-4BE3-8951-854648B7BE20}"/>
            </c:ext>
          </c:extLst>
        </c:ser>
        <c:ser>
          <c:idx val="0"/>
          <c:order val="1"/>
          <c:tx>
            <c:strRef>
              <c:f>'TypeOfMainDwellings_18-10-2023_'!$C$8</c:f>
              <c:strCache>
                <c:ptCount val="1"/>
                <c:pt idx="0">
                  <c:v>Traditional dwelling</c:v>
                </c:pt>
              </c:strCache>
            </c:strRef>
          </c:tx>
          <c:spPr>
            <a:solidFill>
              <a:schemeClr val="accent6">
                <a:shade val="58000"/>
              </a:schemeClr>
            </a:solidFill>
            <a:ln>
              <a:noFill/>
            </a:ln>
            <a:effectLst/>
          </c:spPr>
          <c:invertIfNegative val="0"/>
          <c:cat>
            <c:strRef>
              <c:f>'TypeOfMainDwellings_18-10-2023_'!$A$19:$A$26</c:f>
              <c:strCache>
                <c:ptCount val="8"/>
                <c:pt idx="0">
                  <c:v>Garden Route</c:v>
                </c:pt>
                <c:pt idx="1">
                  <c:v>Hessequa</c:v>
                </c:pt>
                <c:pt idx="2">
                  <c:v>Kannaland</c:v>
                </c:pt>
                <c:pt idx="3">
                  <c:v>Mossel Bay</c:v>
                </c:pt>
                <c:pt idx="4">
                  <c:v>Oudtshoorn</c:v>
                </c:pt>
                <c:pt idx="5">
                  <c:v>George</c:v>
                </c:pt>
                <c:pt idx="6">
                  <c:v>Bitou</c:v>
                </c:pt>
                <c:pt idx="7">
                  <c:v>Knysna</c:v>
                </c:pt>
              </c:strCache>
              <c:extLst/>
            </c:strRef>
          </c:cat>
          <c:val>
            <c:numRef>
              <c:f>'TypeOfMainDwellings_18-10-2023_'!$C$19:$C$26</c:f>
              <c:numCache>
                <c:formatCode>General</c:formatCode>
                <c:ptCount val="8"/>
                <c:pt idx="0">
                  <c:v>1.2</c:v>
                </c:pt>
                <c:pt idx="1">
                  <c:v>0.9</c:v>
                </c:pt>
                <c:pt idx="2">
                  <c:v>1.2</c:v>
                </c:pt>
                <c:pt idx="3">
                  <c:v>1.5</c:v>
                </c:pt>
                <c:pt idx="4">
                  <c:v>1.7</c:v>
                </c:pt>
                <c:pt idx="5">
                  <c:v>0.9</c:v>
                </c:pt>
                <c:pt idx="6">
                  <c:v>0.4</c:v>
                </c:pt>
                <c:pt idx="7">
                  <c:v>1.8</c:v>
                </c:pt>
              </c:numCache>
              <c:extLst/>
            </c:numRef>
          </c:val>
          <c:extLst>
            <c:ext xmlns:c16="http://schemas.microsoft.com/office/drawing/2014/chart" uri="{C3380CC4-5D6E-409C-BE32-E72D297353CC}">
              <c16:uniqueId val="{00000001-3B3D-4BE3-8951-854648B7BE20}"/>
            </c:ext>
          </c:extLst>
        </c:ser>
        <c:ser>
          <c:idx val="2"/>
          <c:order val="2"/>
          <c:tx>
            <c:strRef>
              <c:f>'TypeOfMainDwellings_18-10-2023_'!$D$8</c:f>
              <c:strCache>
                <c:ptCount val="1"/>
                <c:pt idx="0">
                  <c:v>Informal dwelling</c:v>
                </c:pt>
              </c:strCache>
            </c:strRef>
          </c:tx>
          <c:spPr>
            <a:solidFill>
              <a:schemeClr val="accent6">
                <a:tint val="86000"/>
              </a:schemeClr>
            </a:solidFill>
            <a:ln>
              <a:noFill/>
            </a:ln>
            <a:effectLst/>
          </c:spPr>
          <c:invertIfNegative val="0"/>
          <c:cat>
            <c:strRef>
              <c:f>'TypeOfMainDwellings_18-10-2023_'!$A$19:$A$26</c:f>
              <c:strCache>
                <c:ptCount val="8"/>
                <c:pt idx="0">
                  <c:v>Garden Route</c:v>
                </c:pt>
                <c:pt idx="1">
                  <c:v>Hessequa</c:v>
                </c:pt>
                <c:pt idx="2">
                  <c:v>Kannaland</c:v>
                </c:pt>
                <c:pt idx="3">
                  <c:v>Mossel Bay</c:v>
                </c:pt>
                <c:pt idx="4">
                  <c:v>Oudtshoorn</c:v>
                </c:pt>
                <c:pt idx="5">
                  <c:v>George</c:v>
                </c:pt>
                <c:pt idx="6">
                  <c:v>Bitou</c:v>
                </c:pt>
                <c:pt idx="7">
                  <c:v>Knysna</c:v>
                </c:pt>
              </c:strCache>
              <c:extLst/>
            </c:strRef>
          </c:cat>
          <c:val>
            <c:numRef>
              <c:f>'TypeOfMainDwellings_18-10-2023_'!$D$19:$D$26</c:f>
              <c:numCache>
                <c:formatCode>General</c:formatCode>
                <c:ptCount val="8"/>
                <c:pt idx="0">
                  <c:v>9.6</c:v>
                </c:pt>
                <c:pt idx="1">
                  <c:v>3.6</c:v>
                </c:pt>
                <c:pt idx="2">
                  <c:v>3.2</c:v>
                </c:pt>
                <c:pt idx="3">
                  <c:v>5.8</c:v>
                </c:pt>
                <c:pt idx="4">
                  <c:v>8.5</c:v>
                </c:pt>
                <c:pt idx="5">
                  <c:v>11.6</c:v>
                </c:pt>
                <c:pt idx="6">
                  <c:v>14</c:v>
                </c:pt>
                <c:pt idx="7">
                  <c:v>14.2</c:v>
                </c:pt>
              </c:numCache>
              <c:extLst/>
            </c:numRef>
          </c:val>
          <c:extLst>
            <c:ext xmlns:c16="http://schemas.microsoft.com/office/drawing/2014/chart" uri="{C3380CC4-5D6E-409C-BE32-E72D297353CC}">
              <c16:uniqueId val="{00000002-3B3D-4BE3-8951-854648B7BE20}"/>
            </c:ext>
          </c:extLst>
        </c:ser>
        <c:ser>
          <c:idx val="3"/>
          <c:order val="3"/>
          <c:tx>
            <c:strRef>
              <c:f>'TypeOfMainDwellings_18-10-2023_'!$E$8</c:f>
              <c:strCache>
                <c:ptCount val="1"/>
                <c:pt idx="0">
                  <c:v>Other</c:v>
                </c:pt>
              </c:strCache>
            </c:strRef>
          </c:tx>
          <c:spPr>
            <a:solidFill>
              <a:schemeClr val="accent6">
                <a:tint val="58000"/>
              </a:schemeClr>
            </a:solidFill>
            <a:ln>
              <a:noFill/>
            </a:ln>
            <a:effectLst/>
          </c:spPr>
          <c:invertIfNegative val="0"/>
          <c:cat>
            <c:strRef>
              <c:f>'TypeOfMainDwellings_18-10-2023_'!$A$19:$A$26</c:f>
              <c:strCache>
                <c:ptCount val="8"/>
                <c:pt idx="0">
                  <c:v>Garden Route</c:v>
                </c:pt>
                <c:pt idx="1">
                  <c:v>Hessequa</c:v>
                </c:pt>
                <c:pt idx="2">
                  <c:v>Kannaland</c:v>
                </c:pt>
                <c:pt idx="3">
                  <c:v>Mossel Bay</c:v>
                </c:pt>
                <c:pt idx="4">
                  <c:v>Oudtshoorn</c:v>
                </c:pt>
                <c:pt idx="5">
                  <c:v>George</c:v>
                </c:pt>
                <c:pt idx="6">
                  <c:v>Bitou</c:v>
                </c:pt>
                <c:pt idx="7">
                  <c:v>Knysna</c:v>
                </c:pt>
              </c:strCache>
              <c:extLst/>
            </c:strRef>
          </c:cat>
          <c:val>
            <c:numRef>
              <c:f>'TypeOfMainDwellings_18-10-2023_'!$E$19:$E$26</c:f>
              <c:numCache>
                <c:formatCode>General</c:formatCode>
                <c:ptCount val="8"/>
                <c:pt idx="0">
                  <c:v>0.2</c:v>
                </c:pt>
                <c:pt idx="1">
                  <c:v>0.2</c:v>
                </c:pt>
                <c:pt idx="2">
                  <c:v>0.3</c:v>
                </c:pt>
                <c:pt idx="3">
                  <c:v>0.3</c:v>
                </c:pt>
                <c:pt idx="4">
                  <c:v>0.3</c:v>
                </c:pt>
                <c:pt idx="5">
                  <c:v>0.2</c:v>
                </c:pt>
                <c:pt idx="6">
                  <c:v>0.2</c:v>
                </c:pt>
                <c:pt idx="7">
                  <c:v>0.3</c:v>
                </c:pt>
              </c:numCache>
              <c:extLst/>
            </c:numRef>
          </c:val>
          <c:extLst>
            <c:ext xmlns:c16="http://schemas.microsoft.com/office/drawing/2014/chart" uri="{C3380CC4-5D6E-409C-BE32-E72D297353CC}">
              <c16:uniqueId val="{00000003-3B3D-4BE3-8951-854648B7BE20}"/>
            </c:ext>
          </c:extLst>
        </c:ser>
        <c:dLbls>
          <c:showLegendKey val="0"/>
          <c:showVal val="0"/>
          <c:showCatName val="0"/>
          <c:showSerName val="0"/>
          <c:showPercent val="0"/>
          <c:showBubbleSize val="0"/>
        </c:dLbls>
        <c:gapWidth val="39"/>
        <c:overlap val="100"/>
        <c:axId val="164661520"/>
        <c:axId val="164659440"/>
      </c:barChart>
      <c:catAx>
        <c:axId val="164661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4659440"/>
        <c:crosses val="autoZero"/>
        <c:auto val="1"/>
        <c:lblAlgn val="ctr"/>
        <c:lblOffset val="100"/>
        <c:noMultiLvlLbl val="0"/>
      </c:catAx>
      <c:valAx>
        <c:axId val="164659440"/>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6615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'EnergyForLightings_13-10-2023_9'!$B$13</c:f>
              <c:strCache>
                <c:ptCount val="1"/>
                <c:pt idx="0">
                  <c:v>Electricity from mains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'EnergyForLightings_13-10-2023_9'!$B$14:$B$21</c:f>
              <c:numCache>
                <c:formatCode>General</c:formatCode>
                <c:ptCount val="8"/>
                <c:pt idx="0">
                  <c:v>71.099999999999994</c:v>
                </c:pt>
                <c:pt idx="1">
                  <c:v>68.400000000000006</c:v>
                </c:pt>
                <c:pt idx="2">
                  <c:v>67.900000000000006</c:v>
                </c:pt>
                <c:pt idx="3">
                  <c:v>64.400000000000006</c:v>
                </c:pt>
                <c:pt idx="4">
                  <c:v>63.1</c:v>
                </c:pt>
                <c:pt idx="5">
                  <c:v>61.4</c:v>
                </c:pt>
                <c:pt idx="6">
                  <c:v>61</c:v>
                </c:pt>
                <c:pt idx="7">
                  <c:v>59.5</c:v>
                </c:pt>
              </c:numCache>
            </c:numRef>
          </c:val>
          <c:extLst>
            <c:ext xmlns:c16="http://schemas.microsoft.com/office/drawing/2014/chart" uri="{C3380CC4-5D6E-409C-BE32-E72D297353CC}">
              <c16:uniqueId val="{00000000-DA5C-43F7-B2DC-03FEFE14A667}"/>
            </c:ext>
          </c:extLst>
        </c:ser>
        <c:ser>
          <c:idx val="1"/>
          <c:order val="1"/>
          <c:tx>
            <c:strRef>
              <c:f>'EnergyForLightings_13-10-2023_9'!$C$13</c:f>
              <c:strCache>
                <c:ptCount val="1"/>
                <c:pt idx="0">
                  <c:v>Gas</c:v>
                </c:pt>
              </c:strCache>
            </c:strRef>
          </c:tx>
          <c:spPr>
            <a:solidFill>
              <a:schemeClr val="accent2"/>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'EnergyForLightings_13-10-2023_9'!$C$14:$C$21</c:f>
              <c:numCache>
                <c:formatCode>General</c:formatCode>
                <c:ptCount val="8"/>
                <c:pt idx="0">
                  <c:v>27.5</c:v>
                </c:pt>
                <c:pt idx="1">
                  <c:v>30.8</c:v>
                </c:pt>
                <c:pt idx="2">
                  <c:v>25.1</c:v>
                </c:pt>
                <c:pt idx="3">
                  <c:v>29.3</c:v>
                </c:pt>
                <c:pt idx="4">
                  <c:v>33.700000000000003</c:v>
                </c:pt>
                <c:pt idx="5">
                  <c:v>34.9</c:v>
                </c:pt>
                <c:pt idx="6">
                  <c:v>37.700000000000003</c:v>
                </c:pt>
                <c:pt idx="7">
                  <c:v>36.6</c:v>
                </c:pt>
              </c:numCache>
            </c:numRef>
          </c:val>
          <c:extLst>
            <c:ext xmlns:c16="http://schemas.microsoft.com/office/drawing/2014/chart" uri="{C3380CC4-5D6E-409C-BE32-E72D297353CC}">
              <c16:uniqueId val="{00000001-DA5C-43F7-B2DC-03FEFE14A667}"/>
            </c:ext>
          </c:extLst>
        </c:ser>
        <c:ser>
          <c:idx val="2"/>
          <c:order val="2"/>
          <c:tx>
            <c:strRef>
              <c:f>'EnergyForLightings_13-10-2023_9'!$D$13</c:f>
              <c:strCache>
                <c:ptCount val="1"/>
                <c:pt idx="0">
                  <c:v>Paraffin</c:v>
                </c:pt>
              </c:strCache>
            </c:strRef>
          </c:tx>
          <c:spPr>
            <a:solidFill>
              <a:schemeClr val="accent3"/>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'EnergyForLightings_13-10-2023_9'!$D$14:$D$21</c:f>
              <c:numCache>
                <c:formatCode>General</c:formatCode>
                <c:ptCount val="8"/>
                <c:pt idx="0">
                  <c:v>0</c:v>
                </c:pt>
                <c:pt idx="1">
                  <c:v>0.3</c:v>
                </c:pt>
                <c:pt idx="2">
                  <c:v>0.1</c:v>
                </c:pt>
                <c:pt idx="3">
                  <c:v>0.7</c:v>
                </c:pt>
                <c:pt idx="4">
                  <c:v>1.2</c:v>
                </c:pt>
                <c:pt idx="5">
                  <c:v>2.2000000000000002</c:v>
                </c:pt>
                <c:pt idx="6">
                  <c:v>0.5</c:v>
                </c:pt>
                <c:pt idx="7">
                  <c:v>1.9</c:v>
                </c:pt>
              </c:numCache>
            </c:numRef>
          </c:val>
          <c:extLst>
            <c:ext xmlns:c16="http://schemas.microsoft.com/office/drawing/2014/chart" uri="{C3380CC4-5D6E-409C-BE32-E72D297353CC}">
              <c16:uniqueId val="{00000002-DA5C-43F7-B2DC-03FEFE14A667}"/>
            </c:ext>
          </c:extLst>
        </c:ser>
        <c:ser>
          <c:idx val="3"/>
          <c:order val="3"/>
          <c:tx>
            <c:strRef>
              <c:f>'EnergyForLightings_13-10-2023_9'!$E$13</c:f>
              <c:strCache>
                <c:ptCount val="1"/>
                <c:pt idx="0">
                  <c:v>Wood</c:v>
                </c:pt>
              </c:strCache>
            </c:strRef>
          </c:tx>
          <c:spPr>
            <a:solidFill>
              <a:schemeClr val="accent4"/>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'EnergyForLightings_13-10-2023_9'!$E$14:$E$21</c:f>
              <c:numCache>
                <c:formatCode>General</c:formatCode>
                <c:ptCount val="8"/>
                <c:pt idx="0">
                  <c:v>0.7</c:v>
                </c:pt>
                <c:pt idx="1">
                  <c:v>0.2</c:v>
                </c:pt>
                <c:pt idx="2">
                  <c:v>6</c:v>
                </c:pt>
                <c:pt idx="3">
                  <c:v>4.8</c:v>
                </c:pt>
                <c:pt idx="4">
                  <c:v>1.3</c:v>
                </c:pt>
                <c:pt idx="5">
                  <c:v>0.7</c:v>
                </c:pt>
                <c:pt idx="6">
                  <c:v>0.3</c:v>
                </c:pt>
                <c:pt idx="7">
                  <c:v>1.4</c:v>
                </c:pt>
              </c:numCache>
            </c:numRef>
          </c:val>
          <c:extLst>
            <c:ext xmlns:c16="http://schemas.microsoft.com/office/drawing/2014/chart" uri="{C3380CC4-5D6E-409C-BE32-E72D297353CC}">
              <c16:uniqueId val="{00000003-DA5C-43F7-B2DC-03FEFE14A667}"/>
            </c:ext>
          </c:extLst>
        </c:ser>
        <c:ser>
          <c:idx val="4"/>
          <c:order val="4"/>
          <c:tx>
            <c:strRef>
              <c:f>'EnergyForLightings_13-10-2023_9'!$F$13</c:f>
              <c:strCache>
                <c:ptCount val="1"/>
                <c:pt idx="0">
                  <c:v>Coal</c:v>
                </c:pt>
              </c:strCache>
            </c:strRef>
          </c:tx>
          <c:spPr>
            <a:solidFill>
              <a:schemeClr val="accent5"/>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'EnergyForLightings_13-10-2023_9'!$F$14:$F$21</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4-DA5C-43F7-B2DC-03FEFE14A667}"/>
            </c:ext>
          </c:extLst>
        </c:ser>
        <c:ser>
          <c:idx val="5"/>
          <c:order val="5"/>
          <c:tx>
            <c:strRef>
              <c:f>'EnergyForLightings_13-10-2023_9'!$G$13</c:f>
              <c:strCache>
                <c:ptCount val="1"/>
                <c:pt idx="0">
                  <c:v>Animal dung</c:v>
                </c:pt>
              </c:strCache>
            </c:strRef>
          </c:tx>
          <c:spPr>
            <a:solidFill>
              <a:schemeClr val="accent6"/>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'EnergyForLightings_13-10-2023_9'!$G$14:$G$21</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5-DA5C-43F7-B2DC-03FEFE14A667}"/>
            </c:ext>
          </c:extLst>
        </c:ser>
        <c:ser>
          <c:idx val="6"/>
          <c:order val="6"/>
          <c:tx>
            <c:strRef>
              <c:f>'EnergyForLightings_13-10-2023_9'!$H$13</c:f>
              <c:strCache>
                <c:ptCount val="1"/>
                <c:pt idx="0">
                  <c:v>Solar</c:v>
                </c:pt>
              </c:strCache>
            </c:strRef>
          </c:tx>
          <c:spPr>
            <a:solidFill>
              <a:schemeClr val="accent1">
                <a:lumMod val="60000"/>
              </a:schemeClr>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'EnergyForLightings_13-10-2023_9'!$H$14:$H$21</c:f>
              <c:numCache>
                <c:formatCode>General</c:formatCode>
                <c:ptCount val="8"/>
                <c:pt idx="0">
                  <c:v>0.4</c:v>
                </c:pt>
                <c:pt idx="1">
                  <c:v>0.1</c:v>
                </c:pt>
                <c:pt idx="2">
                  <c:v>0.6</c:v>
                </c:pt>
                <c:pt idx="3">
                  <c:v>0.3</c:v>
                </c:pt>
                <c:pt idx="4">
                  <c:v>0.2</c:v>
                </c:pt>
                <c:pt idx="5">
                  <c:v>0.2</c:v>
                </c:pt>
                <c:pt idx="6">
                  <c:v>0.2</c:v>
                </c:pt>
                <c:pt idx="7">
                  <c:v>0.2</c:v>
                </c:pt>
              </c:numCache>
            </c:numRef>
          </c:val>
          <c:extLst>
            <c:ext xmlns:c16="http://schemas.microsoft.com/office/drawing/2014/chart" uri="{C3380CC4-5D6E-409C-BE32-E72D297353CC}">
              <c16:uniqueId val="{00000006-DA5C-43F7-B2DC-03FEFE14A667}"/>
            </c:ext>
          </c:extLst>
        </c:ser>
        <c:dLbls>
          <c:showLegendKey val="0"/>
          <c:showVal val="0"/>
          <c:showCatName val="0"/>
          <c:showSerName val="0"/>
          <c:showPercent val="0"/>
          <c:showBubbleSize val="0"/>
        </c:dLbls>
        <c:gapWidth val="20"/>
        <c:overlap val="100"/>
        <c:axId val="128053344"/>
        <c:axId val="128049600"/>
      </c:barChart>
      <c:catAx>
        <c:axId val="128053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049600"/>
        <c:crosses val="autoZero"/>
        <c:auto val="1"/>
        <c:lblAlgn val="ctr"/>
        <c:lblOffset val="100"/>
        <c:noMultiLvlLbl val="0"/>
      </c:catAx>
      <c:valAx>
        <c:axId val="128049600"/>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0533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'EnergyForLightings_13-10-2023_9'!$B$13</c:f>
              <c:strCache>
                <c:ptCount val="1"/>
                <c:pt idx="0">
                  <c:v>Electricity from mains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'EnergyForLightings_13-10-2023_9'!$B$14:$B$21</c:f>
              <c:numCache>
                <c:formatCode>General</c:formatCode>
                <c:ptCount val="8"/>
                <c:pt idx="0">
                  <c:v>71.099999999999994</c:v>
                </c:pt>
                <c:pt idx="1">
                  <c:v>68.400000000000006</c:v>
                </c:pt>
                <c:pt idx="2">
                  <c:v>67.900000000000006</c:v>
                </c:pt>
                <c:pt idx="3">
                  <c:v>64.400000000000006</c:v>
                </c:pt>
                <c:pt idx="4">
                  <c:v>63.1</c:v>
                </c:pt>
                <c:pt idx="5">
                  <c:v>61.4</c:v>
                </c:pt>
                <c:pt idx="6">
                  <c:v>61</c:v>
                </c:pt>
                <c:pt idx="7">
                  <c:v>59.5</c:v>
                </c:pt>
              </c:numCache>
            </c:numRef>
          </c:val>
          <c:extLst>
            <c:ext xmlns:c16="http://schemas.microsoft.com/office/drawing/2014/chart" uri="{C3380CC4-5D6E-409C-BE32-E72D297353CC}">
              <c16:uniqueId val="{00000000-1E65-4CD8-9B31-385870132CD3}"/>
            </c:ext>
          </c:extLst>
        </c:ser>
        <c:ser>
          <c:idx val="1"/>
          <c:order val="1"/>
          <c:tx>
            <c:strRef>
              <c:f>'EnergyForLightings_13-10-2023_9'!$C$13</c:f>
              <c:strCache>
                <c:ptCount val="1"/>
                <c:pt idx="0">
                  <c:v>Gas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'EnergyForLightings_13-10-2023_9'!$C$14:$C$21</c:f>
              <c:numCache>
                <c:formatCode>General</c:formatCode>
                <c:ptCount val="8"/>
                <c:pt idx="0">
                  <c:v>27.5</c:v>
                </c:pt>
                <c:pt idx="1">
                  <c:v>30.8</c:v>
                </c:pt>
                <c:pt idx="2">
                  <c:v>25.1</c:v>
                </c:pt>
                <c:pt idx="3">
                  <c:v>29.3</c:v>
                </c:pt>
                <c:pt idx="4">
                  <c:v>33.700000000000003</c:v>
                </c:pt>
                <c:pt idx="5">
                  <c:v>34.9</c:v>
                </c:pt>
                <c:pt idx="6">
                  <c:v>37.700000000000003</c:v>
                </c:pt>
                <c:pt idx="7">
                  <c:v>36.6</c:v>
                </c:pt>
              </c:numCache>
            </c:numRef>
          </c:val>
          <c:extLst>
            <c:ext xmlns:c16="http://schemas.microsoft.com/office/drawing/2014/chart" uri="{C3380CC4-5D6E-409C-BE32-E72D297353CC}">
              <c16:uniqueId val="{00000001-1E65-4CD8-9B31-385870132CD3}"/>
            </c:ext>
          </c:extLst>
        </c:ser>
        <c:ser>
          <c:idx val="2"/>
          <c:order val="2"/>
          <c:tx>
            <c:strRef>
              <c:f>'EnergyForLightings_13-10-2023_9'!$D$13</c:f>
              <c:strCache>
                <c:ptCount val="1"/>
                <c:pt idx="0">
                  <c:v>Paraffin</c:v>
                </c:pt>
              </c:strCache>
            </c:strRef>
          </c:tx>
          <c:spPr>
            <a:solidFill>
              <a:schemeClr val="accent6"/>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'EnergyForLightings_13-10-2023_9'!$D$14:$D$21</c:f>
              <c:numCache>
                <c:formatCode>General</c:formatCode>
                <c:ptCount val="8"/>
                <c:pt idx="0">
                  <c:v>0</c:v>
                </c:pt>
                <c:pt idx="1">
                  <c:v>0.3</c:v>
                </c:pt>
                <c:pt idx="2">
                  <c:v>0.1</c:v>
                </c:pt>
                <c:pt idx="3">
                  <c:v>0.7</c:v>
                </c:pt>
                <c:pt idx="4">
                  <c:v>1.2</c:v>
                </c:pt>
                <c:pt idx="5">
                  <c:v>2.2000000000000002</c:v>
                </c:pt>
                <c:pt idx="6">
                  <c:v>0.5</c:v>
                </c:pt>
                <c:pt idx="7">
                  <c:v>1.9</c:v>
                </c:pt>
              </c:numCache>
            </c:numRef>
          </c:val>
          <c:extLst>
            <c:ext xmlns:c16="http://schemas.microsoft.com/office/drawing/2014/chart" uri="{C3380CC4-5D6E-409C-BE32-E72D297353CC}">
              <c16:uniqueId val="{00000002-1E65-4CD8-9B31-385870132CD3}"/>
            </c:ext>
          </c:extLst>
        </c:ser>
        <c:ser>
          <c:idx val="3"/>
          <c:order val="3"/>
          <c:tx>
            <c:strRef>
              <c:f>'EnergyForLightings_13-10-2023_9'!$E$13</c:f>
              <c:strCache>
                <c:ptCount val="1"/>
                <c:pt idx="0">
                  <c:v>Wood</c:v>
                </c:pt>
              </c:strCache>
            </c:strRef>
          </c:tx>
          <c:spPr>
            <a:solidFill>
              <a:schemeClr val="accent2">
                <a:lumMod val="60000"/>
              </a:schemeClr>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'EnergyForLightings_13-10-2023_9'!$E$14:$E$21</c:f>
              <c:numCache>
                <c:formatCode>General</c:formatCode>
                <c:ptCount val="8"/>
                <c:pt idx="0">
                  <c:v>0.7</c:v>
                </c:pt>
                <c:pt idx="1">
                  <c:v>0.2</c:v>
                </c:pt>
                <c:pt idx="2">
                  <c:v>6</c:v>
                </c:pt>
                <c:pt idx="3">
                  <c:v>4.8</c:v>
                </c:pt>
                <c:pt idx="4">
                  <c:v>1.3</c:v>
                </c:pt>
                <c:pt idx="5">
                  <c:v>0.7</c:v>
                </c:pt>
                <c:pt idx="6">
                  <c:v>0.3</c:v>
                </c:pt>
                <c:pt idx="7">
                  <c:v>1.4</c:v>
                </c:pt>
              </c:numCache>
            </c:numRef>
          </c:val>
          <c:extLst>
            <c:ext xmlns:c16="http://schemas.microsoft.com/office/drawing/2014/chart" uri="{C3380CC4-5D6E-409C-BE32-E72D297353CC}">
              <c16:uniqueId val="{00000003-1E65-4CD8-9B31-385870132CD3}"/>
            </c:ext>
          </c:extLst>
        </c:ser>
        <c:ser>
          <c:idx val="4"/>
          <c:order val="4"/>
          <c:tx>
            <c:strRef>
              <c:f>'EnergyForLightings_13-10-2023_9'!$F$13</c:f>
              <c:strCache>
                <c:ptCount val="1"/>
                <c:pt idx="0">
                  <c:v>Coal</c:v>
                </c:pt>
              </c:strCache>
            </c:strRef>
          </c:tx>
          <c:spPr>
            <a:solidFill>
              <a:schemeClr val="accent4">
                <a:lumMod val="60000"/>
              </a:schemeClr>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'EnergyForLightings_13-10-2023_9'!$F$14:$F$21</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4-1E65-4CD8-9B31-385870132CD3}"/>
            </c:ext>
          </c:extLst>
        </c:ser>
        <c:ser>
          <c:idx val="5"/>
          <c:order val="5"/>
          <c:tx>
            <c:strRef>
              <c:f>'EnergyForLightings_13-10-2023_9'!$G$13</c:f>
              <c:strCache>
                <c:ptCount val="1"/>
                <c:pt idx="0">
                  <c:v>Animal dung</c:v>
                </c:pt>
              </c:strCache>
            </c:strRef>
          </c:tx>
          <c:spPr>
            <a:solidFill>
              <a:schemeClr val="accent6">
                <a:lumMod val="60000"/>
              </a:schemeClr>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'EnergyForLightings_13-10-2023_9'!$G$14:$G$21</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5-1E65-4CD8-9B31-385870132CD3}"/>
            </c:ext>
          </c:extLst>
        </c:ser>
        <c:ser>
          <c:idx val="6"/>
          <c:order val="6"/>
          <c:tx>
            <c:strRef>
              <c:f>'EnergyForLightings_13-10-2023_9'!$H$13</c:f>
              <c:strCache>
                <c:ptCount val="1"/>
                <c:pt idx="0">
                  <c:v>Solar</c:v>
                </c:pt>
              </c:strCache>
            </c:strRef>
          </c:tx>
          <c:spPr>
            <a:solidFill>
              <a:schemeClr val="accent2">
                <a:lumMod val="80000"/>
                <a:lumOff val="20000"/>
              </a:schemeClr>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'EnergyForLightings_13-10-2023_9'!$H$14:$H$21</c:f>
              <c:numCache>
                <c:formatCode>General</c:formatCode>
                <c:ptCount val="8"/>
                <c:pt idx="0">
                  <c:v>0.4</c:v>
                </c:pt>
                <c:pt idx="1">
                  <c:v>0.1</c:v>
                </c:pt>
                <c:pt idx="2">
                  <c:v>0.6</c:v>
                </c:pt>
                <c:pt idx="3">
                  <c:v>0.3</c:v>
                </c:pt>
                <c:pt idx="4">
                  <c:v>0.2</c:v>
                </c:pt>
                <c:pt idx="5">
                  <c:v>0.2</c:v>
                </c:pt>
                <c:pt idx="6">
                  <c:v>0.2</c:v>
                </c:pt>
                <c:pt idx="7">
                  <c:v>0.2</c:v>
                </c:pt>
              </c:numCache>
            </c:numRef>
          </c:val>
          <c:extLst>
            <c:ext xmlns:c16="http://schemas.microsoft.com/office/drawing/2014/chart" uri="{C3380CC4-5D6E-409C-BE32-E72D297353CC}">
              <c16:uniqueId val="{00000006-1E65-4CD8-9B31-385870132CD3}"/>
            </c:ext>
          </c:extLst>
        </c:ser>
        <c:ser>
          <c:idx val="7"/>
          <c:order val="7"/>
          <c:tx>
            <c:strRef>
              <c:f>'EnergyForLightings_13-10-2023_9'!$I$13</c:f>
              <c:strCache>
                <c:ptCount val="1"/>
                <c:pt idx="0">
                  <c:v>Other</c:v>
                </c:pt>
              </c:strCache>
            </c:strRef>
          </c:tx>
          <c:spPr>
            <a:solidFill>
              <a:schemeClr val="accent4">
                <a:lumMod val="80000"/>
                <a:lumOff val="20000"/>
              </a:schemeClr>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'EnergyForLightings_13-10-2023_9'!$I$14:$I$21</c:f>
              <c:numCache>
                <c:formatCode>General</c:formatCode>
                <c:ptCount val="8"/>
                <c:pt idx="0">
                  <c:v>0.1</c:v>
                </c:pt>
                <c:pt idx="1">
                  <c:v>0.1</c:v>
                </c:pt>
                <c:pt idx="2">
                  <c:v>0.1</c:v>
                </c:pt>
                <c:pt idx="3">
                  <c:v>0.2</c:v>
                </c:pt>
                <c:pt idx="4">
                  <c:v>0.1</c:v>
                </c:pt>
                <c:pt idx="5">
                  <c:v>0.2</c:v>
                </c:pt>
                <c:pt idx="6">
                  <c:v>0.1</c:v>
                </c:pt>
                <c:pt idx="7">
                  <c:v>0.1</c:v>
                </c:pt>
              </c:numCache>
            </c:numRef>
          </c:val>
          <c:extLst>
            <c:ext xmlns:c16="http://schemas.microsoft.com/office/drawing/2014/chart" uri="{C3380CC4-5D6E-409C-BE32-E72D297353CC}">
              <c16:uniqueId val="{00000007-1E65-4CD8-9B31-385870132CD3}"/>
            </c:ext>
          </c:extLst>
        </c:ser>
        <c:ser>
          <c:idx val="8"/>
          <c:order val="8"/>
          <c:tx>
            <c:strRef>
              <c:f>'EnergyForLightings_13-10-2023_9'!$J$13</c:f>
              <c:strCache>
                <c:ptCount val="1"/>
                <c:pt idx="0">
                  <c:v>None</c:v>
                </c:pt>
              </c:strCache>
            </c:strRef>
          </c:tx>
          <c:spPr>
            <a:solidFill>
              <a:schemeClr val="accent6">
                <a:lumMod val="80000"/>
                <a:lumOff val="20000"/>
              </a:schemeClr>
            </a:solidFill>
            <a:ln>
              <a:noFill/>
            </a:ln>
            <a:effectLst/>
          </c:spPr>
          <c:invertIfNegative val="0"/>
          <c:cat>
            <c:strRef>
              <c:f>'EnergyForLightings_13-10-2023_9'!$A$14:$A$21</c:f>
              <c:strCache>
                <c:ptCount val="8"/>
                <c:pt idx="0">
                  <c:v>Hessequa</c:v>
                </c:pt>
                <c:pt idx="1">
                  <c:v>Bitou</c:v>
                </c:pt>
                <c:pt idx="2">
                  <c:v>Kannaland</c:v>
                </c:pt>
                <c:pt idx="3">
                  <c:v>Oudtshoorn</c:v>
                </c:pt>
                <c:pt idx="4">
                  <c:v>Garden Route</c:v>
                </c:pt>
                <c:pt idx="5">
                  <c:v>George</c:v>
                </c:pt>
                <c:pt idx="6">
                  <c:v>Mossel Bay</c:v>
                </c:pt>
                <c:pt idx="7">
                  <c:v>Knysna</c:v>
                </c:pt>
              </c:strCache>
            </c:strRef>
          </c:cat>
          <c:val>
            <c:numRef>
              <c:f>'EnergyForLightings_13-10-2023_9'!$J$14:$J$21</c:f>
              <c:numCache>
                <c:formatCode>General</c:formatCode>
                <c:ptCount val="8"/>
                <c:pt idx="0">
                  <c:v>0.2</c:v>
                </c:pt>
                <c:pt idx="1">
                  <c:v>0.1</c:v>
                </c:pt>
                <c:pt idx="2">
                  <c:v>0.3</c:v>
                </c:pt>
                <c:pt idx="3">
                  <c:v>0.3</c:v>
                </c:pt>
                <c:pt idx="4">
                  <c:v>0.3</c:v>
                </c:pt>
                <c:pt idx="5">
                  <c:v>0.4</c:v>
                </c:pt>
                <c:pt idx="6">
                  <c:v>0.2</c:v>
                </c:pt>
                <c:pt idx="7">
                  <c:v>0.3</c:v>
                </c:pt>
              </c:numCache>
            </c:numRef>
          </c:val>
          <c:extLst>
            <c:ext xmlns:c16="http://schemas.microsoft.com/office/drawing/2014/chart" uri="{C3380CC4-5D6E-409C-BE32-E72D297353CC}">
              <c16:uniqueId val="{00000008-1E65-4CD8-9B31-385870132CD3}"/>
            </c:ext>
          </c:extLst>
        </c:ser>
        <c:dLbls>
          <c:showLegendKey val="0"/>
          <c:showVal val="0"/>
          <c:showCatName val="0"/>
          <c:showSerName val="0"/>
          <c:showPercent val="0"/>
          <c:showBubbleSize val="0"/>
        </c:dLbls>
        <c:gapWidth val="20"/>
        <c:overlap val="100"/>
        <c:axId val="128053344"/>
        <c:axId val="128049600"/>
      </c:barChart>
      <c:catAx>
        <c:axId val="128053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049600"/>
        <c:crosses val="autoZero"/>
        <c:auto val="1"/>
        <c:lblAlgn val="ctr"/>
        <c:lblOffset val="100"/>
        <c:noMultiLvlLbl val="0"/>
      </c:catAx>
      <c:valAx>
        <c:axId val="12804960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0533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'Census 2022____PopulationGroups'!$E$10:$E$14</cx:f>
        <cx:lvl ptCount="5">
          <cx:pt idx="0">BLACK AFRICAN</cx:pt>
          <cx:pt idx="1">COLOURED</cx:pt>
          <cx:pt idx="2">INDIAN/ASIAN</cx:pt>
          <cx:pt idx="3">WHITE</cx:pt>
          <cx:pt idx="4">OTHER</cx:pt>
        </cx:lvl>
      </cx:strDim>
      <cx:numDim type="size">
        <cx:f>'Census 2022____PopulationGroups'!$F$10:$F$14</cx:f>
        <cx:lvl ptCount="5" formatCode="General">
          <cx:pt idx="0">27.800000000000001</cx:pt>
          <cx:pt idx="1">49.700000000000003</cx:pt>
          <cx:pt idx="2">0.29999999999999999</cx:pt>
          <cx:pt idx="3">19.600000000000001</cx:pt>
          <cx:pt idx="4">2.5</cx:pt>
        </cx:lvl>
      </cx:numDim>
    </cx:data>
  </cx:chartData>
  <cx:chart>
    <cx:plotArea>
      <cx:plotAreaRegion>
        <cx:series layoutId="treemap" uniqueId="{BD7132BD-1719-4491-A20F-332F24EFF8C7}">
          <cx:tx>
            <cx:txData>
              <cx:f>'Census 2022____PopulationGroups'!$F$9</cx:f>
              <cx:v>Population group</cx:v>
            </cx:txData>
          </cx:tx>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Reversed" id="22">
  <a:schemeClr val="accent2"/>
</cs:colorStyle>
</file>

<file path=ppt/charts/colors12.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0.35821</cdr:x>
      <cdr:y>0.32934</cdr:y>
    </cdr:from>
    <cdr:to>
      <cdr:x>0.50153</cdr:x>
      <cdr:y>0.40552</cdr:y>
    </cdr:to>
    <cdr:sp macro="" textlink="">
      <cdr:nvSpPr>
        <cdr:cNvPr id="2" name="TextBox 15">
          <a:extLst xmlns:a="http://schemas.openxmlformats.org/drawingml/2006/main">
            <a:ext uri="{FF2B5EF4-FFF2-40B4-BE49-F238E27FC236}">
              <a16:creationId xmlns:a16="http://schemas.microsoft.com/office/drawing/2014/main" id="{1F0181E4-6FD9-F639-58BA-90B582D19B42}"/>
            </a:ext>
          </a:extLst>
        </cdr:cNvPr>
        <cdr:cNvSpPr txBox="1"/>
      </cdr:nvSpPr>
      <cdr:spPr>
        <a:xfrm xmlns:a="http://schemas.openxmlformats.org/drawingml/2006/main">
          <a:off x="3587569" y="1596655"/>
          <a:ext cx="143538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Increase by 15,5% from 2001</a:t>
          </a:r>
          <a:endParaRPr kumimoji="0" lang="en-ZA" sz="900" b="1"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cdr:txBody>
    </cdr:sp>
  </cdr:relSizeAnchor>
  <cdr:relSizeAnchor xmlns:cdr="http://schemas.openxmlformats.org/drawingml/2006/chartDrawing">
    <cdr:from>
      <cdr:x>0.16848</cdr:x>
      <cdr:y>0.41112</cdr:y>
    </cdr:from>
    <cdr:to>
      <cdr:x>0.31027</cdr:x>
      <cdr:y>0.4873</cdr:y>
    </cdr:to>
    <cdr:sp macro="" textlink="">
      <cdr:nvSpPr>
        <cdr:cNvPr id="3" name="TextBox 15">
          <a:extLst xmlns:a="http://schemas.openxmlformats.org/drawingml/2006/main">
            <a:ext uri="{FF2B5EF4-FFF2-40B4-BE49-F238E27FC236}">
              <a16:creationId xmlns:a16="http://schemas.microsoft.com/office/drawing/2014/main" id="{1F0181E4-6FD9-F639-58BA-90B582D19B42}"/>
            </a:ext>
          </a:extLst>
        </cdr:cNvPr>
        <cdr:cNvSpPr txBox="1"/>
      </cdr:nvSpPr>
      <cdr:spPr>
        <a:xfrm xmlns:a="http://schemas.openxmlformats.org/drawingml/2006/main">
          <a:off x="1687372" y="1993128"/>
          <a:ext cx="142006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rPr>
            <a:t>Increase by 10,4% from </a:t>
          </a:r>
          <a:r>
            <a:rPr lang="en-GB" sz="900" b="1" kern="1200" dirty="0">
              <a:solidFill>
                <a:schemeClr val="tx1"/>
              </a:solidFill>
              <a:latin typeface="Segoe UI" panose="020B0502040204020203" pitchFamily="34" charset="0"/>
              <a:cs typeface="Segoe UI" panose="020B0502040204020203" pitchFamily="34" charset="0"/>
            </a:rPr>
            <a:t>1996</a:t>
          </a:r>
          <a:endParaRPr kumimoji="0" lang="en-ZA" sz="900" b="1" i="0" u="none" strike="noStrike" kern="120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90102B-E18A-42F1-A139-565EC6A6B863}" type="datetimeFigureOut">
              <a:rPr lang="en-ZA" smtClean="0"/>
              <a:t>2023/11/16</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BBC2E2-C2E9-4A27-A67E-78D7ADC095E9}" type="slidenum">
              <a:rPr lang="en-ZA" smtClean="0"/>
              <a:t>‹#›</a:t>
            </a:fld>
            <a:endParaRPr lang="en-ZA" dirty="0"/>
          </a:p>
        </p:txBody>
      </p:sp>
    </p:spTree>
    <p:extLst>
      <p:ext uri="{BB962C8B-B14F-4D97-AF65-F5344CB8AC3E}">
        <p14:creationId xmlns:p14="http://schemas.microsoft.com/office/powerpoint/2010/main" val="3525682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5466A-20AA-486B-A4A1-34F28EF556FE}" type="slidenum">
              <a:rPr kumimoji="0" lang="en-ZA"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17055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5466A-20AA-486B-A4A1-34F28EF556FE}" type="slidenum">
              <a:rPr kumimoji="0" lang="en-ZA"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80757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5466A-20AA-486B-A4A1-34F28EF556FE}" type="slidenum">
              <a:rPr kumimoji="0" lang="en-ZA"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59882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AC629-988A-4B99-98A4-C28D0E51A05C}" type="slidenum">
              <a:rPr kumimoji="0" lang="en-ZA"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25096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AC629-988A-4B99-98A4-C28D0E51A05C}" type="slidenum">
              <a:rPr kumimoji="0" lang="en-ZA"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15698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5466A-20AA-486B-A4A1-34F28EF556FE}" type="slidenum">
              <a:rPr kumimoji="0" lang="en-ZA"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9353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22DDF-7E08-4398-93C5-5EEDEB337A78}"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50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0.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0.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0.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463F-D094-4AF2-9F8E-B31A28BE52A6}"/>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Segoe UI" panose="020B0502040204020203" pitchFamily="34" charset="0"/>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5148F8C6-286F-44E4-BF6D-3000C928D18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id="{9234C425-4C13-4001-AAEA-53D45132246A}"/>
              </a:ext>
            </a:extLst>
          </p:cNvPr>
          <p:cNvSpPr>
            <a:spLocks noGrp="1"/>
          </p:cNvSpPr>
          <p:nvPr>
            <p:ph type="dt" sz="half" idx="10"/>
          </p:nvPr>
        </p:nvSpPr>
        <p:spPr>
          <a:xfrm>
            <a:off x="838200" y="6356350"/>
            <a:ext cx="2743200" cy="365125"/>
          </a:xfrm>
          <a:prstGeom prst="rect">
            <a:avLst/>
          </a:prstGeom>
        </p:spPr>
        <p:txBody>
          <a:bodyPr/>
          <a:lstStyle>
            <a:lvl1pPr>
              <a:defRPr>
                <a:latin typeface="Segoe UI" panose="020B0502040204020203" pitchFamily="34" charset="0"/>
              </a:defRPr>
            </a:lvl1pPr>
          </a:lstStyle>
          <a:p>
            <a:fld id="{AB6679A0-7D7B-46AB-BC1B-59ABEDBFFF99}" type="datetimeFigureOut">
              <a:rPr lang="en-ZA" smtClean="0"/>
              <a:pPr/>
              <a:t>2023/11/16</a:t>
            </a:fld>
            <a:endParaRPr lang="en-ZA" dirty="0"/>
          </a:p>
        </p:txBody>
      </p:sp>
      <p:sp>
        <p:nvSpPr>
          <p:cNvPr id="5" name="Footer Placeholder 4">
            <a:extLst>
              <a:ext uri="{FF2B5EF4-FFF2-40B4-BE49-F238E27FC236}">
                <a16:creationId xmlns:a16="http://schemas.microsoft.com/office/drawing/2014/main" id="{AF8AB29D-EDA4-4B48-9291-DFA36080BD54}"/>
              </a:ext>
            </a:extLst>
          </p:cNvPr>
          <p:cNvSpPr>
            <a:spLocks noGrp="1"/>
          </p:cNvSpPr>
          <p:nvPr>
            <p:ph type="ftr" sz="quarter" idx="11"/>
          </p:nvPr>
        </p:nvSpPr>
        <p:spPr>
          <a:xfrm>
            <a:off x="4038600" y="6356350"/>
            <a:ext cx="4114800" cy="365125"/>
          </a:xfrm>
          <a:prstGeom prst="rect">
            <a:avLst/>
          </a:prstGeom>
        </p:spPr>
        <p:txBody>
          <a:bodyPr/>
          <a:lstStyle>
            <a:lvl1pPr>
              <a:defRPr>
                <a:latin typeface="Segoe UI" panose="020B0502040204020203" pitchFamily="34" charset="0"/>
              </a:defRPr>
            </a:lvl1pPr>
          </a:lstStyle>
          <a:p>
            <a:endParaRPr lang="en-ZA" dirty="0"/>
          </a:p>
        </p:txBody>
      </p:sp>
      <p:sp>
        <p:nvSpPr>
          <p:cNvPr id="6" name="Slide Number Placeholder 5">
            <a:extLst>
              <a:ext uri="{FF2B5EF4-FFF2-40B4-BE49-F238E27FC236}">
                <a16:creationId xmlns:a16="http://schemas.microsoft.com/office/drawing/2014/main" id="{2E37C55E-1DE6-4741-BA59-5BDCA5CDCFD7}"/>
              </a:ext>
            </a:extLst>
          </p:cNvPr>
          <p:cNvSpPr>
            <a:spLocks noGrp="1"/>
          </p:cNvSpPr>
          <p:nvPr>
            <p:ph type="sldNum" sz="quarter" idx="12"/>
          </p:nvPr>
        </p:nvSpPr>
        <p:spPr>
          <a:xfrm>
            <a:off x="8610600" y="6356350"/>
            <a:ext cx="2743200" cy="365125"/>
          </a:xfrm>
          <a:prstGeom prst="rect">
            <a:avLst/>
          </a:prstGeom>
        </p:spPr>
        <p:txBody>
          <a:bodyPr/>
          <a:lstStyle>
            <a:lvl1pPr>
              <a:defRPr>
                <a:latin typeface="Segoe UI" panose="020B0502040204020203" pitchFamily="34" charset="0"/>
              </a:defRPr>
            </a:lvl1pPr>
          </a:lstStyle>
          <a:p>
            <a:fld id="{9A316D9F-02FE-4AB8-9E67-8ABC7459B647}" type="slidenum">
              <a:rPr lang="en-ZA" smtClean="0"/>
              <a:pPr/>
              <a:t>‹#›</a:t>
            </a:fld>
            <a:endParaRPr lang="en-ZA" dirty="0"/>
          </a:p>
        </p:txBody>
      </p:sp>
    </p:spTree>
    <p:extLst>
      <p:ext uri="{BB962C8B-B14F-4D97-AF65-F5344CB8AC3E}">
        <p14:creationId xmlns:p14="http://schemas.microsoft.com/office/powerpoint/2010/main" val="332316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BEE66811-7BA7-6845-A34C-EB2EA277F0FC}" type="datetimeFigureOut">
              <a:rPr lang="en-US" smtClean="0"/>
              <a:pPr/>
              <a:t>11/16/2023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8026400" y="6548251"/>
            <a:ext cx="2844800" cy="365125"/>
          </a:xfrm>
          <a:prstGeom prst="rect">
            <a:avLst/>
          </a:prstGeom>
        </p:spPr>
        <p:txBody>
          <a:bodyPr/>
          <a:lstStyle>
            <a:lvl1pPr>
              <a:defRPr>
                <a:latin typeface="Arial"/>
              </a:defRPr>
            </a:lvl1pPr>
          </a:lstStyle>
          <a:p>
            <a:fld id="{DB9737FC-D14B-5A4B-AE3D-50575B6B1E8B}" type="slidenum">
              <a:rPr lang="en-US" smtClean="0"/>
              <a:pPr/>
              <a:t>‹#›</a:t>
            </a:fld>
            <a:endParaRPr lang="en-US" dirty="0"/>
          </a:p>
        </p:txBody>
      </p:sp>
      <p:sp>
        <p:nvSpPr>
          <p:cNvPr id="8" name="Content Placeholder 7"/>
          <p:cNvSpPr>
            <a:spLocks noGrp="1"/>
          </p:cNvSpPr>
          <p:nvPr>
            <p:ph sz="quarter" idx="13"/>
          </p:nvPr>
        </p:nvSpPr>
        <p:spPr>
          <a:xfrm>
            <a:off x="11184467" y="6356350"/>
            <a:ext cx="12192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80287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1"/>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endParaRPr lang="en-US" altLang="en-US" dirty="0"/>
          </a:p>
        </p:txBody>
      </p:sp>
      <p:sp>
        <p:nvSpPr>
          <p:cNvPr id="3" name="Footer Placeholder 4"/>
          <p:cNvSpPr>
            <a:spLocks noGrp="1"/>
          </p:cNvSpPr>
          <p:nvPr>
            <p:ph type="ftr" sz="quarter" idx="11"/>
          </p:nvPr>
        </p:nvSpPr>
        <p:spPr>
          <a:xfrm>
            <a:off x="4038600" y="6356351"/>
            <a:ext cx="4114800" cy="365125"/>
          </a:xfrm>
          <a:prstGeom prst="rect">
            <a:avLst/>
          </a:prstGeom>
        </p:spPr>
        <p:txBody>
          <a:bodyPr/>
          <a:lstStyle>
            <a:lvl1pPr fontAlgn="auto">
              <a:spcBef>
                <a:spcPts val="0"/>
              </a:spcBef>
              <a:spcAft>
                <a:spcPts val="0"/>
              </a:spcAft>
              <a:defRPr>
                <a:latin typeface="Arial"/>
                <a:ea typeface="+mn-ea"/>
                <a:cs typeface="+mn-cs"/>
              </a:defRPr>
            </a:lvl1pPr>
          </a:lstStyle>
          <a:p>
            <a:pPr>
              <a:defRPr/>
            </a:pPr>
            <a:endParaRPr lang="en-US" dirty="0"/>
          </a:p>
        </p:txBody>
      </p:sp>
      <p:sp>
        <p:nvSpPr>
          <p:cNvPr id="4" name="Slide Number Placeholder 5"/>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6FCDE6F7-E124-4F52-A28F-A932133FBFD5}" type="slidenum">
              <a:rPr lang="en-US" altLang="en-US"/>
              <a:pPr>
                <a:defRPr/>
              </a:pPr>
              <a:t>‹#›</a:t>
            </a:fld>
            <a:endParaRPr lang="en-US" altLang="en-US" dirty="0"/>
          </a:p>
        </p:txBody>
      </p:sp>
    </p:spTree>
    <p:extLst>
      <p:ext uri="{BB962C8B-B14F-4D97-AF65-F5344CB8AC3E}">
        <p14:creationId xmlns:p14="http://schemas.microsoft.com/office/powerpoint/2010/main" val="82245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BEE66811-7BA7-6845-A34C-EB2EA277F0FC}" type="datetimeFigureOut">
              <a:rPr lang="en-US" smtClean="0"/>
              <a:pPr/>
              <a:t>11/16/2023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defRPr>
            </a:lvl1pPr>
          </a:lstStyle>
          <a:p>
            <a:fld id="{DB9737FC-D14B-5A4B-AE3D-50575B6B1E8B}" type="slidenum">
              <a:rPr lang="en-US" smtClean="0"/>
              <a:pPr/>
              <a:t>‹#›</a:t>
            </a:fld>
            <a:endParaRPr lang="en-US" dirty="0"/>
          </a:p>
        </p:txBody>
      </p:sp>
    </p:spTree>
    <p:extLst>
      <p:ext uri="{BB962C8B-B14F-4D97-AF65-F5344CB8AC3E}">
        <p14:creationId xmlns:p14="http://schemas.microsoft.com/office/powerpoint/2010/main" val="381541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463F-D094-4AF2-9F8E-B31A28BE52A6}"/>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Segoe UI" panose="020B0502040204020203" pitchFamily="34" charset="0"/>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5148F8C6-286F-44E4-BF6D-3000C928D18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id="{9234C425-4C13-4001-AAEA-53D45132246A}"/>
              </a:ext>
            </a:extLst>
          </p:cNvPr>
          <p:cNvSpPr>
            <a:spLocks noGrp="1"/>
          </p:cNvSpPr>
          <p:nvPr>
            <p:ph type="dt" sz="half" idx="10"/>
          </p:nvPr>
        </p:nvSpPr>
        <p:spPr>
          <a:xfrm>
            <a:off x="838200" y="6356350"/>
            <a:ext cx="2743200" cy="365125"/>
          </a:xfrm>
          <a:prstGeom prst="rect">
            <a:avLst/>
          </a:prstGeom>
        </p:spPr>
        <p:txBody>
          <a:bodyPr/>
          <a:lstStyle>
            <a:lvl1pPr>
              <a:defRPr>
                <a:latin typeface="Segoe UI" panose="020B0502040204020203" pitchFamily="34" charset="0"/>
              </a:defRPr>
            </a:lvl1pPr>
          </a:lstStyle>
          <a:p>
            <a:fld id="{AB6679A0-7D7B-46AB-BC1B-59ABEDBFFF99}" type="datetimeFigureOut">
              <a:rPr lang="en-ZA" smtClean="0"/>
              <a:pPr/>
              <a:t>2023/11/16</a:t>
            </a:fld>
            <a:endParaRPr lang="en-ZA" dirty="0"/>
          </a:p>
        </p:txBody>
      </p:sp>
      <p:sp>
        <p:nvSpPr>
          <p:cNvPr id="5" name="Footer Placeholder 4">
            <a:extLst>
              <a:ext uri="{FF2B5EF4-FFF2-40B4-BE49-F238E27FC236}">
                <a16:creationId xmlns:a16="http://schemas.microsoft.com/office/drawing/2014/main" id="{AF8AB29D-EDA4-4B48-9291-DFA36080BD54}"/>
              </a:ext>
            </a:extLst>
          </p:cNvPr>
          <p:cNvSpPr>
            <a:spLocks noGrp="1"/>
          </p:cNvSpPr>
          <p:nvPr>
            <p:ph type="ftr" sz="quarter" idx="11"/>
          </p:nvPr>
        </p:nvSpPr>
        <p:spPr>
          <a:xfrm>
            <a:off x="4038600" y="6356350"/>
            <a:ext cx="4114800" cy="365125"/>
          </a:xfrm>
          <a:prstGeom prst="rect">
            <a:avLst/>
          </a:prstGeom>
        </p:spPr>
        <p:txBody>
          <a:bodyPr/>
          <a:lstStyle>
            <a:lvl1pPr>
              <a:defRPr>
                <a:latin typeface="Segoe UI" panose="020B0502040204020203" pitchFamily="34" charset="0"/>
              </a:defRPr>
            </a:lvl1pPr>
          </a:lstStyle>
          <a:p>
            <a:endParaRPr lang="en-ZA" dirty="0"/>
          </a:p>
        </p:txBody>
      </p:sp>
      <p:sp>
        <p:nvSpPr>
          <p:cNvPr id="6" name="Slide Number Placeholder 5">
            <a:extLst>
              <a:ext uri="{FF2B5EF4-FFF2-40B4-BE49-F238E27FC236}">
                <a16:creationId xmlns:a16="http://schemas.microsoft.com/office/drawing/2014/main" id="{2E37C55E-1DE6-4741-BA59-5BDCA5CDCFD7}"/>
              </a:ext>
            </a:extLst>
          </p:cNvPr>
          <p:cNvSpPr>
            <a:spLocks noGrp="1"/>
          </p:cNvSpPr>
          <p:nvPr>
            <p:ph type="sldNum" sz="quarter" idx="12"/>
          </p:nvPr>
        </p:nvSpPr>
        <p:spPr>
          <a:xfrm>
            <a:off x="8610600" y="6356350"/>
            <a:ext cx="2743200" cy="365125"/>
          </a:xfrm>
          <a:prstGeom prst="rect">
            <a:avLst/>
          </a:prstGeom>
        </p:spPr>
        <p:txBody>
          <a:bodyPr/>
          <a:lstStyle>
            <a:lvl1pPr>
              <a:defRPr>
                <a:latin typeface="Segoe UI" panose="020B0502040204020203" pitchFamily="34" charset="0"/>
              </a:defRPr>
            </a:lvl1pPr>
          </a:lstStyle>
          <a:p>
            <a:fld id="{9A316D9F-02FE-4AB8-9E67-8ABC7459B647}" type="slidenum">
              <a:rPr lang="en-ZA" smtClean="0"/>
              <a:pPr/>
              <a:t>‹#›</a:t>
            </a:fld>
            <a:endParaRPr lang="en-ZA" dirty="0"/>
          </a:p>
        </p:txBody>
      </p:sp>
    </p:spTree>
    <p:extLst>
      <p:ext uri="{BB962C8B-B14F-4D97-AF65-F5344CB8AC3E}">
        <p14:creationId xmlns:p14="http://schemas.microsoft.com/office/powerpoint/2010/main" val="16535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E1F39-7609-4590-9C4E-CD6527D02840}"/>
              </a:ext>
            </a:extLst>
          </p:cNvPr>
          <p:cNvSpPr>
            <a:spLocks noGrp="1"/>
          </p:cNvSpPr>
          <p:nvPr>
            <p:ph type="dt" sz="half" idx="10"/>
          </p:nvPr>
        </p:nvSpPr>
        <p:spPr>
          <a:xfrm>
            <a:off x="838200" y="6356350"/>
            <a:ext cx="2743200" cy="365125"/>
          </a:xfrm>
          <a:prstGeom prst="rect">
            <a:avLst/>
          </a:prstGeom>
        </p:spPr>
        <p:txBody>
          <a:bodyPr/>
          <a:lstStyle>
            <a:lvl1pPr>
              <a:defRPr>
                <a:latin typeface="Segoe UI" panose="020B0502040204020203" pitchFamily="34" charset="0"/>
              </a:defRPr>
            </a:lvl1pPr>
          </a:lstStyle>
          <a:p>
            <a:fld id="{AB6679A0-7D7B-46AB-BC1B-59ABEDBFFF99}" type="datetimeFigureOut">
              <a:rPr lang="en-ZA" smtClean="0"/>
              <a:pPr/>
              <a:t>2023/11/16</a:t>
            </a:fld>
            <a:endParaRPr lang="en-ZA" dirty="0"/>
          </a:p>
        </p:txBody>
      </p:sp>
      <p:sp>
        <p:nvSpPr>
          <p:cNvPr id="3" name="Footer Placeholder 2">
            <a:extLst>
              <a:ext uri="{FF2B5EF4-FFF2-40B4-BE49-F238E27FC236}">
                <a16:creationId xmlns:a16="http://schemas.microsoft.com/office/drawing/2014/main" id="{E82EF1F2-FC75-43D6-B2F1-B0A7DF7FDD26}"/>
              </a:ext>
            </a:extLst>
          </p:cNvPr>
          <p:cNvSpPr>
            <a:spLocks noGrp="1"/>
          </p:cNvSpPr>
          <p:nvPr>
            <p:ph type="ftr" sz="quarter" idx="11"/>
          </p:nvPr>
        </p:nvSpPr>
        <p:spPr>
          <a:xfrm>
            <a:off x="4038600" y="6356350"/>
            <a:ext cx="4114800" cy="365125"/>
          </a:xfrm>
          <a:prstGeom prst="rect">
            <a:avLst/>
          </a:prstGeom>
        </p:spPr>
        <p:txBody>
          <a:bodyPr/>
          <a:lstStyle>
            <a:lvl1pPr>
              <a:defRPr>
                <a:latin typeface="Segoe UI" panose="020B0502040204020203" pitchFamily="34" charset="0"/>
              </a:defRPr>
            </a:lvl1pPr>
          </a:lstStyle>
          <a:p>
            <a:endParaRPr lang="en-ZA" dirty="0"/>
          </a:p>
        </p:txBody>
      </p:sp>
      <p:sp>
        <p:nvSpPr>
          <p:cNvPr id="4" name="Slide Number Placeholder 3">
            <a:extLst>
              <a:ext uri="{FF2B5EF4-FFF2-40B4-BE49-F238E27FC236}">
                <a16:creationId xmlns:a16="http://schemas.microsoft.com/office/drawing/2014/main" id="{A9CF2A33-E482-49BD-B981-1F6FB336F4F3}"/>
              </a:ext>
            </a:extLst>
          </p:cNvPr>
          <p:cNvSpPr>
            <a:spLocks noGrp="1"/>
          </p:cNvSpPr>
          <p:nvPr>
            <p:ph type="sldNum" sz="quarter" idx="12"/>
          </p:nvPr>
        </p:nvSpPr>
        <p:spPr>
          <a:xfrm>
            <a:off x="8610600" y="6356350"/>
            <a:ext cx="2743200" cy="365125"/>
          </a:xfrm>
          <a:prstGeom prst="rect">
            <a:avLst/>
          </a:prstGeom>
        </p:spPr>
        <p:txBody>
          <a:bodyPr/>
          <a:lstStyle>
            <a:lvl1pPr>
              <a:defRPr>
                <a:latin typeface="Segoe UI" panose="020B0502040204020203" pitchFamily="34" charset="0"/>
              </a:defRPr>
            </a:lvl1pPr>
          </a:lstStyle>
          <a:p>
            <a:fld id="{9A316D9F-02FE-4AB8-9E67-8ABC7459B647}" type="slidenum">
              <a:rPr lang="en-ZA" smtClean="0"/>
              <a:pPr/>
              <a:t>‹#›</a:t>
            </a:fld>
            <a:endParaRPr lang="en-ZA" dirty="0"/>
          </a:p>
        </p:txBody>
      </p:sp>
    </p:spTree>
    <p:extLst>
      <p:ext uri="{BB962C8B-B14F-4D97-AF65-F5344CB8AC3E}">
        <p14:creationId xmlns:p14="http://schemas.microsoft.com/office/powerpoint/2010/main" val="42745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14C6-44F1-4280-8A5E-873C89438D0F}"/>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DDAB8416-A99D-4D00-AC00-0D925481E60A}"/>
              </a:ext>
            </a:extLst>
          </p:cNvPr>
          <p:cNvSpPr>
            <a:spLocks noGrp="1"/>
          </p:cNvSpPr>
          <p:nvPr>
            <p:ph idx="1"/>
          </p:nvPr>
        </p:nvSpPr>
        <p:spPr>
          <a:xfrm>
            <a:off x="756920" y="150050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DB0D7BC1-BE91-4752-B9E6-F3985B43EE4F}"/>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2023/11/16</a:t>
            </a:fld>
            <a:endParaRPr lang="en-ZA" dirty="0"/>
          </a:p>
        </p:txBody>
      </p:sp>
      <p:sp>
        <p:nvSpPr>
          <p:cNvPr id="5" name="Footer Placeholder 4">
            <a:extLst>
              <a:ext uri="{FF2B5EF4-FFF2-40B4-BE49-F238E27FC236}">
                <a16:creationId xmlns:a16="http://schemas.microsoft.com/office/drawing/2014/main" id="{68944B4F-E3E1-4375-BE9B-A78EB80936A6}"/>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8B680A8A-FBF7-4978-8F44-695D9E8A4795}"/>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dirty="0"/>
          </a:p>
        </p:txBody>
      </p:sp>
    </p:spTree>
    <p:extLst>
      <p:ext uri="{BB962C8B-B14F-4D97-AF65-F5344CB8AC3E}">
        <p14:creationId xmlns:p14="http://schemas.microsoft.com/office/powerpoint/2010/main" val="63464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E1F39-7609-4590-9C4E-CD6527D02840}"/>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2023/11/16</a:t>
            </a:fld>
            <a:endParaRPr lang="en-ZA" dirty="0"/>
          </a:p>
        </p:txBody>
      </p:sp>
      <p:sp>
        <p:nvSpPr>
          <p:cNvPr id="3" name="Footer Placeholder 2">
            <a:extLst>
              <a:ext uri="{FF2B5EF4-FFF2-40B4-BE49-F238E27FC236}">
                <a16:creationId xmlns:a16="http://schemas.microsoft.com/office/drawing/2014/main" id="{E82EF1F2-FC75-43D6-B2F1-B0A7DF7FDD26}"/>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A9CF2A33-E482-49BD-B981-1F6FB336F4F3}"/>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dirty="0"/>
          </a:p>
        </p:txBody>
      </p:sp>
    </p:spTree>
    <p:extLst>
      <p:ext uri="{BB962C8B-B14F-4D97-AF65-F5344CB8AC3E}">
        <p14:creationId xmlns:p14="http://schemas.microsoft.com/office/powerpoint/2010/main" val="341268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ote slide (long) 1">
    <p:bg>
      <p:bgPr>
        <a:solidFill>
          <a:srgbClr val="0056A7"/>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3" y="548680"/>
            <a:ext cx="10753195" cy="4824536"/>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baseline="0">
                <a:solidFill>
                  <a:schemeClr val="bg1"/>
                </a:solidFill>
              </a:defRPr>
            </a:lvl1pPr>
            <a:lvl2pPr>
              <a:defRPr>
                <a:solidFill>
                  <a:schemeClr val="bg1"/>
                </a:solidFill>
              </a:defRPr>
            </a:lvl2pPr>
            <a:lvl3pPr>
              <a:defRPr>
                <a:solidFill>
                  <a:schemeClr val="bg1"/>
                </a:solidFill>
              </a:defRPr>
            </a:lvl3pPr>
            <a:lvl4pPr>
              <a:buNone/>
              <a:defRPr>
                <a:solidFill>
                  <a:schemeClr val="bg1"/>
                </a:solidFill>
              </a:defRPr>
            </a:lvl4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LONG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7" y="5804496"/>
            <a:ext cx="10752931"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
        <p:nvSpPr>
          <p:cNvPr id="4" name="Slide Number Placeholder 5">
            <a:extLst>
              <a:ext uri="{FF2B5EF4-FFF2-40B4-BE49-F238E27FC236}">
                <a16:creationId xmlns:a16="http://schemas.microsoft.com/office/drawing/2014/main" id="{1D53B49B-5507-4942-822C-9363252C6F89}"/>
              </a:ext>
            </a:extLst>
          </p:cNvPr>
          <p:cNvSpPr>
            <a:spLocks noGrp="1"/>
          </p:cNvSpPr>
          <p:nvPr>
            <p:ph type="sldNum" sz="quarter" idx="4"/>
          </p:nvPr>
        </p:nvSpPr>
        <p:spPr>
          <a:xfrm>
            <a:off x="5231904" y="6301243"/>
            <a:ext cx="2844800" cy="365125"/>
          </a:xfrm>
          <a:prstGeom prst="rect">
            <a:avLst/>
          </a:prstGeom>
        </p:spPr>
        <p:txBody>
          <a:bodyPr/>
          <a:lstStyle>
            <a:lvl1pPr algn="ctr">
              <a:defRPr/>
            </a:lvl1pPr>
          </a:lstStyle>
          <a:p>
            <a:fld id="{F3284DE6-A14E-450E-9204-FF7EB28CD8E9}" type="slidenum">
              <a:rPr lang="en-ZA" smtClean="0"/>
              <a:pPr/>
              <a:t>‹#›</a:t>
            </a:fld>
            <a:endParaRPr lang="en-ZA" dirty="0"/>
          </a:p>
        </p:txBody>
      </p:sp>
    </p:spTree>
    <p:extLst>
      <p:ext uri="{BB962C8B-B14F-4D97-AF65-F5344CB8AC3E}">
        <p14:creationId xmlns:p14="http://schemas.microsoft.com/office/powerpoint/2010/main" val="68005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463F-D094-4AF2-9F8E-B31A28BE52A6}"/>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Segoe UI" panose="020B0502040204020203" pitchFamily="34" charset="0"/>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5148F8C6-286F-44E4-BF6D-3000C928D18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id="{9234C425-4C13-4001-AAEA-53D45132246A}"/>
              </a:ext>
            </a:extLst>
          </p:cNvPr>
          <p:cNvSpPr>
            <a:spLocks noGrp="1"/>
          </p:cNvSpPr>
          <p:nvPr>
            <p:ph type="dt" sz="half" idx="10"/>
          </p:nvPr>
        </p:nvSpPr>
        <p:spPr>
          <a:xfrm>
            <a:off x="838200" y="6356350"/>
            <a:ext cx="2743200" cy="365125"/>
          </a:xfrm>
          <a:prstGeom prst="rect">
            <a:avLst/>
          </a:prstGeom>
        </p:spPr>
        <p:txBody>
          <a:bodyPr/>
          <a:lstStyle>
            <a:lvl1pPr>
              <a:defRPr>
                <a:latin typeface="Segoe UI" panose="020B0502040204020203" pitchFamily="34" charset="0"/>
              </a:defRPr>
            </a:lvl1pPr>
          </a:lstStyle>
          <a:p>
            <a:fld id="{AB6679A0-7D7B-46AB-BC1B-59ABEDBFFF99}" type="datetimeFigureOut">
              <a:rPr lang="en-ZA" smtClean="0"/>
              <a:pPr/>
              <a:t>2023/11/16</a:t>
            </a:fld>
            <a:endParaRPr lang="en-ZA" dirty="0"/>
          </a:p>
        </p:txBody>
      </p:sp>
      <p:sp>
        <p:nvSpPr>
          <p:cNvPr id="5" name="Footer Placeholder 4">
            <a:extLst>
              <a:ext uri="{FF2B5EF4-FFF2-40B4-BE49-F238E27FC236}">
                <a16:creationId xmlns:a16="http://schemas.microsoft.com/office/drawing/2014/main" id="{AF8AB29D-EDA4-4B48-9291-DFA36080BD54}"/>
              </a:ext>
            </a:extLst>
          </p:cNvPr>
          <p:cNvSpPr>
            <a:spLocks noGrp="1"/>
          </p:cNvSpPr>
          <p:nvPr>
            <p:ph type="ftr" sz="quarter" idx="11"/>
          </p:nvPr>
        </p:nvSpPr>
        <p:spPr>
          <a:xfrm>
            <a:off x="4038600" y="6356350"/>
            <a:ext cx="4114800" cy="365125"/>
          </a:xfrm>
          <a:prstGeom prst="rect">
            <a:avLst/>
          </a:prstGeom>
        </p:spPr>
        <p:txBody>
          <a:bodyPr/>
          <a:lstStyle>
            <a:lvl1pPr>
              <a:defRPr>
                <a:latin typeface="Segoe UI" panose="020B0502040204020203" pitchFamily="34" charset="0"/>
              </a:defRPr>
            </a:lvl1pPr>
          </a:lstStyle>
          <a:p>
            <a:endParaRPr lang="en-ZA" dirty="0"/>
          </a:p>
        </p:txBody>
      </p:sp>
      <p:sp>
        <p:nvSpPr>
          <p:cNvPr id="6" name="Slide Number Placeholder 5">
            <a:extLst>
              <a:ext uri="{FF2B5EF4-FFF2-40B4-BE49-F238E27FC236}">
                <a16:creationId xmlns:a16="http://schemas.microsoft.com/office/drawing/2014/main" id="{2E37C55E-1DE6-4741-BA59-5BDCA5CDCFD7}"/>
              </a:ext>
            </a:extLst>
          </p:cNvPr>
          <p:cNvSpPr>
            <a:spLocks noGrp="1"/>
          </p:cNvSpPr>
          <p:nvPr>
            <p:ph type="sldNum" sz="quarter" idx="12"/>
          </p:nvPr>
        </p:nvSpPr>
        <p:spPr>
          <a:xfrm>
            <a:off x="8610600" y="6356350"/>
            <a:ext cx="2743200" cy="365125"/>
          </a:xfrm>
          <a:prstGeom prst="rect">
            <a:avLst/>
          </a:prstGeom>
        </p:spPr>
        <p:txBody>
          <a:bodyPr/>
          <a:lstStyle>
            <a:lvl1pPr>
              <a:defRPr>
                <a:latin typeface="Segoe UI" panose="020B0502040204020203" pitchFamily="34" charset="0"/>
              </a:defRPr>
            </a:lvl1pPr>
          </a:lstStyle>
          <a:p>
            <a:fld id="{9A316D9F-02FE-4AB8-9E67-8ABC7459B647}" type="slidenum">
              <a:rPr lang="en-ZA" smtClean="0"/>
              <a:pPr/>
              <a:t>‹#›</a:t>
            </a:fld>
            <a:endParaRPr lang="en-ZA" dirty="0"/>
          </a:p>
        </p:txBody>
      </p:sp>
    </p:spTree>
    <p:extLst>
      <p:ext uri="{BB962C8B-B14F-4D97-AF65-F5344CB8AC3E}">
        <p14:creationId xmlns:p14="http://schemas.microsoft.com/office/powerpoint/2010/main" val="30609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E1F39-7609-4590-9C4E-CD6527D02840}"/>
              </a:ext>
            </a:extLst>
          </p:cNvPr>
          <p:cNvSpPr>
            <a:spLocks noGrp="1"/>
          </p:cNvSpPr>
          <p:nvPr>
            <p:ph type="dt" sz="half" idx="10"/>
          </p:nvPr>
        </p:nvSpPr>
        <p:spPr>
          <a:xfrm>
            <a:off x="838200" y="6356350"/>
            <a:ext cx="2743200" cy="365125"/>
          </a:xfrm>
          <a:prstGeom prst="rect">
            <a:avLst/>
          </a:prstGeom>
        </p:spPr>
        <p:txBody>
          <a:bodyPr/>
          <a:lstStyle>
            <a:lvl1pPr>
              <a:defRPr>
                <a:latin typeface="Segoe UI" panose="020B0502040204020203" pitchFamily="34" charset="0"/>
              </a:defRPr>
            </a:lvl1pPr>
          </a:lstStyle>
          <a:p>
            <a:fld id="{AB6679A0-7D7B-46AB-BC1B-59ABEDBFFF99}" type="datetimeFigureOut">
              <a:rPr lang="en-ZA" smtClean="0"/>
              <a:pPr/>
              <a:t>2023/11/16</a:t>
            </a:fld>
            <a:endParaRPr lang="en-ZA" dirty="0"/>
          </a:p>
        </p:txBody>
      </p:sp>
      <p:sp>
        <p:nvSpPr>
          <p:cNvPr id="3" name="Footer Placeholder 2">
            <a:extLst>
              <a:ext uri="{FF2B5EF4-FFF2-40B4-BE49-F238E27FC236}">
                <a16:creationId xmlns:a16="http://schemas.microsoft.com/office/drawing/2014/main" id="{E82EF1F2-FC75-43D6-B2F1-B0A7DF7FDD26}"/>
              </a:ext>
            </a:extLst>
          </p:cNvPr>
          <p:cNvSpPr>
            <a:spLocks noGrp="1"/>
          </p:cNvSpPr>
          <p:nvPr>
            <p:ph type="ftr" sz="quarter" idx="11"/>
          </p:nvPr>
        </p:nvSpPr>
        <p:spPr>
          <a:xfrm>
            <a:off x="4038600" y="6356350"/>
            <a:ext cx="4114800" cy="365125"/>
          </a:xfrm>
          <a:prstGeom prst="rect">
            <a:avLst/>
          </a:prstGeom>
        </p:spPr>
        <p:txBody>
          <a:bodyPr/>
          <a:lstStyle>
            <a:lvl1pPr>
              <a:defRPr>
                <a:latin typeface="Segoe UI" panose="020B0502040204020203" pitchFamily="34" charset="0"/>
              </a:defRPr>
            </a:lvl1pPr>
          </a:lstStyle>
          <a:p>
            <a:endParaRPr lang="en-ZA" dirty="0"/>
          </a:p>
        </p:txBody>
      </p:sp>
      <p:sp>
        <p:nvSpPr>
          <p:cNvPr id="4" name="Slide Number Placeholder 3">
            <a:extLst>
              <a:ext uri="{FF2B5EF4-FFF2-40B4-BE49-F238E27FC236}">
                <a16:creationId xmlns:a16="http://schemas.microsoft.com/office/drawing/2014/main" id="{A9CF2A33-E482-49BD-B981-1F6FB336F4F3}"/>
              </a:ext>
            </a:extLst>
          </p:cNvPr>
          <p:cNvSpPr>
            <a:spLocks noGrp="1"/>
          </p:cNvSpPr>
          <p:nvPr>
            <p:ph type="sldNum" sz="quarter" idx="12"/>
          </p:nvPr>
        </p:nvSpPr>
        <p:spPr>
          <a:xfrm>
            <a:off x="8610600" y="6356350"/>
            <a:ext cx="2743200" cy="365125"/>
          </a:xfrm>
          <a:prstGeom prst="rect">
            <a:avLst/>
          </a:prstGeom>
        </p:spPr>
        <p:txBody>
          <a:bodyPr/>
          <a:lstStyle>
            <a:lvl1pPr>
              <a:defRPr>
                <a:latin typeface="Segoe UI" panose="020B0502040204020203" pitchFamily="34" charset="0"/>
              </a:defRPr>
            </a:lvl1pPr>
          </a:lstStyle>
          <a:p>
            <a:fld id="{9A316D9F-02FE-4AB8-9E67-8ABC7459B647}" type="slidenum">
              <a:rPr lang="en-ZA" smtClean="0"/>
              <a:pPr/>
              <a:t>‹#›</a:t>
            </a:fld>
            <a:endParaRPr lang="en-ZA" dirty="0"/>
          </a:p>
        </p:txBody>
      </p:sp>
    </p:spTree>
    <p:extLst>
      <p:ext uri="{BB962C8B-B14F-4D97-AF65-F5344CB8AC3E}">
        <p14:creationId xmlns:p14="http://schemas.microsoft.com/office/powerpoint/2010/main" val="218744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E1F39-7609-4590-9C4E-CD6527D02840}"/>
              </a:ext>
            </a:extLst>
          </p:cNvPr>
          <p:cNvSpPr>
            <a:spLocks noGrp="1"/>
          </p:cNvSpPr>
          <p:nvPr>
            <p:ph type="dt" sz="half" idx="10"/>
          </p:nvPr>
        </p:nvSpPr>
        <p:spPr>
          <a:xfrm>
            <a:off x="838200" y="6356350"/>
            <a:ext cx="2743200" cy="365125"/>
          </a:xfrm>
          <a:prstGeom prst="rect">
            <a:avLst/>
          </a:prstGeom>
        </p:spPr>
        <p:txBody>
          <a:bodyPr/>
          <a:lstStyle>
            <a:lvl1pPr>
              <a:defRPr>
                <a:latin typeface="Segoe UI" panose="020B0502040204020203" pitchFamily="34" charset="0"/>
              </a:defRPr>
            </a:lvl1pPr>
          </a:lstStyle>
          <a:p>
            <a:fld id="{AB6679A0-7D7B-46AB-BC1B-59ABEDBFFF99}" type="datetimeFigureOut">
              <a:rPr lang="en-ZA" smtClean="0"/>
              <a:pPr/>
              <a:t>2023/11/16</a:t>
            </a:fld>
            <a:endParaRPr lang="en-ZA" dirty="0"/>
          </a:p>
        </p:txBody>
      </p:sp>
      <p:sp>
        <p:nvSpPr>
          <p:cNvPr id="3" name="Footer Placeholder 2">
            <a:extLst>
              <a:ext uri="{FF2B5EF4-FFF2-40B4-BE49-F238E27FC236}">
                <a16:creationId xmlns:a16="http://schemas.microsoft.com/office/drawing/2014/main" id="{E82EF1F2-FC75-43D6-B2F1-B0A7DF7FDD26}"/>
              </a:ext>
            </a:extLst>
          </p:cNvPr>
          <p:cNvSpPr>
            <a:spLocks noGrp="1"/>
          </p:cNvSpPr>
          <p:nvPr>
            <p:ph type="ftr" sz="quarter" idx="11"/>
          </p:nvPr>
        </p:nvSpPr>
        <p:spPr>
          <a:xfrm>
            <a:off x="4038600" y="6356350"/>
            <a:ext cx="4114800" cy="365125"/>
          </a:xfrm>
          <a:prstGeom prst="rect">
            <a:avLst/>
          </a:prstGeom>
        </p:spPr>
        <p:txBody>
          <a:bodyPr/>
          <a:lstStyle>
            <a:lvl1pPr>
              <a:defRPr>
                <a:latin typeface="Segoe UI" panose="020B0502040204020203" pitchFamily="34" charset="0"/>
              </a:defRPr>
            </a:lvl1pPr>
          </a:lstStyle>
          <a:p>
            <a:endParaRPr lang="en-ZA" dirty="0"/>
          </a:p>
        </p:txBody>
      </p:sp>
      <p:sp>
        <p:nvSpPr>
          <p:cNvPr id="4" name="Slide Number Placeholder 3">
            <a:extLst>
              <a:ext uri="{FF2B5EF4-FFF2-40B4-BE49-F238E27FC236}">
                <a16:creationId xmlns:a16="http://schemas.microsoft.com/office/drawing/2014/main" id="{A9CF2A33-E482-49BD-B981-1F6FB336F4F3}"/>
              </a:ext>
            </a:extLst>
          </p:cNvPr>
          <p:cNvSpPr>
            <a:spLocks noGrp="1"/>
          </p:cNvSpPr>
          <p:nvPr>
            <p:ph type="sldNum" sz="quarter" idx="12"/>
          </p:nvPr>
        </p:nvSpPr>
        <p:spPr>
          <a:xfrm>
            <a:off x="8610600" y="6356350"/>
            <a:ext cx="2743200" cy="365125"/>
          </a:xfrm>
          <a:prstGeom prst="rect">
            <a:avLst/>
          </a:prstGeom>
        </p:spPr>
        <p:txBody>
          <a:bodyPr/>
          <a:lstStyle>
            <a:lvl1pPr>
              <a:defRPr>
                <a:latin typeface="Segoe UI" panose="020B0502040204020203" pitchFamily="34" charset="0"/>
              </a:defRPr>
            </a:lvl1pPr>
          </a:lstStyle>
          <a:p>
            <a:fld id="{9A316D9F-02FE-4AB8-9E67-8ABC7459B647}" type="slidenum">
              <a:rPr lang="en-ZA" smtClean="0"/>
              <a:pPr/>
              <a:t>‹#›</a:t>
            </a:fld>
            <a:endParaRPr lang="en-ZA" dirty="0"/>
          </a:p>
        </p:txBody>
      </p:sp>
    </p:spTree>
    <p:extLst>
      <p:ext uri="{BB962C8B-B14F-4D97-AF65-F5344CB8AC3E}">
        <p14:creationId xmlns:p14="http://schemas.microsoft.com/office/powerpoint/2010/main" val="25433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26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94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Graph slide 7">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8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76285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9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BEE66811-7BA7-6845-A34C-EB2EA277F0FC}" type="datetimeFigureOut">
              <a:rPr lang="en-US" smtClean="0"/>
              <a:pPr/>
              <a:t>11/16/2023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8026400" y="6548251"/>
            <a:ext cx="2844800" cy="365125"/>
          </a:xfrm>
          <a:prstGeom prst="rect">
            <a:avLst/>
          </a:prstGeom>
        </p:spPr>
        <p:txBody>
          <a:bodyPr/>
          <a:lstStyle>
            <a:lvl1pPr>
              <a:defRPr>
                <a:latin typeface="Arial"/>
              </a:defRPr>
            </a:lvl1pPr>
          </a:lstStyle>
          <a:p>
            <a:fld id="{DB9737FC-D14B-5A4B-AE3D-50575B6B1E8B}" type="slidenum">
              <a:rPr lang="en-US" smtClean="0"/>
              <a:pPr/>
              <a:t>‹#›</a:t>
            </a:fld>
            <a:endParaRPr lang="en-US" dirty="0"/>
          </a:p>
        </p:txBody>
      </p:sp>
      <p:sp>
        <p:nvSpPr>
          <p:cNvPr id="8" name="Content Placeholder 7"/>
          <p:cNvSpPr>
            <a:spLocks noGrp="1"/>
          </p:cNvSpPr>
          <p:nvPr>
            <p:ph sz="quarter" idx="13"/>
          </p:nvPr>
        </p:nvSpPr>
        <p:spPr>
          <a:xfrm>
            <a:off x="11184467" y="6356350"/>
            <a:ext cx="12192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99273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2">
    <p:bg>
      <p:bgPr>
        <a:solidFill>
          <a:srgbClr val="0056A7"/>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19403" y="548682"/>
            <a:ext cx="10753195" cy="2016223"/>
          </a:xfrm>
          <a:prstGeom prst="rect">
            <a:avLst/>
          </a:prstGeom>
        </p:spPr>
        <p:txBody>
          <a:bodyPr>
            <a:normAutofit/>
          </a:bodyPr>
          <a:lstStyle>
            <a:lvl1pPr marL="0" indent="0">
              <a:buNone/>
              <a:defRPr sz="6000" b="1">
                <a:solidFill>
                  <a:schemeClr val="bg1"/>
                </a:solidFill>
              </a:defRPr>
            </a:lvl1pPr>
          </a:lstStyle>
          <a:p>
            <a:pPr lvl="0"/>
            <a:r>
              <a:rPr lang="en-ZA" sz="6000" dirty="0"/>
              <a:t>Presentation title inserted here</a:t>
            </a:r>
            <a:endParaRPr lang="en-ZA" dirty="0"/>
          </a:p>
        </p:txBody>
      </p:sp>
      <p:sp>
        <p:nvSpPr>
          <p:cNvPr id="13" name="Text Placeholder 12"/>
          <p:cNvSpPr>
            <a:spLocks noGrp="1"/>
          </p:cNvSpPr>
          <p:nvPr>
            <p:ph type="body" sz="quarter" idx="11" hasCustomPrompt="1"/>
          </p:nvPr>
        </p:nvSpPr>
        <p:spPr>
          <a:xfrm>
            <a:off x="719402" y="2636912"/>
            <a:ext cx="10753196" cy="864096"/>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endParaRPr lang="en-ZA" dirty="0"/>
          </a:p>
        </p:txBody>
      </p:sp>
      <p:sp>
        <p:nvSpPr>
          <p:cNvPr id="15" name="Text Placeholder 14"/>
          <p:cNvSpPr>
            <a:spLocks noGrp="1"/>
          </p:cNvSpPr>
          <p:nvPr>
            <p:ph type="body" sz="quarter" idx="12" hasCustomPrompt="1"/>
          </p:nvPr>
        </p:nvSpPr>
        <p:spPr>
          <a:xfrm>
            <a:off x="719403" y="3429000"/>
            <a:ext cx="10753195"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Presenter Name and Surname</a:t>
            </a:r>
            <a:endParaRPr lang="en-ZA" dirty="0"/>
          </a:p>
        </p:txBody>
      </p:sp>
    </p:spTree>
    <p:extLst>
      <p:ext uri="{BB962C8B-B14F-4D97-AF65-F5344CB8AC3E}">
        <p14:creationId xmlns:p14="http://schemas.microsoft.com/office/powerpoint/2010/main" val="135978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BEE66811-7BA7-6845-A34C-EB2EA277F0FC}" type="datetimeFigureOut">
              <a:rPr lang="en-US" smtClean="0"/>
              <a:pPr/>
              <a:t>11/16/2023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8026400" y="6548251"/>
            <a:ext cx="2844800" cy="365125"/>
          </a:xfrm>
          <a:prstGeom prst="rect">
            <a:avLst/>
          </a:prstGeom>
        </p:spPr>
        <p:txBody>
          <a:bodyPr/>
          <a:lstStyle>
            <a:lvl1pPr>
              <a:defRPr>
                <a:latin typeface="Arial"/>
              </a:defRPr>
            </a:lvl1pPr>
          </a:lstStyle>
          <a:p>
            <a:fld id="{DB9737FC-D14B-5A4B-AE3D-50575B6B1E8B}" type="slidenum">
              <a:rPr lang="en-US" smtClean="0"/>
              <a:pPr/>
              <a:t>‹#›</a:t>
            </a:fld>
            <a:endParaRPr lang="en-US" dirty="0"/>
          </a:p>
        </p:txBody>
      </p:sp>
      <p:sp>
        <p:nvSpPr>
          <p:cNvPr id="8" name="Content Placeholder 7"/>
          <p:cNvSpPr>
            <a:spLocks noGrp="1"/>
          </p:cNvSpPr>
          <p:nvPr>
            <p:ph sz="quarter" idx="13"/>
          </p:nvPr>
        </p:nvSpPr>
        <p:spPr>
          <a:xfrm>
            <a:off x="11184467" y="6356350"/>
            <a:ext cx="12192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70706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BEE66811-7BA7-6845-A34C-EB2EA277F0FC}" type="datetimeFigureOut">
              <a:rPr lang="en-US" smtClean="0"/>
              <a:pPr/>
              <a:t>11/16/2023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8026400" y="6548251"/>
            <a:ext cx="2844800" cy="365125"/>
          </a:xfrm>
          <a:prstGeom prst="rect">
            <a:avLst/>
          </a:prstGeom>
        </p:spPr>
        <p:txBody>
          <a:bodyPr/>
          <a:lstStyle>
            <a:lvl1pPr>
              <a:defRPr>
                <a:latin typeface="Arial"/>
              </a:defRPr>
            </a:lvl1pPr>
          </a:lstStyle>
          <a:p>
            <a:fld id="{DB9737FC-D14B-5A4B-AE3D-50575B6B1E8B}" type="slidenum">
              <a:rPr lang="en-US" smtClean="0"/>
              <a:pPr/>
              <a:t>‹#›</a:t>
            </a:fld>
            <a:endParaRPr lang="en-US" dirty="0"/>
          </a:p>
        </p:txBody>
      </p:sp>
      <p:sp>
        <p:nvSpPr>
          <p:cNvPr id="8" name="Content Placeholder 7"/>
          <p:cNvSpPr>
            <a:spLocks noGrp="1"/>
          </p:cNvSpPr>
          <p:nvPr>
            <p:ph sz="quarter" idx="13"/>
          </p:nvPr>
        </p:nvSpPr>
        <p:spPr>
          <a:xfrm>
            <a:off x="11184467" y="6356350"/>
            <a:ext cx="12192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36909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1"/>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endParaRPr lang="en-US" altLang="en-US" dirty="0"/>
          </a:p>
        </p:txBody>
      </p:sp>
      <p:sp>
        <p:nvSpPr>
          <p:cNvPr id="3" name="Footer Placeholder 4"/>
          <p:cNvSpPr>
            <a:spLocks noGrp="1"/>
          </p:cNvSpPr>
          <p:nvPr>
            <p:ph type="ftr" sz="quarter" idx="11"/>
          </p:nvPr>
        </p:nvSpPr>
        <p:spPr>
          <a:xfrm>
            <a:off x="4038600" y="6356351"/>
            <a:ext cx="4114800" cy="365125"/>
          </a:xfrm>
          <a:prstGeom prst="rect">
            <a:avLst/>
          </a:prstGeom>
        </p:spPr>
        <p:txBody>
          <a:bodyPr/>
          <a:lstStyle>
            <a:lvl1pPr fontAlgn="auto">
              <a:spcBef>
                <a:spcPts val="0"/>
              </a:spcBef>
              <a:spcAft>
                <a:spcPts val="0"/>
              </a:spcAft>
              <a:defRPr>
                <a:latin typeface="Arial"/>
                <a:ea typeface="+mn-ea"/>
                <a:cs typeface="+mn-cs"/>
              </a:defRPr>
            </a:lvl1pPr>
          </a:lstStyle>
          <a:p>
            <a:pPr>
              <a:defRPr/>
            </a:pPr>
            <a:endParaRPr lang="en-US" dirty="0"/>
          </a:p>
        </p:txBody>
      </p:sp>
      <p:sp>
        <p:nvSpPr>
          <p:cNvPr id="4" name="Slide Number Placeholder 5"/>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6FCDE6F7-E124-4F52-A28F-A932133FBFD5}" type="slidenum">
              <a:rPr lang="en-US" altLang="en-US"/>
              <a:pPr>
                <a:defRPr/>
              </a:pPr>
              <a:t>‹#›</a:t>
            </a:fld>
            <a:endParaRPr lang="en-US" altLang="en-US" dirty="0"/>
          </a:p>
        </p:txBody>
      </p:sp>
    </p:spTree>
    <p:extLst>
      <p:ext uri="{BB962C8B-B14F-4D97-AF65-F5344CB8AC3E}">
        <p14:creationId xmlns:p14="http://schemas.microsoft.com/office/powerpoint/2010/main" val="6475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Quote slide (long) 1">
    <p:bg>
      <p:bgPr>
        <a:solidFill>
          <a:srgbClr val="0056A7"/>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3" y="548680"/>
            <a:ext cx="10753195" cy="4824536"/>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baseline="0">
                <a:solidFill>
                  <a:schemeClr val="bg1"/>
                </a:solidFill>
              </a:defRPr>
            </a:lvl1pPr>
            <a:lvl2pPr>
              <a:defRPr>
                <a:solidFill>
                  <a:schemeClr val="bg1"/>
                </a:solidFill>
              </a:defRPr>
            </a:lvl2pPr>
            <a:lvl3pPr>
              <a:defRPr>
                <a:solidFill>
                  <a:schemeClr val="bg1"/>
                </a:solidFill>
              </a:defRPr>
            </a:lvl3pPr>
            <a:lvl4pPr>
              <a:buNone/>
              <a:defRPr>
                <a:solidFill>
                  <a:schemeClr val="bg1"/>
                </a:solidFill>
              </a:defRPr>
            </a:lvl4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LONG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7" y="5804496"/>
            <a:ext cx="10752931"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178560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67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BEE66811-7BA7-6845-A34C-EB2EA277F0FC}" type="datetimeFigureOut">
              <a:rPr lang="en-US" smtClean="0"/>
              <a:pPr/>
              <a:t>11/16/2023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defRPr>
            </a:lvl1pPr>
          </a:lstStyle>
          <a:p>
            <a:fld id="{DB9737FC-D14B-5A4B-AE3D-50575B6B1E8B}" type="slidenum">
              <a:rPr lang="en-US" smtClean="0"/>
              <a:pPr/>
              <a:t>‹#›</a:t>
            </a:fld>
            <a:endParaRPr lang="en-US" dirty="0"/>
          </a:p>
        </p:txBody>
      </p:sp>
    </p:spTree>
    <p:extLst>
      <p:ext uri="{BB962C8B-B14F-4D97-AF65-F5344CB8AC3E}">
        <p14:creationId xmlns:p14="http://schemas.microsoft.com/office/powerpoint/2010/main" val="298261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20688"/>
          </a:xfrm>
          <a:prstGeom prst="rect">
            <a:avLst/>
          </a:prstGeom>
        </p:spPr>
      </p:pic>
      <p:sp>
        <p:nvSpPr>
          <p:cNvPr id="8" name="Title 1"/>
          <p:cNvSpPr txBox="1">
            <a:spLocks/>
          </p:cNvSpPr>
          <p:nvPr userDrawn="1"/>
        </p:nvSpPr>
        <p:spPr>
          <a:xfrm>
            <a:off x="1024722" y="666407"/>
            <a:ext cx="9626551" cy="630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3200" b="1" dirty="0">
              <a:solidFill>
                <a:prstClr val="black"/>
              </a:solidFill>
              <a:cs typeface="Arial" panose="020B0604020202020204" pitchFamily="34" charset="0"/>
            </a:endParaRPr>
          </a:p>
        </p:txBody>
      </p:sp>
      <p:sp>
        <p:nvSpPr>
          <p:cNvPr id="10" name="Content Placeholder 2"/>
          <p:cNvSpPr>
            <a:spLocks noGrp="1"/>
          </p:cNvSpPr>
          <p:nvPr>
            <p:ph idx="1"/>
          </p:nvPr>
        </p:nvSpPr>
        <p:spPr>
          <a:xfrm>
            <a:off x="383458" y="1342722"/>
            <a:ext cx="11503743" cy="4654666"/>
          </a:xfrm>
        </p:spPr>
        <p:txBody>
          <a:bodyPr>
            <a:normAutofit/>
          </a:bodyPr>
          <a:lstStyle>
            <a:lvl1pPr>
              <a:lnSpc>
                <a:spcPct val="114000"/>
              </a:lnSpc>
              <a:spcBef>
                <a:spcPts val="0"/>
              </a:spcBef>
              <a:defRPr/>
            </a:lvl1pPr>
          </a:lstStyle>
          <a:p>
            <a:pPr>
              <a:lnSpc>
                <a:spcPct val="114000"/>
              </a:lnSpc>
              <a:spcBef>
                <a:spcPts val="0"/>
              </a:spcBef>
            </a:pPr>
            <a:r>
              <a:rPr lang="en-ZA" dirty="0">
                <a:latin typeface="Arial" panose="020B0604020202020204" pitchFamily="34" charset="0"/>
                <a:cs typeface="Arial" panose="020B0604020202020204" pitchFamily="34" charset="0"/>
              </a:rPr>
              <a:t>Text</a:t>
            </a:r>
          </a:p>
          <a:p>
            <a:pPr>
              <a:lnSpc>
                <a:spcPct val="114000"/>
              </a:lnSpc>
              <a:spcBef>
                <a:spcPts val="0"/>
              </a:spcBef>
            </a:pPr>
            <a:r>
              <a:rPr lang="en-ZA" dirty="0">
                <a:latin typeface="Arial" panose="020B0604020202020204" pitchFamily="34" charset="0"/>
                <a:cs typeface="Arial" panose="020B0604020202020204" pitchFamily="34" charset="0"/>
              </a:rPr>
              <a:t>Text</a:t>
            </a:r>
          </a:p>
          <a:p>
            <a:pPr>
              <a:lnSpc>
                <a:spcPct val="114000"/>
              </a:lnSpc>
              <a:spcBef>
                <a:spcPts val="0"/>
              </a:spcBef>
            </a:pPr>
            <a:r>
              <a:rPr lang="en-ZA" dirty="0">
                <a:latin typeface="Arial" panose="020B0604020202020204" pitchFamily="34" charset="0"/>
                <a:cs typeface="Arial" panose="020B0604020202020204" pitchFamily="34" charset="0"/>
              </a:rPr>
              <a:t>Text</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1011" y="6226135"/>
            <a:ext cx="1796112" cy="513963"/>
          </a:xfrm>
          <a:prstGeom prst="rect">
            <a:avLst/>
          </a:prstGeom>
        </p:spPr>
      </p:pic>
      <p:pic>
        <p:nvPicPr>
          <p:cNvPr id="15" name="Picture 1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V="1">
            <a:off x="0" y="6180416"/>
            <a:ext cx="12192000" cy="45719"/>
          </a:xfrm>
          <a:prstGeom prst="rect">
            <a:avLst/>
          </a:prstGeom>
        </p:spPr>
      </p:pic>
    </p:spTree>
    <p:extLst>
      <p:ext uri="{BB962C8B-B14F-4D97-AF65-F5344CB8AC3E}">
        <p14:creationId xmlns:p14="http://schemas.microsoft.com/office/powerpoint/2010/main" val="832768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20688"/>
          </a:xfrm>
          <a:prstGeom prst="rect">
            <a:avLst/>
          </a:prstGeom>
        </p:spPr>
      </p:pic>
      <p:sp>
        <p:nvSpPr>
          <p:cNvPr id="8" name="Title 1"/>
          <p:cNvSpPr txBox="1">
            <a:spLocks/>
          </p:cNvSpPr>
          <p:nvPr userDrawn="1"/>
        </p:nvSpPr>
        <p:spPr>
          <a:xfrm>
            <a:off x="1024722" y="666407"/>
            <a:ext cx="9626551" cy="630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3200" b="1" dirty="0">
              <a:solidFill>
                <a:prstClr val="black"/>
              </a:solidFill>
              <a:cs typeface="Arial" panose="020B0604020202020204" pitchFamily="34" charset="0"/>
            </a:endParaRPr>
          </a:p>
        </p:txBody>
      </p:sp>
      <p:sp>
        <p:nvSpPr>
          <p:cNvPr id="10" name="Content Placeholder 2"/>
          <p:cNvSpPr>
            <a:spLocks noGrp="1"/>
          </p:cNvSpPr>
          <p:nvPr>
            <p:ph idx="1"/>
          </p:nvPr>
        </p:nvSpPr>
        <p:spPr>
          <a:xfrm>
            <a:off x="383458" y="1342722"/>
            <a:ext cx="11503743" cy="4654666"/>
          </a:xfrm>
        </p:spPr>
        <p:txBody>
          <a:bodyPr>
            <a:normAutofit/>
          </a:bodyPr>
          <a:lstStyle>
            <a:lvl1pPr>
              <a:lnSpc>
                <a:spcPct val="114000"/>
              </a:lnSpc>
              <a:spcBef>
                <a:spcPts val="0"/>
              </a:spcBef>
              <a:defRPr/>
            </a:lvl1pPr>
          </a:lstStyle>
          <a:p>
            <a:pPr>
              <a:lnSpc>
                <a:spcPct val="114000"/>
              </a:lnSpc>
              <a:spcBef>
                <a:spcPts val="0"/>
              </a:spcBef>
            </a:pPr>
            <a:r>
              <a:rPr lang="en-ZA" dirty="0">
                <a:latin typeface="Arial" panose="020B0604020202020204" pitchFamily="34" charset="0"/>
                <a:cs typeface="Arial" panose="020B0604020202020204" pitchFamily="34" charset="0"/>
              </a:rPr>
              <a:t>Text</a:t>
            </a:r>
          </a:p>
          <a:p>
            <a:pPr>
              <a:lnSpc>
                <a:spcPct val="114000"/>
              </a:lnSpc>
              <a:spcBef>
                <a:spcPts val="0"/>
              </a:spcBef>
            </a:pPr>
            <a:r>
              <a:rPr lang="en-ZA" dirty="0">
                <a:latin typeface="Arial" panose="020B0604020202020204" pitchFamily="34" charset="0"/>
                <a:cs typeface="Arial" panose="020B0604020202020204" pitchFamily="34" charset="0"/>
              </a:rPr>
              <a:t>Text</a:t>
            </a:r>
          </a:p>
          <a:p>
            <a:pPr>
              <a:lnSpc>
                <a:spcPct val="114000"/>
              </a:lnSpc>
              <a:spcBef>
                <a:spcPts val="0"/>
              </a:spcBef>
            </a:pPr>
            <a:r>
              <a:rPr lang="en-ZA" dirty="0">
                <a:latin typeface="Arial" panose="020B0604020202020204" pitchFamily="34" charset="0"/>
                <a:cs typeface="Arial" panose="020B0604020202020204" pitchFamily="34" charset="0"/>
              </a:rPr>
              <a:t>Text</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1011" y="6226135"/>
            <a:ext cx="1796112" cy="513963"/>
          </a:xfrm>
          <a:prstGeom prst="rect">
            <a:avLst/>
          </a:prstGeom>
        </p:spPr>
      </p:pic>
      <p:pic>
        <p:nvPicPr>
          <p:cNvPr id="15" name="Picture 1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V="1">
            <a:off x="0" y="6180416"/>
            <a:ext cx="12192000" cy="45719"/>
          </a:xfrm>
          <a:prstGeom prst="rect">
            <a:avLst/>
          </a:prstGeom>
        </p:spPr>
      </p:pic>
    </p:spTree>
    <p:extLst>
      <p:ext uri="{BB962C8B-B14F-4D97-AF65-F5344CB8AC3E}">
        <p14:creationId xmlns:p14="http://schemas.microsoft.com/office/powerpoint/2010/main" val="3702600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6DAF42E1-DAA3-429B-996B-39034E14FF78}" type="datetime1">
              <a:rPr lang="en-ZA" smtClean="0">
                <a:solidFill>
                  <a:prstClr val="black"/>
                </a:solidFill>
              </a:rPr>
              <a:t>2023/11/16</a:t>
            </a:fld>
            <a:endParaRPr lang="en-ZA" dirty="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216969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2391860A-1C20-4541-A9F4-1A6C191DFCEF}" type="datetime1">
              <a:rPr lang="en-ZA" smtClean="0">
                <a:solidFill>
                  <a:prstClr val="black"/>
                </a:solidFill>
              </a:rPr>
              <a:t>2023/11/16</a:t>
            </a:fld>
            <a:endParaRPr lang="en-ZA" dirty="0">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015593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D3209CCF-021D-4EA2-85D9-035C7173F93E}" type="datetime1">
              <a:rPr lang="en-ZA" smtClean="0">
                <a:solidFill>
                  <a:prstClr val="black"/>
                </a:solidFill>
              </a:rPr>
              <a:t>2023/11/16</a:t>
            </a:fld>
            <a:endParaRPr lang="en-ZA" dirty="0">
              <a:solidFill>
                <a:prstClr val="black"/>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9" name="Slide Number Placeholder 8"/>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2245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C6F20452-B5FA-444B-A04F-CFBD17E03D67}" type="datetime1">
              <a:rPr lang="en-ZA" smtClean="0">
                <a:solidFill>
                  <a:prstClr val="black"/>
                </a:solidFill>
              </a:rPr>
              <a:t>2023/11/16</a:t>
            </a:fld>
            <a:endParaRPr lang="en-ZA" dirty="0">
              <a:solidFill>
                <a:prstClr val="black"/>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5" name="Slide Number Placeholder 4"/>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404948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D0D70875-D869-44A9-A6D8-85F6D25A8BEA}" type="datetime1">
              <a:rPr lang="en-ZA" smtClean="0">
                <a:solidFill>
                  <a:prstClr val="black"/>
                </a:solidFill>
              </a:rPr>
              <a:t>2023/11/16</a:t>
            </a:fld>
            <a:endParaRPr lang="en-ZA" dirty="0">
              <a:solidFill>
                <a:prstClr val="black"/>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4" name="Slide Number Placeholder 3"/>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924666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5C81C0A1-2421-4C3D-B72C-0E58DAD08A28}" type="datetime1">
              <a:rPr lang="en-ZA" smtClean="0">
                <a:solidFill>
                  <a:prstClr val="black"/>
                </a:solidFill>
              </a:rPr>
              <a:t>2023/11/16</a:t>
            </a:fld>
            <a:endParaRPr lang="en-ZA" dirty="0">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06085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C27A26C9-102C-4415-8A40-D99C55272414}" type="datetime1">
              <a:rPr lang="en-ZA" smtClean="0">
                <a:solidFill>
                  <a:prstClr val="black"/>
                </a:solidFill>
              </a:rPr>
              <a:t>2023/11/16</a:t>
            </a:fld>
            <a:endParaRPr lang="en-ZA" dirty="0">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85634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3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B2E3415-C9F7-4FAA-A96D-DCC25B8262BB}" type="datetime1">
              <a:rPr lang="en-ZA" smtClean="0">
                <a:solidFill>
                  <a:prstClr val="black"/>
                </a:solidFill>
              </a:rPr>
              <a:t>2023/11/16</a:t>
            </a:fld>
            <a:endParaRPr lang="en-ZA" dirty="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10519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5E519E2-3EA2-4739-B80B-3A824603911D}" type="datetime1">
              <a:rPr lang="en-ZA" smtClean="0">
                <a:solidFill>
                  <a:prstClr val="black"/>
                </a:solidFill>
              </a:rPr>
              <a:t>2023/11/16</a:t>
            </a:fld>
            <a:endParaRPr lang="en-ZA" dirty="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73481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20688"/>
          </a:xfrm>
          <a:prstGeom prst="rect">
            <a:avLst/>
          </a:prstGeom>
        </p:spPr>
      </p:pic>
      <p:sp>
        <p:nvSpPr>
          <p:cNvPr id="8" name="Title 1"/>
          <p:cNvSpPr txBox="1">
            <a:spLocks/>
          </p:cNvSpPr>
          <p:nvPr userDrawn="1"/>
        </p:nvSpPr>
        <p:spPr>
          <a:xfrm>
            <a:off x="1024722" y="666407"/>
            <a:ext cx="9626551" cy="630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3200" b="1" dirty="0">
              <a:solidFill>
                <a:prstClr val="black"/>
              </a:solidFill>
              <a:cs typeface="Arial" panose="020B0604020202020204" pitchFamily="34" charset="0"/>
            </a:endParaRPr>
          </a:p>
        </p:txBody>
      </p:sp>
      <p:sp>
        <p:nvSpPr>
          <p:cNvPr id="10" name="Content Placeholder 2"/>
          <p:cNvSpPr>
            <a:spLocks noGrp="1"/>
          </p:cNvSpPr>
          <p:nvPr>
            <p:ph idx="1"/>
          </p:nvPr>
        </p:nvSpPr>
        <p:spPr>
          <a:xfrm>
            <a:off x="383458" y="1342722"/>
            <a:ext cx="11503743" cy="4654666"/>
          </a:xfrm>
        </p:spPr>
        <p:txBody>
          <a:bodyPr>
            <a:normAutofit/>
          </a:bodyPr>
          <a:lstStyle>
            <a:lvl1pPr>
              <a:lnSpc>
                <a:spcPct val="114000"/>
              </a:lnSpc>
              <a:spcBef>
                <a:spcPts val="0"/>
              </a:spcBef>
              <a:defRPr/>
            </a:lvl1pPr>
          </a:lstStyle>
          <a:p>
            <a:pPr>
              <a:lnSpc>
                <a:spcPct val="114000"/>
              </a:lnSpc>
              <a:spcBef>
                <a:spcPts val="0"/>
              </a:spcBef>
            </a:pPr>
            <a:r>
              <a:rPr lang="en-ZA" dirty="0">
                <a:latin typeface="Arial" panose="020B0604020202020204" pitchFamily="34" charset="0"/>
                <a:cs typeface="Arial" panose="020B0604020202020204" pitchFamily="34" charset="0"/>
              </a:rPr>
              <a:t>Text</a:t>
            </a:r>
          </a:p>
          <a:p>
            <a:pPr>
              <a:lnSpc>
                <a:spcPct val="114000"/>
              </a:lnSpc>
              <a:spcBef>
                <a:spcPts val="0"/>
              </a:spcBef>
            </a:pPr>
            <a:r>
              <a:rPr lang="en-ZA" dirty="0">
                <a:latin typeface="Arial" panose="020B0604020202020204" pitchFamily="34" charset="0"/>
                <a:cs typeface="Arial" panose="020B0604020202020204" pitchFamily="34" charset="0"/>
              </a:rPr>
              <a:t>Text</a:t>
            </a:r>
          </a:p>
          <a:p>
            <a:pPr>
              <a:lnSpc>
                <a:spcPct val="114000"/>
              </a:lnSpc>
              <a:spcBef>
                <a:spcPts val="0"/>
              </a:spcBef>
            </a:pPr>
            <a:r>
              <a:rPr lang="en-ZA" dirty="0">
                <a:latin typeface="Arial" panose="020B0604020202020204" pitchFamily="34" charset="0"/>
                <a:cs typeface="Arial" panose="020B0604020202020204" pitchFamily="34" charset="0"/>
              </a:rPr>
              <a:t>Text</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1011" y="6226135"/>
            <a:ext cx="1796112" cy="513963"/>
          </a:xfrm>
          <a:prstGeom prst="rect">
            <a:avLst/>
          </a:prstGeom>
        </p:spPr>
      </p:pic>
      <p:pic>
        <p:nvPicPr>
          <p:cNvPr id="15" name="Picture 1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V="1">
            <a:off x="0" y="6180416"/>
            <a:ext cx="12192000" cy="45719"/>
          </a:xfrm>
          <a:prstGeom prst="rect">
            <a:avLst/>
          </a:prstGeom>
        </p:spPr>
      </p:pic>
    </p:spTree>
    <p:extLst>
      <p:ext uri="{BB962C8B-B14F-4D97-AF65-F5344CB8AC3E}">
        <p14:creationId xmlns:p14="http://schemas.microsoft.com/office/powerpoint/2010/main" val="2217506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20688"/>
          </a:xfrm>
          <a:prstGeom prst="rect">
            <a:avLst/>
          </a:prstGeom>
        </p:spPr>
      </p:pic>
      <p:sp>
        <p:nvSpPr>
          <p:cNvPr id="8" name="Title 1"/>
          <p:cNvSpPr txBox="1">
            <a:spLocks/>
          </p:cNvSpPr>
          <p:nvPr userDrawn="1"/>
        </p:nvSpPr>
        <p:spPr>
          <a:xfrm>
            <a:off x="1024722" y="666407"/>
            <a:ext cx="9626551" cy="630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3200" b="1" dirty="0">
              <a:solidFill>
                <a:prstClr val="black"/>
              </a:solidFill>
              <a:cs typeface="Arial" panose="020B0604020202020204" pitchFamily="34" charset="0"/>
            </a:endParaRPr>
          </a:p>
        </p:txBody>
      </p:sp>
      <p:sp>
        <p:nvSpPr>
          <p:cNvPr id="10" name="Content Placeholder 2"/>
          <p:cNvSpPr>
            <a:spLocks noGrp="1"/>
          </p:cNvSpPr>
          <p:nvPr>
            <p:ph idx="1"/>
          </p:nvPr>
        </p:nvSpPr>
        <p:spPr>
          <a:xfrm>
            <a:off x="383458" y="1342722"/>
            <a:ext cx="11503743" cy="4654666"/>
          </a:xfrm>
        </p:spPr>
        <p:txBody>
          <a:bodyPr>
            <a:normAutofit/>
          </a:bodyPr>
          <a:lstStyle>
            <a:lvl1pPr>
              <a:lnSpc>
                <a:spcPct val="114000"/>
              </a:lnSpc>
              <a:spcBef>
                <a:spcPts val="0"/>
              </a:spcBef>
              <a:defRPr/>
            </a:lvl1pPr>
          </a:lstStyle>
          <a:p>
            <a:pPr>
              <a:lnSpc>
                <a:spcPct val="114000"/>
              </a:lnSpc>
              <a:spcBef>
                <a:spcPts val="0"/>
              </a:spcBef>
            </a:pPr>
            <a:r>
              <a:rPr lang="en-ZA" dirty="0">
                <a:latin typeface="Arial" panose="020B0604020202020204" pitchFamily="34" charset="0"/>
                <a:cs typeface="Arial" panose="020B0604020202020204" pitchFamily="34" charset="0"/>
              </a:rPr>
              <a:t>Text</a:t>
            </a:r>
          </a:p>
          <a:p>
            <a:pPr>
              <a:lnSpc>
                <a:spcPct val="114000"/>
              </a:lnSpc>
              <a:spcBef>
                <a:spcPts val="0"/>
              </a:spcBef>
            </a:pPr>
            <a:r>
              <a:rPr lang="en-ZA" dirty="0">
                <a:latin typeface="Arial" panose="020B0604020202020204" pitchFamily="34" charset="0"/>
                <a:cs typeface="Arial" panose="020B0604020202020204" pitchFamily="34" charset="0"/>
              </a:rPr>
              <a:t>Text</a:t>
            </a:r>
          </a:p>
          <a:p>
            <a:pPr>
              <a:lnSpc>
                <a:spcPct val="114000"/>
              </a:lnSpc>
              <a:spcBef>
                <a:spcPts val="0"/>
              </a:spcBef>
            </a:pPr>
            <a:r>
              <a:rPr lang="en-ZA" dirty="0">
                <a:latin typeface="Arial" panose="020B0604020202020204" pitchFamily="34" charset="0"/>
                <a:cs typeface="Arial" panose="020B0604020202020204" pitchFamily="34" charset="0"/>
              </a:rPr>
              <a:t>Text</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1011" y="6226135"/>
            <a:ext cx="1796112" cy="513963"/>
          </a:xfrm>
          <a:prstGeom prst="rect">
            <a:avLst/>
          </a:prstGeom>
        </p:spPr>
      </p:pic>
      <p:pic>
        <p:nvPicPr>
          <p:cNvPr id="15" name="Picture 1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V="1">
            <a:off x="0" y="6180416"/>
            <a:ext cx="12192000" cy="45719"/>
          </a:xfrm>
          <a:prstGeom prst="rect">
            <a:avLst/>
          </a:prstGeom>
        </p:spPr>
      </p:pic>
    </p:spTree>
    <p:extLst>
      <p:ext uri="{BB962C8B-B14F-4D97-AF65-F5344CB8AC3E}">
        <p14:creationId xmlns:p14="http://schemas.microsoft.com/office/powerpoint/2010/main" val="3384809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20688"/>
          </a:xfrm>
          <a:prstGeom prst="rect">
            <a:avLst/>
          </a:prstGeom>
        </p:spPr>
      </p:pic>
      <p:sp>
        <p:nvSpPr>
          <p:cNvPr id="8" name="Title 1"/>
          <p:cNvSpPr txBox="1">
            <a:spLocks/>
          </p:cNvSpPr>
          <p:nvPr userDrawn="1"/>
        </p:nvSpPr>
        <p:spPr>
          <a:xfrm>
            <a:off x="1024722" y="666407"/>
            <a:ext cx="9626551" cy="630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3200" b="1" dirty="0">
              <a:solidFill>
                <a:prstClr val="black"/>
              </a:solidFill>
              <a:cs typeface="Arial" panose="020B0604020202020204" pitchFamily="34" charset="0"/>
            </a:endParaRPr>
          </a:p>
        </p:txBody>
      </p:sp>
      <p:sp>
        <p:nvSpPr>
          <p:cNvPr id="10" name="Content Placeholder 2"/>
          <p:cNvSpPr>
            <a:spLocks noGrp="1"/>
          </p:cNvSpPr>
          <p:nvPr>
            <p:ph idx="1"/>
          </p:nvPr>
        </p:nvSpPr>
        <p:spPr>
          <a:xfrm>
            <a:off x="383458" y="1342722"/>
            <a:ext cx="11503743" cy="4654666"/>
          </a:xfrm>
        </p:spPr>
        <p:txBody>
          <a:bodyPr>
            <a:normAutofit/>
          </a:bodyPr>
          <a:lstStyle>
            <a:lvl1pPr>
              <a:lnSpc>
                <a:spcPct val="114000"/>
              </a:lnSpc>
              <a:spcBef>
                <a:spcPts val="0"/>
              </a:spcBef>
              <a:defRPr/>
            </a:lvl1pPr>
          </a:lstStyle>
          <a:p>
            <a:pPr>
              <a:lnSpc>
                <a:spcPct val="114000"/>
              </a:lnSpc>
              <a:spcBef>
                <a:spcPts val="0"/>
              </a:spcBef>
            </a:pPr>
            <a:r>
              <a:rPr lang="en-ZA" dirty="0">
                <a:latin typeface="Arial" panose="020B0604020202020204" pitchFamily="34" charset="0"/>
                <a:cs typeface="Arial" panose="020B0604020202020204" pitchFamily="34" charset="0"/>
              </a:rPr>
              <a:t>Text</a:t>
            </a:r>
          </a:p>
          <a:p>
            <a:pPr>
              <a:lnSpc>
                <a:spcPct val="114000"/>
              </a:lnSpc>
              <a:spcBef>
                <a:spcPts val="0"/>
              </a:spcBef>
            </a:pPr>
            <a:r>
              <a:rPr lang="en-ZA" dirty="0">
                <a:latin typeface="Arial" panose="020B0604020202020204" pitchFamily="34" charset="0"/>
                <a:cs typeface="Arial" panose="020B0604020202020204" pitchFamily="34" charset="0"/>
              </a:rPr>
              <a:t>Text</a:t>
            </a:r>
          </a:p>
          <a:p>
            <a:pPr>
              <a:lnSpc>
                <a:spcPct val="114000"/>
              </a:lnSpc>
              <a:spcBef>
                <a:spcPts val="0"/>
              </a:spcBef>
            </a:pPr>
            <a:r>
              <a:rPr lang="en-ZA" dirty="0">
                <a:latin typeface="Arial" panose="020B0604020202020204" pitchFamily="34" charset="0"/>
                <a:cs typeface="Arial" panose="020B0604020202020204" pitchFamily="34" charset="0"/>
              </a:rPr>
              <a:t>Text</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1011" y="6226135"/>
            <a:ext cx="1796112" cy="513963"/>
          </a:xfrm>
          <a:prstGeom prst="rect">
            <a:avLst/>
          </a:prstGeom>
        </p:spPr>
      </p:pic>
      <p:pic>
        <p:nvPicPr>
          <p:cNvPr id="15" name="Picture 1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V="1">
            <a:off x="0" y="6180416"/>
            <a:ext cx="12192000" cy="45719"/>
          </a:xfrm>
          <a:prstGeom prst="rect">
            <a:avLst/>
          </a:prstGeom>
        </p:spPr>
      </p:pic>
    </p:spTree>
    <p:extLst>
      <p:ext uri="{BB962C8B-B14F-4D97-AF65-F5344CB8AC3E}">
        <p14:creationId xmlns:p14="http://schemas.microsoft.com/office/powerpoint/2010/main" val="668413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6DAF42E1-DAA3-429B-996B-39034E14FF78}" type="datetime1">
              <a:rPr lang="en-ZA" smtClean="0">
                <a:solidFill>
                  <a:prstClr val="black"/>
                </a:solidFill>
              </a:rPr>
              <a:t>2023/11/16</a:t>
            </a:fld>
            <a:endParaRPr lang="en-ZA" dirty="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75851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2391860A-1C20-4541-A9F4-1A6C191DFCEF}" type="datetime1">
              <a:rPr lang="en-ZA" smtClean="0">
                <a:solidFill>
                  <a:prstClr val="black"/>
                </a:solidFill>
              </a:rPr>
              <a:t>2023/11/16</a:t>
            </a:fld>
            <a:endParaRPr lang="en-ZA" dirty="0">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206718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D3209CCF-021D-4EA2-85D9-035C7173F93E}" type="datetime1">
              <a:rPr lang="en-ZA" smtClean="0">
                <a:solidFill>
                  <a:prstClr val="black"/>
                </a:solidFill>
              </a:rPr>
              <a:t>2023/11/16</a:t>
            </a:fld>
            <a:endParaRPr lang="en-ZA" dirty="0">
              <a:solidFill>
                <a:prstClr val="black"/>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9" name="Slide Number Placeholder 8"/>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574275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C6F20452-B5FA-444B-A04F-CFBD17E03D67}" type="datetime1">
              <a:rPr lang="en-ZA" smtClean="0">
                <a:solidFill>
                  <a:prstClr val="black"/>
                </a:solidFill>
              </a:rPr>
              <a:t>2023/11/16</a:t>
            </a:fld>
            <a:endParaRPr lang="en-ZA" dirty="0">
              <a:solidFill>
                <a:prstClr val="black"/>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5" name="Slide Number Placeholder 4"/>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00415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D0D70875-D869-44A9-A6D8-85F6D25A8BEA}" type="datetime1">
              <a:rPr lang="en-ZA" smtClean="0">
                <a:solidFill>
                  <a:prstClr val="black"/>
                </a:solidFill>
              </a:rPr>
              <a:t>2023/11/16</a:t>
            </a:fld>
            <a:endParaRPr lang="en-ZA" dirty="0">
              <a:solidFill>
                <a:prstClr val="black"/>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4" name="Slide Number Placeholder 3"/>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3447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aph slide 7">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8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9156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5C81C0A1-2421-4C3D-B72C-0E58DAD08A28}" type="datetime1">
              <a:rPr lang="en-ZA" smtClean="0">
                <a:solidFill>
                  <a:prstClr val="black"/>
                </a:solidFill>
              </a:rPr>
              <a:t>2023/11/16</a:t>
            </a:fld>
            <a:endParaRPr lang="en-ZA" dirty="0">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12471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C27A26C9-102C-4415-8A40-D99C55272414}" type="datetime1">
              <a:rPr lang="en-ZA" smtClean="0">
                <a:solidFill>
                  <a:prstClr val="black"/>
                </a:solidFill>
              </a:rPr>
              <a:t>2023/11/16</a:t>
            </a:fld>
            <a:endParaRPr lang="en-ZA" dirty="0">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7" name="Slide Number Placeholder 6"/>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650487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B2E3415-C9F7-4FAA-A96D-DCC25B8262BB}" type="datetime1">
              <a:rPr lang="en-ZA" smtClean="0">
                <a:solidFill>
                  <a:prstClr val="black"/>
                </a:solidFill>
              </a:rPr>
              <a:t>2023/11/16</a:t>
            </a:fld>
            <a:endParaRPr lang="en-ZA" dirty="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54032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5E519E2-3EA2-4739-B80B-3A824603911D}" type="datetime1">
              <a:rPr lang="en-ZA" smtClean="0">
                <a:solidFill>
                  <a:prstClr val="black"/>
                </a:solidFill>
              </a:rPr>
              <a:t>2023/11/16</a:t>
            </a:fld>
            <a:endParaRPr lang="en-ZA" dirty="0">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ZA" dirty="0">
              <a:solidFill>
                <a:prstClr val="black"/>
              </a:solidFill>
            </a:endParaRPr>
          </a:p>
        </p:txBody>
      </p:sp>
      <p:sp>
        <p:nvSpPr>
          <p:cNvPr id="6" name="Slide Number Placeholder 5"/>
          <p:cNvSpPr>
            <a:spLocks noGrp="1"/>
          </p:cNvSpPr>
          <p:nvPr>
            <p:ph type="sldNum" sz="quarter" idx="12"/>
          </p:nvPr>
        </p:nvSpPr>
        <p:spPr/>
        <p:txBody>
          <a:body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431191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20688"/>
          </a:xfrm>
          <a:prstGeom prst="rect">
            <a:avLst/>
          </a:prstGeom>
        </p:spPr>
      </p:pic>
      <p:sp>
        <p:nvSpPr>
          <p:cNvPr id="8" name="Title 1"/>
          <p:cNvSpPr txBox="1">
            <a:spLocks/>
          </p:cNvSpPr>
          <p:nvPr userDrawn="1"/>
        </p:nvSpPr>
        <p:spPr>
          <a:xfrm>
            <a:off x="1024722" y="666407"/>
            <a:ext cx="9626551" cy="630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ZA" sz="3200" b="1" dirty="0">
              <a:solidFill>
                <a:prstClr val="black"/>
              </a:solidFill>
              <a:cs typeface="Arial" panose="020B0604020202020204" pitchFamily="34" charset="0"/>
            </a:endParaRPr>
          </a:p>
        </p:txBody>
      </p:sp>
      <p:sp>
        <p:nvSpPr>
          <p:cNvPr id="10" name="Content Placeholder 2"/>
          <p:cNvSpPr>
            <a:spLocks noGrp="1"/>
          </p:cNvSpPr>
          <p:nvPr>
            <p:ph idx="1"/>
          </p:nvPr>
        </p:nvSpPr>
        <p:spPr>
          <a:xfrm>
            <a:off x="383458" y="1342722"/>
            <a:ext cx="11503743" cy="4654666"/>
          </a:xfrm>
        </p:spPr>
        <p:txBody>
          <a:bodyPr>
            <a:normAutofit/>
          </a:bodyPr>
          <a:lstStyle>
            <a:lvl1pPr>
              <a:lnSpc>
                <a:spcPct val="114000"/>
              </a:lnSpc>
              <a:spcBef>
                <a:spcPts val="0"/>
              </a:spcBef>
              <a:defRPr/>
            </a:lvl1pPr>
          </a:lstStyle>
          <a:p>
            <a:pPr>
              <a:lnSpc>
                <a:spcPct val="114000"/>
              </a:lnSpc>
              <a:spcBef>
                <a:spcPts val="0"/>
              </a:spcBef>
            </a:pPr>
            <a:r>
              <a:rPr lang="en-ZA" dirty="0">
                <a:latin typeface="Arial" panose="020B0604020202020204" pitchFamily="34" charset="0"/>
                <a:cs typeface="Arial" panose="020B0604020202020204" pitchFamily="34" charset="0"/>
              </a:rPr>
              <a:t>Text</a:t>
            </a:r>
          </a:p>
          <a:p>
            <a:pPr>
              <a:lnSpc>
                <a:spcPct val="114000"/>
              </a:lnSpc>
              <a:spcBef>
                <a:spcPts val="0"/>
              </a:spcBef>
            </a:pPr>
            <a:r>
              <a:rPr lang="en-ZA" dirty="0">
                <a:latin typeface="Arial" panose="020B0604020202020204" pitchFamily="34" charset="0"/>
                <a:cs typeface="Arial" panose="020B0604020202020204" pitchFamily="34" charset="0"/>
              </a:rPr>
              <a:t>Text</a:t>
            </a:r>
          </a:p>
          <a:p>
            <a:pPr>
              <a:lnSpc>
                <a:spcPct val="114000"/>
              </a:lnSpc>
              <a:spcBef>
                <a:spcPts val="0"/>
              </a:spcBef>
            </a:pPr>
            <a:r>
              <a:rPr lang="en-ZA" dirty="0">
                <a:latin typeface="Arial" panose="020B0604020202020204" pitchFamily="34" charset="0"/>
                <a:cs typeface="Arial" panose="020B0604020202020204" pitchFamily="34" charset="0"/>
              </a:rPr>
              <a:t>Text</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1011" y="6226135"/>
            <a:ext cx="1796112" cy="513963"/>
          </a:xfrm>
          <a:prstGeom prst="rect">
            <a:avLst/>
          </a:prstGeom>
        </p:spPr>
      </p:pic>
      <p:pic>
        <p:nvPicPr>
          <p:cNvPr id="15" name="Picture 1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V="1">
            <a:off x="0" y="6180416"/>
            <a:ext cx="12192000" cy="45719"/>
          </a:xfrm>
          <a:prstGeom prst="rect">
            <a:avLst/>
          </a:prstGeom>
        </p:spPr>
      </p:pic>
    </p:spTree>
    <p:extLst>
      <p:ext uri="{BB962C8B-B14F-4D97-AF65-F5344CB8AC3E}">
        <p14:creationId xmlns:p14="http://schemas.microsoft.com/office/powerpoint/2010/main" val="22673862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B592F84-2AC5-4060-8FEF-82B0CB2662BC}" type="datetimeFigureOut">
              <a:rPr lang="en-ZA" smtClean="0"/>
              <a:t>2023/11/16</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8FC766-5260-4B2E-A545-EDCCB20F2550}" type="slidenum">
              <a:rPr lang="en-ZA" smtClean="0"/>
              <a:t>‹#›</a:t>
            </a:fld>
            <a:endParaRPr lang="en-ZA" dirty="0"/>
          </a:p>
        </p:txBody>
      </p:sp>
    </p:spTree>
    <p:extLst>
      <p:ext uri="{BB962C8B-B14F-4D97-AF65-F5344CB8AC3E}">
        <p14:creationId xmlns:p14="http://schemas.microsoft.com/office/powerpoint/2010/main" val="163221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B592F84-2AC5-4060-8FEF-82B0CB2662BC}" type="datetimeFigureOut">
              <a:rPr lang="en-ZA" smtClean="0"/>
              <a:t>2023/11/16</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8FC766-5260-4B2E-A545-EDCCB20F2550}" type="slidenum">
              <a:rPr lang="en-ZA" smtClean="0"/>
              <a:t>‹#›</a:t>
            </a:fld>
            <a:endParaRPr lang="en-ZA" dirty="0"/>
          </a:p>
        </p:txBody>
      </p:sp>
    </p:spTree>
    <p:extLst>
      <p:ext uri="{BB962C8B-B14F-4D97-AF65-F5344CB8AC3E}">
        <p14:creationId xmlns:p14="http://schemas.microsoft.com/office/powerpoint/2010/main" val="399635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6" name="Rectangle 5"/>
          <p:cNvSpPr/>
          <p:nvPr userDrawn="1"/>
        </p:nvSpPr>
        <p:spPr>
          <a:xfrm>
            <a:off x="0" y="178677"/>
            <a:ext cx="12215608" cy="5738648"/>
          </a:xfrm>
          <a:prstGeom prst="rect">
            <a:avLst/>
          </a:prstGeom>
          <a:solidFill>
            <a:srgbClr val="279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a:xfrm>
            <a:off x="831850" y="1709738"/>
            <a:ext cx="10515600" cy="1742763"/>
          </a:xfrm>
        </p:spPr>
        <p:txBody>
          <a:bodyPr anchor="b">
            <a:normAutofit/>
          </a:bodyPr>
          <a:lstStyle>
            <a:lvl1pPr>
              <a:defRPr sz="4800">
                <a:solidFill>
                  <a:schemeClr val="bg1"/>
                </a:solidFill>
              </a:defRPr>
            </a:lvl1pPr>
          </a:lstStyle>
          <a:p>
            <a:r>
              <a:rPr lang="en-US" dirty="0"/>
              <a:t>Click to edit Master title style</a:t>
            </a:r>
            <a:endParaRPr lang="en-ZA" dirty="0"/>
          </a:p>
        </p:txBody>
      </p:sp>
      <p:sp>
        <p:nvSpPr>
          <p:cNvPr id="3" name="Text Placeholder 2"/>
          <p:cNvSpPr>
            <a:spLocks noGrp="1"/>
          </p:cNvSpPr>
          <p:nvPr>
            <p:ph type="body" idx="1"/>
          </p:nvPr>
        </p:nvSpPr>
        <p:spPr>
          <a:xfrm>
            <a:off x="857018" y="3581059"/>
            <a:ext cx="105156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1671" y="714667"/>
            <a:ext cx="5958108" cy="930792"/>
          </a:xfrm>
          <a:prstGeom prst="rect">
            <a:avLst/>
          </a:prstGeom>
        </p:spPr>
      </p:pic>
      <p:sp>
        <p:nvSpPr>
          <p:cNvPr id="7" name="Rectangle 6"/>
          <p:cNvSpPr/>
          <p:nvPr userDrawn="1"/>
        </p:nvSpPr>
        <p:spPr>
          <a:xfrm>
            <a:off x="8607972" y="5917325"/>
            <a:ext cx="3584028" cy="8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87559" y="6117021"/>
            <a:ext cx="3626070" cy="557048"/>
          </a:xfrm>
          <a:prstGeom prst="rect">
            <a:avLst/>
          </a:prstGeom>
        </p:spPr>
      </p:pic>
    </p:spTree>
    <p:extLst>
      <p:ext uri="{BB962C8B-B14F-4D97-AF65-F5344CB8AC3E}">
        <p14:creationId xmlns:p14="http://schemas.microsoft.com/office/powerpoint/2010/main" val="400069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B592F84-2AC5-4060-8FEF-82B0CB2662BC}" type="datetimeFigureOut">
              <a:rPr lang="en-ZA" smtClean="0"/>
              <a:t>2023/11/16</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8FC766-5260-4B2E-A545-EDCCB20F2550}" type="slidenum">
              <a:rPr lang="en-ZA" smtClean="0"/>
              <a:t>‹#›</a:t>
            </a:fld>
            <a:endParaRPr lang="en-ZA" dirty="0"/>
          </a:p>
        </p:txBody>
      </p:sp>
    </p:spTree>
    <p:extLst>
      <p:ext uri="{BB962C8B-B14F-4D97-AF65-F5344CB8AC3E}">
        <p14:creationId xmlns:p14="http://schemas.microsoft.com/office/powerpoint/2010/main" val="167675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B592F84-2AC5-4060-8FEF-82B0CB2662BC}" type="datetimeFigureOut">
              <a:rPr lang="en-ZA" smtClean="0"/>
              <a:t>2023/11/16</a:t>
            </a:fld>
            <a:endParaRPr lang="en-ZA"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98FC766-5260-4B2E-A545-EDCCB20F2550}" type="slidenum">
              <a:rPr lang="en-ZA" smtClean="0"/>
              <a:t>‹#›</a:t>
            </a:fld>
            <a:endParaRPr lang="en-ZA" dirty="0"/>
          </a:p>
        </p:txBody>
      </p:sp>
    </p:spTree>
    <p:extLst>
      <p:ext uri="{BB962C8B-B14F-4D97-AF65-F5344CB8AC3E}">
        <p14:creationId xmlns:p14="http://schemas.microsoft.com/office/powerpoint/2010/main" val="143879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2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B592F84-2AC5-4060-8FEF-82B0CB2662BC}" type="datetimeFigureOut">
              <a:rPr lang="en-ZA" smtClean="0"/>
              <a:t>2023/11/16</a:t>
            </a:fld>
            <a:endParaRPr lang="en-ZA"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98FC766-5260-4B2E-A545-EDCCB20F2550}" type="slidenum">
              <a:rPr lang="en-ZA" smtClean="0"/>
              <a:t>‹#›</a:t>
            </a:fld>
            <a:endParaRPr lang="en-ZA" dirty="0"/>
          </a:p>
        </p:txBody>
      </p:sp>
    </p:spTree>
    <p:extLst>
      <p:ext uri="{BB962C8B-B14F-4D97-AF65-F5344CB8AC3E}">
        <p14:creationId xmlns:p14="http://schemas.microsoft.com/office/powerpoint/2010/main" val="1311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p:cNvSpPr/>
          <p:nvPr userDrawn="1"/>
        </p:nvSpPr>
        <p:spPr>
          <a:xfrm>
            <a:off x="0" y="0"/>
            <a:ext cx="12215608" cy="5991627"/>
          </a:xfrm>
          <a:prstGeom prst="rect">
            <a:avLst/>
          </a:prstGeom>
          <a:solidFill>
            <a:srgbClr val="279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lstStyle/>
          <a:p>
            <a:r>
              <a:rPr lang="en-US"/>
              <a:t>Click to edit Master title style</a:t>
            </a:r>
            <a:endParaRPr lang="en-ZA"/>
          </a:p>
        </p:txBody>
      </p:sp>
      <p:sp>
        <p:nvSpPr>
          <p:cNvPr id="7" name="Rectangle 6"/>
          <p:cNvSpPr/>
          <p:nvPr userDrawn="1"/>
        </p:nvSpPr>
        <p:spPr>
          <a:xfrm>
            <a:off x="0" y="766903"/>
            <a:ext cx="12215608" cy="1357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79925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B592F84-2AC5-4060-8FEF-82B0CB2662BC}" type="datetimeFigureOut">
              <a:rPr lang="en-ZA" smtClean="0"/>
              <a:t>2023/11/16</a:t>
            </a:fld>
            <a:endParaRPr lang="en-ZA"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98FC766-5260-4B2E-A545-EDCCB20F2550}" type="slidenum">
              <a:rPr lang="en-ZA" smtClean="0"/>
              <a:t>‹#›</a:t>
            </a:fld>
            <a:endParaRPr lang="en-ZA" dirty="0"/>
          </a:p>
        </p:txBody>
      </p:sp>
    </p:spTree>
    <p:extLst>
      <p:ext uri="{BB962C8B-B14F-4D97-AF65-F5344CB8AC3E}">
        <p14:creationId xmlns:p14="http://schemas.microsoft.com/office/powerpoint/2010/main" val="71693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B592F84-2AC5-4060-8FEF-82B0CB2662BC}" type="datetimeFigureOut">
              <a:rPr lang="en-ZA" smtClean="0"/>
              <a:t>2023/11/16</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8FC766-5260-4B2E-A545-EDCCB20F2550}" type="slidenum">
              <a:rPr lang="en-ZA" smtClean="0"/>
              <a:t>‹#›</a:t>
            </a:fld>
            <a:endParaRPr lang="en-ZA" dirty="0"/>
          </a:p>
        </p:txBody>
      </p:sp>
    </p:spTree>
    <p:extLst>
      <p:ext uri="{BB962C8B-B14F-4D97-AF65-F5344CB8AC3E}">
        <p14:creationId xmlns:p14="http://schemas.microsoft.com/office/powerpoint/2010/main" val="222883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B592F84-2AC5-4060-8FEF-82B0CB2662BC}" type="datetimeFigureOut">
              <a:rPr lang="en-ZA" smtClean="0"/>
              <a:t>2023/11/16</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8FC766-5260-4B2E-A545-EDCCB20F2550}" type="slidenum">
              <a:rPr lang="en-ZA" smtClean="0"/>
              <a:t>‹#›</a:t>
            </a:fld>
            <a:endParaRPr lang="en-ZA" dirty="0"/>
          </a:p>
        </p:txBody>
      </p:sp>
    </p:spTree>
    <p:extLst>
      <p:ext uri="{BB962C8B-B14F-4D97-AF65-F5344CB8AC3E}">
        <p14:creationId xmlns:p14="http://schemas.microsoft.com/office/powerpoint/2010/main" val="148145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B592F84-2AC5-4060-8FEF-82B0CB2662BC}" type="datetimeFigureOut">
              <a:rPr lang="en-ZA" smtClean="0"/>
              <a:t>2023/11/16</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8FC766-5260-4B2E-A545-EDCCB20F2550}" type="slidenum">
              <a:rPr lang="en-ZA" smtClean="0"/>
              <a:t>‹#›</a:t>
            </a:fld>
            <a:endParaRPr lang="en-ZA" dirty="0"/>
          </a:p>
        </p:txBody>
      </p:sp>
    </p:spTree>
    <p:extLst>
      <p:ext uri="{BB962C8B-B14F-4D97-AF65-F5344CB8AC3E}">
        <p14:creationId xmlns:p14="http://schemas.microsoft.com/office/powerpoint/2010/main" val="93849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B592F84-2AC5-4060-8FEF-82B0CB2662BC}" type="datetimeFigureOut">
              <a:rPr lang="en-ZA" smtClean="0"/>
              <a:t>2023/11/16</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8FC766-5260-4B2E-A545-EDCCB20F2550}" type="slidenum">
              <a:rPr lang="en-ZA" smtClean="0"/>
              <a:t>‹#›</a:t>
            </a:fld>
            <a:endParaRPr lang="en-ZA" dirty="0"/>
          </a:p>
        </p:txBody>
      </p:sp>
    </p:spTree>
    <p:extLst>
      <p:ext uri="{BB962C8B-B14F-4D97-AF65-F5344CB8AC3E}">
        <p14:creationId xmlns:p14="http://schemas.microsoft.com/office/powerpoint/2010/main" val="288237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5" name="Rectangle 14"/>
          <p:cNvSpPr/>
          <p:nvPr userDrawn="1"/>
        </p:nvSpPr>
        <p:spPr>
          <a:xfrm>
            <a:off x="-15184" y="-1"/>
            <a:ext cx="12207184" cy="5932449"/>
          </a:xfrm>
          <a:prstGeom prst="rect">
            <a:avLst/>
          </a:prstGeom>
          <a:solidFill>
            <a:srgbClr val="57B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l="31998" t="24447" r="31788" b="37644"/>
          <a:stretch/>
        </p:blipFill>
        <p:spPr>
          <a:xfrm rot="10800000" flipH="1">
            <a:off x="-328369" y="339695"/>
            <a:ext cx="4447421" cy="4343387"/>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55719" y="1465369"/>
            <a:ext cx="2840982" cy="798645"/>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89007" y="2341506"/>
            <a:ext cx="2853175" cy="1066892"/>
          </a:xfrm>
          <a:prstGeom prst="rect">
            <a:avLst/>
          </a:prstGeom>
        </p:spPr>
      </p:pic>
      <p:pic>
        <p:nvPicPr>
          <p:cNvPr id="14" name="Pictur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183" y="4854614"/>
            <a:ext cx="12193057" cy="512108"/>
          </a:xfrm>
          <a:prstGeom prst="rect">
            <a:avLst/>
          </a:prstGeom>
        </p:spPr>
      </p:pic>
      <p:sp>
        <p:nvSpPr>
          <p:cNvPr id="16" name="TextBox 15"/>
          <p:cNvSpPr txBox="1"/>
          <p:nvPr userDrawn="1"/>
        </p:nvSpPr>
        <p:spPr>
          <a:xfrm>
            <a:off x="-1528011" y="1515748"/>
            <a:ext cx="300082" cy="369332"/>
          </a:xfrm>
          <a:prstGeom prst="rect">
            <a:avLst/>
          </a:prstGeom>
          <a:noFill/>
        </p:spPr>
        <p:txBody>
          <a:bodyPr wrap="none" rtlCol="0">
            <a:spAutoFit/>
          </a:bodyPr>
          <a:lstStyle/>
          <a:p>
            <a:r>
              <a:rPr lang="en-ZA" dirty="0"/>
              <a:t>#</a:t>
            </a:r>
          </a:p>
        </p:txBody>
      </p:sp>
      <p:sp>
        <p:nvSpPr>
          <p:cNvPr id="17" name="Rectangle 16"/>
          <p:cNvSpPr/>
          <p:nvPr userDrawn="1"/>
        </p:nvSpPr>
        <p:spPr>
          <a:xfrm>
            <a:off x="-529" y="100295"/>
            <a:ext cx="12192529" cy="609568"/>
          </a:xfrm>
          <a:prstGeom prst="rect">
            <a:avLst/>
          </a:prstGeom>
          <a:solidFill>
            <a:srgbClr val="279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p:cNvSpPr/>
          <p:nvPr userDrawn="1"/>
        </p:nvSpPr>
        <p:spPr>
          <a:xfrm>
            <a:off x="1" y="2878107"/>
            <a:ext cx="4737898" cy="609568"/>
          </a:xfrm>
          <a:custGeom>
            <a:avLst/>
            <a:gdLst>
              <a:gd name="connsiteX0" fmla="*/ 0 w 4479481"/>
              <a:gd name="connsiteY0" fmla="*/ 0 h 609568"/>
              <a:gd name="connsiteX1" fmla="*/ 4479481 w 4479481"/>
              <a:gd name="connsiteY1" fmla="*/ 0 h 609568"/>
              <a:gd name="connsiteX2" fmla="*/ 4479481 w 4479481"/>
              <a:gd name="connsiteY2" fmla="*/ 609568 h 609568"/>
              <a:gd name="connsiteX3" fmla="*/ 0 w 4479481"/>
              <a:gd name="connsiteY3" fmla="*/ 609568 h 609568"/>
              <a:gd name="connsiteX4" fmla="*/ 0 w 4479481"/>
              <a:gd name="connsiteY4" fmla="*/ 0 h 609568"/>
              <a:gd name="connsiteX0" fmla="*/ 0 w 4737898"/>
              <a:gd name="connsiteY0" fmla="*/ 0 h 609568"/>
              <a:gd name="connsiteX1" fmla="*/ 4479481 w 4737898"/>
              <a:gd name="connsiteY1" fmla="*/ 0 h 609568"/>
              <a:gd name="connsiteX2" fmla="*/ 4737898 w 4737898"/>
              <a:gd name="connsiteY2" fmla="*/ 589689 h 609568"/>
              <a:gd name="connsiteX3" fmla="*/ 0 w 4737898"/>
              <a:gd name="connsiteY3" fmla="*/ 609568 h 609568"/>
              <a:gd name="connsiteX4" fmla="*/ 0 w 4737898"/>
              <a:gd name="connsiteY4" fmla="*/ 0 h 60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7898" h="609568">
                <a:moveTo>
                  <a:pt x="0" y="0"/>
                </a:moveTo>
                <a:lnTo>
                  <a:pt x="4479481" y="0"/>
                </a:lnTo>
                <a:lnTo>
                  <a:pt x="4737898" y="589689"/>
                </a:lnTo>
                <a:lnTo>
                  <a:pt x="0" y="609568"/>
                </a:lnTo>
                <a:lnTo>
                  <a:pt x="0" y="0"/>
                </a:lnTo>
                <a:close/>
              </a:path>
            </a:pathLst>
          </a:custGeom>
          <a:solidFill>
            <a:srgbClr val="279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object 3">
            <a:extLst>
              <a:ext uri="{FF2B5EF4-FFF2-40B4-BE49-F238E27FC236}">
                <a16:creationId xmlns:a16="http://schemas.microsoft.com/office/drawing/2014/main" id="{54FFD5C3-C39D-4F23-B3A6-722C3CAECF78}"/>
              </a:ext>
            </a:extLst>
          </p:cNvPr>
          <p:cNvSpPr>
            <a:spLocks noChangeAspect="1"/>
          </p:cNvSpPr>
          <p:nvPr userDrawn="1"/>
        </p:nvSpPr>
        <p:spPr>
          <a:xfrm>
            <a:off x="7818927" y="938680"/>
            <a:ext cx="3816810" cy="3192826"/>
          </a:xfrm>
          <a:prstGeom prst="rect">
            <a:avLst/>
          </a:prstGeom>
          <a:blipFill>
            <a:blip r:embed="rId6" cstate="email">
              <a:extLst>
                <a:ext uri="{28A0092B-C50C-407E-A947-70E740481C1C}">
                  <a14:useLocalDpi xmlns:a14="http://schemas.microsoft.com/office/drawing/2010/main"/>
                </a:ext>
              </a:extLst>
            </a:blip>
            <a:srcRect/>
            <a:stretch>
              <a:fillRect r="-98934"/>
            </a:stretch>
          </a:blipFill>
        </p:spPr>
        <p:txBody>
          <a:bodyPr wrap="square" lIns="0" tIns="0" rIns="0" bIns="0" rtlCol="0"/>
          <a:lstStyle/>
          <a:p>
            <a:endParaRPr dirty="0"/>
          </a:p>
        </p:txBody>
      </p:sp>
      <p:sp>
        <p:nvSpPr>
          <p:cNvPr id="22" name="Rectangle 20"/>
          <p:cNvSpPr/>
          <p:nvPr userDrawn="1"/>
        </p:nvSpPr>
        <p:spPr>
          <a:xfrm>
            <a:off x="-15185" y="1513033"/>
            <a:ext cx="4070904" cy="609568"/>
          </a:xfrm>
          <a:custGeom>
            <a:avLst/>
            <a:gdLst>
              <a:gd name="connsiteX0" fmla="*/ 0 w 4479481"/>
              <a:gd name="connsiteY0" fmla="*/ 0 h 609568"/>
              <a:gd name="connsiteX1" fmla="*/ 4479481 w 4479481"/>
              <a:gd name="connsiteY1" fmla="*/ 0 h 609568"/>
              <a:gd name="connsiteX2" fmla="*/ 4479481 w 4479481"/>
              <a:gd name="connsiteY2" fmla="*/ 609568 h 609568"/>
              <a:gd name="connsiteX3" fmla="*/ 0 w 4479481"/>
              <a:gd name="connsiteY3" fmla="*/ 609568 h 609568"/>
              <a:gd name="connsiteX4" fmla="*/ 0 w 4479481"/>
              <a:gd name="connsiteY4" fmla="*/ 0 h 609568"/>
              <a:gd name="connsiteX0" fmla="*/ 0 w 4737898"/>
              <a:gd name="connsiteY0" fmla="*/ 0 h 609568"/>
              <a:gd name="connsiteX1" fmla="*/ 4479481 w 4737898"/>
              <a:gd name="connsiteY1" fmla="*/ 0 h 609568"/>
              <a:gd name="connsiteX2" fmla="*/ 4737898 w 4737898"/>
              <a:gd name="connsiteY2" fmla="*/ 589689 h 609568"/>
              <a:gd name="connsiteX3" fmla="*/ 0 w 4737898"/>
              <a:gd name="connsiteY3" fmla="*/ 609568 h 609568"/>
              <a:gd name="connsiteX4" fmla="*/ 0 w 4737898"/>
              <a:gd name="connsiteY4" fmla="*/ 0 h 60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7898" h="609568">
                <a:moveTo>
                  <a:pt x="0" y="0"/>
                </a:moveTo>
                <a:lnTo>
                  <a:pt x="4479481" y="0"/>
                </a:lnTo>
                <a:lnTo>
                  <a:pt x="4737898" y="589689"/>
                </a:lnTo>
                <a:lnTo>
                  <a:pt x="0" y="609568"/>
                </a:lnTo>
                <a:lnTo>
                  <a:pt x="0" y="0"/>
                </a:lnTo>
                <a:close/>
              </a:path>
            </a:pathLst>
          </a:custGeom>
          <a:solidFill>
            <a:srgbClr val="279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6330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07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BEE66811-7BA7-6845-A34C-EB2EA277F0FC}" type="datetimeFigureOut">
              <a:rPr lang="en-US" smtClean="0"/>
              <a:pPr/>
              <a:t>11/16/2023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8026400" y="6548251"/>
            <a:ext cx="2844800" cy="365125"/>
          </a:xfrm>
          <a:prstGeom prst="rect">
            <a:avLst/>
          </a:prstGeom>
        </p:spPr>
        <p:txBody>
          <a:bodyPr/>
          <a:lstStyle>
            <a:lvl1pPr>
              <a:defRPr>
                <a:latin typeface="Arial"/>
              </a:defRPr>
            </a:lvl1pPr>
          </a:lstStyle>
          <a:p>
            <a:fld id="{DB9737FC-D14B-5A4B-AE3D-50575B6B1E8B}" type="slidenum">
              <a:rPr lang="en-US" smtClean="0"/>
              <a:pPr/>
              <a:t>‹#›</a:t>
            </a:fld>
            <a:endParaRPr lang="en-US" dirty="0"/>
          </a:p>
        </p:txBody>
      </p:sp>
      <p:sp>
        <p:nvSpPr>
          <p:cNvPr id="8" name="Content Placeholder 7"/>
          <p:cNvSpPr>
            <a:spLocks noGrp="1"/>
          </p:cNvSpPr>
          <p:nvPr>
            <p:ph sz="quarter" idx="13"/>
          </p:nvPr>
        </p:nvSpPr>
        <p:spPr>
          <a:xfrm>
            <a:off x="11184467" y="6356350"/>
            <a:ext cx="12192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54894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2">
    <p:bg>
      <p:bgPr>
        <a:solidFill>
          <a:srgbClr val="0056A7"/>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19403" y="548682"/>
            <a:ext cx="10753195" cy="2016223"/>
          </a:xfrm>
          <a:prstGeom prst="rect">
            <a:avLst/>
          </a:prstGeom>
        </p:spPr>
        <p:txBody>
          <a:bodyPr>
            <a:normAutofit/>
          </a:bodyPr>
          <a:lstStyle>
            <a:lvl1pPr marL="0" indent="0">
              <a:buNone/>
              <a:defRPr sz="6000" b="1">
                <a:solidFill>
                  <a:schemeClr val="bg1"/>
                </a:solidFill>
              </a:defRPr>
            </a:lvl1pPr>
          </a:lstStyle>
          <a:p>
            <a:pPr lvl="0"/>
            <a:r>
              <a:rPr lang="en-ZA" sz="6000" dirty="0"/>
              <a:t>Presentation title inserted here</a:t>
            </a:r>
            <a:endParaRPr lang="en-ZA" dirty="0"/>
          </a:p>
        </p:txBody>
      </p:sp>
      <p:sp>
        <p:nvSpPr>
          <p:cNvPr id="13" name="Text Placeholder 12"/>
          <p:cNvSpPr>
            <a:spLocks noGrp="1"/>
          </p:cNvSpPr>
          <p:nvPr>
            <p:ph type="body" sz="quarter" idx="11" hasCustomPrompt="1"/>
          </p:nvPr>
        </p:nvSpPr>
        <p:spPr>
          <a:xfrm>
            <a:off x="719402" y="2636912"/>
            <a:ext cx="10753196" cy="864096"/>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endParaRPr lang="en-ZA" dirty="0"/>
          </a:p>
        </p:txBody>
      </p:sp>
      <p:sp>
        <p:nvSpPr>
          <p:cNvPr id="15" name="Text Placeholder 14"/>
          <p:cNvSpPr>
            <a:spLocks noGrp="1"/>
          </p:cNvSpPr>
          <p:nvPr>
            <p:ph type="body" sz="quarter" idx="12" hasCustomPrompt="1"/>
          </p:nvPr>
        </p:nvSpPr>
        <p:spPr>
          <a:xfrm>
            <a:off x="719403" y="3429000"/>
            <a:ext cx="10753195"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Presenter Name and Surname</a:t>
            </a:r>
            <a:endParaRPr lang="en-ZA" dirty="0"/>
          </a:p>
        </p:txBody>
      </p:sp>
    </p:spTree>
    <p:extLst>
      <p:ext uri="{BB962C8B-B14F-4D97-AF65-F5344CB8AC3E}">
        <p14:creationId xmlns:p14="http://schemas.microsoft.com/office/powerpoint/2010/main" val="79257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BEE66811-7BA7-6845-A34C-EB2EA277F0FC}" type="datetimeFigureOut">
              <a:rPr lang="en-US" smtClean="0"/>
              <a:pPr/>
              <a:t>11/16/2023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8026400" y="6548251"/>
            <a:ext cx="2844800" cy="365125"/>
          </a:xfrm>
          <a:prstGeom prst="rect">
            <a:avLst/>
          </a:prstGeom>
        </p:spPr>
        <p:txBody>
          <a:bodyPr/>
          <a:lstStyle>
            <a:lvl1pPr>
              <a:defRPr>
                <a:latin typeface="Arial"/>
              </a:defRPr>
            </a:lvl1pPr>
          </a:lstStyle>
          <a:p>
            <a:fld id="{DB9737FC-D14B-5A4B-AE3D-50575B6B1E8B}" type="slidenum">
              <a:rPr lang="en-US" smtClean="0"/>
              <a:pPr/>
              <a:t>‹#›</a:t>
            </a:fld>
            <a:endParaRPr lang="en-US" dirty="0"/>
          </a:p>
        </p:txBody>
      </p:sp>
      <p:sp>
        <p:nvSpPr>
          <p:cNvPr id="8" name="Content Placeholder 7"/>
          <p:cNvSpPr>
            <a:spLocks noGrp="1"/>
          </p:cNvSpPr>
          <p:nvPr>
            <p:ph sz="quarter" idx="13"/>
          </p:nvPr>
        </p:nvSpPr>
        <p:spPr>
          <a:xfrm>
            <a:off x="11184467" y="6356350"/>
            <a:ext cx="12192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5959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7.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4.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3.jpeg"/><Relationship Id="rId2" Type="http://schemas.openxmlformats.org/officeDocument/2006/relationships/slideLayout" Target="../slideLayouts/slideLayout19.xml"/><Relationship Id="rId16"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10.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9.jpe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0.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9.jpe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4.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3.jpeg"/><Relationship Id="rId2" Type="http://schemas.openxmlformats.org/officeDocument/2006/relationships/slideLayout" Target="../slideLayouts/slideLayout56.xml"/><Relationship Id="rId16" Type="http://schemas.openxmlformats.org/officeDocument/2006/relationships/image" Target="../media/image2.jpe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7.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B8ACC3D-B480-08AE-823D-5E928BBCBD67}"/>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l="-2"/>
          <a:stretch/>
        </p:blipFill>
        <p:spPr>
          <a:xfrm>
            <a:off x="0" y="144000"/>
            <a:ext cx="12191999" cy="5558588"/>
          </a:xfrm>
          <a:prstGeom prst="rect">
            <a:avLst/>
          </a:prstGeom>
        </p:spPr>
      </p:pic>
      <p:sp>
        <p:nvSpPr>
          <p:cNvPr id="2" name="Rectangle 1">
            <a:extLst>
              <a:ext uri="{FF2B5EF4-FFF2-40B4-BE49-F238E27FC236}">
                <a16:creationId xmlns:a16="http://schemas.microsoft.com/office/drawing/2014/main" id="{7C865D43-7B9B-4F8C-60AF-DBC219CBB462}"/>
              </a:ext>
            </a:extLst>
          </p:cNvPr>
          <p:cNvSpPr/>
          <p:nvPr userDrawn="1"/>
        </p:nvSpPr>
        <p:spPr>
          <a:xfrm>
            <a:off x="0" y="0"/>
            <a:ext cx="12192000" cy="180000"/>
          </a:xfrm>
          <a:prstGeom prst="rect">
            <a:avLst/>
          </a:prstGeom>
          <a:solidFill>
            <a:srgbClr val="2791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Rectangle 2">
            <a:extLst>
              <a:ext uri="{FF2B5EF4-FFF2-40B4-BE49-F238E27FC236}">
                <a16:creationId xmlns:a16="http://schemas.microsoft.com/office/drawing/2014/main" id="{B018DC06-8979-BD7E-4450-65F87993CF09}"/>
              </a:ext>
            </a:extLst>
          </p:cNvPr>
          <p:cNvSpPr/>
          <p:nvPr userDrawn="1"/>
        </p:nvSpPr>
        <p:spPr>
          <a:xfrm>
            <a:off x="-1" y="707374"/>
            <a:ext cx="12192000" cy="180000"/>
          </a:xfrm>
          <a:prstGeom prst="rect">
            <a:avLst/>
          </a:prstGeom>
          <a:solidFill>
            <a:srgbClr val="2791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4" name="Group 3">
            <a:extLst>
              <a:ext uri="{FF2B5EF4-FFF2-40B4-BE49-F238E27FC236}">
                <a16:creationId xmlns:a16="http://schemas.microsoft.com/office/drawing/2014/main" id="{0ED3996F-C247-8D43-03C5-FD5FA92E1CF7}"/>
              </a:ext>
            </a:extLst>
          </p:cNvPr>
          <p:cNvGrpSpPr/>
          <p:nvPr userDrawn="1"/>
        </p:nvGrpSpPr>
        <p:grpSpPr>
          <a:xfrm>
            <a:off x="183905" y="6096617"/>
            <a:ext cx="11979669" cy="698496"/>
            <a:chOff x="63359" y="6159504"/>
            <a:chExt cx="11979669" cy="698496"/>
          </a:xfrm>
        </p:grpSpPr>
        <p:pic>
          <p:nvPicPr>
            <p:cNvPr id="5" name="Picture 4">
              <a:extLst>
                <a:ext uri="{FF2B5EF4-FFF2-40B4-BE49-F238E27FC236}">
                  <a16:creationId xmlns:a16="http://schemas.microsoft.com/office/drawing/2014/main" id="{F808DB2C-6F90-59CE-1FF7-FBFEC5413000}"/>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3359" y="6159504"/>
              <a:ext cx="4993240" cy="698495"/>
            </a:xfrm>
            <a:prstGeom prst="rect">
              <a:avLst/>
            </a:prstGeom>
          </p:spPr>
        </p:pic>
        <p:pic>
          <p:nvPicPr>
            <p:cNvPr id="6" name="Picture 5">
              <a:extLst>
                <a:ext uri="{FF2B5EF4-FFF2-40B4-BE49-F238E27FC236}">
                  <a16:creationId xmlns:a16="http://schemas.microsoft.com/office/drawing/2014/main" id="{A1D749A6-64C6-44C8-CDD7-D842891F90BF}"/>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8943655" y="6159504"/>
              <a:ext cx="3099373" cy="698495"/>
            </a:xfrm>
            <a:prstGeom prst="rect">
              <a:avLst/>
            </a:prstGeom>
          </p:spPr>
        </p:pic>
        <p:pic>
          <p:nvPicPr>
            <p:cNvPr id="7" name="Picture 6">
              <a:extLst>
                <a:ext uri="{FF2B5EF4-FFF2-40B4-BE49-F238E27FC236}">
                  <a16:creationId xmlns:a16="http://schemas.microsoft.com/office/drawing/2014/main" id="{D98EEE56-74CD-E66F-25D8-448DD2AC2733}"/>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993241" y="6159505"/>
              <a:ext cx="3298005" cy="698495"/>
            </a:xfrm>
            <a:prstGeom prst="rect">
              <a:avLst/>
            </a:prstGeom>
          </p:spPr>
        </p:pic>
        <p:pic>
          <p:nvPicPr>
            <p:cNvPr id="8" name="Picture 7">
              <a:extLst>
                <a:ext uri="{FF2B5EF4-FFF2-40B4-BE49-F238E27FC236}">
                  <a16:creationId xmlns:a16="http://schemas.microsoft.com/office/drawing/2014/main" id="{E0C42785-0F7D-3215-3F7F-31056F89B454}"/>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6244976" y="6159504"/>
              <a:ext cx="3298005" cy="698495"/>
            </a:xfrm>
            <a:prstGeom prst="rect">
              <a:avLst/>
            </a:prstGeom>
          </p:spPr>
        </p:pic>
      </p:grpSp>
      <p:sp>
        <p:nvSpPr>
          <p:cNvPr id="9" name="Rectangle 8">
            <a:extLst>
              <a:ext uri="{FF2B5EF4-FFF2-40B4-BE49-F238E27FC236}">
                <a16:creationId xmlns:a16="http://schemas.microsoft.com/office/drawing/2014/main" id="{584A6F86-175C-0291-AFE6-659470395F0E}"/>
              </a:ext>
            </a:extLst>
          </p:cNvPr>
          <p:cNvSpPr/>
          <p:nvPr userDrawn="1"/>
        </p:nvSpPr>
        <p:spPr>
          <a:xfrm>
            <a:off x="0" y="5979559"/>
            <a:ext cx="12192000" cy="179943"/>
          </a:xfrm>
          <a:prstGeom prst="rect">
            <a:avLst/>
          </a:prstGeom>
          <a:solidFill>
            <a:srgbClr val="279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Segoe UI" panose="020B0502040204020203" pitchFamily="34" charset="0"/>
            </a:endParaRPr>
          </a:p>
        </p:txBody>
      </p:sp>
      <p:sp>
        <p:nvSpPr>
          <p:cNvPr id="10" name="TextBox 9">
            <a:extLst>
              <a:ext uri="{FF2B5EF4-FFF2-40B4-BE49-F238E27FC236}">
                <a16:creationId xmlns:a16="http://schemas.microsoft.com/office/drawing/2014/main" id="{F2CE3B71-B09A-2977-78F2-3482B384CD91}"/>
              </a:ext>
            </a:extLst>
          </p:cNvPr>
          <p:cNvSpPr txBox="1"/>
          <p:nvPr userDrawn="1"/>
        </p:nvSpPr>
        <p:spPr>
          <a:xfrm>
            <a:off x="275689" y="5953454"/>
            <a:ext cx="5969285" cy="246221"/>
          </a:xfrm>
          <a:prstGeom prst="rect">
            <a:avLst/>
          </a:prstGeom>
          <a:noFill/>
        </p:spPr>
        <p:txBody>
          <a:bodyPr wrap="square" rtlCol="0">
            <a:spAutoFit/>
          </a:bodyPr>
          <a:lstStyle/>
          <a:p>
            <a:r>
              <a:rPr lang="en-ZA" sz="1000" kern="1200" dirty="0">
                <a:ln>
                  <a:noFill/>
                </a:ln>
                <a:solidFill>
                  <a:schemeClr val="bg1">
                    <a:lumMod val="85000"/>
                  </a:schemeClr>
                </a:solidFill>
                <a:latin typeface="Segoe UI" panose="020B0502040204020203" pitchFamily="34" charset="0"/>
                <a:ea typeface="+mn-ea"/>
                <a:cs typeface="+mn-cs"/>
              </a:rPr>
              <a:t>IMPROVING LIVES THROUGH DATA ECOSYSTEMS</a:t>
            </a:r>
          </a:p>
        </p:txBody>
      </p:sp>
    </p:spTree>
    <p:extLst>
      <p:ext uri="{BB962C8B-B14F-4D97-AF65-F5344CB8AC3E}">
        <p14:creationId xmlns:p14="http://schemas.microsoft.com/office/powerpoint/2010/main" val="318377842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4181" r:id="rId3"/>
    <p:sldLayoutId id="2147484179" r:id="rId4"/>
    <p:sldLayoutId id="2147484180" r:id="rId5"/>
    <p:sldLayoutId id="2147484212" r:id="rId6"/>
    <p:sldLayoutId id="2147484223" r:id="rId7"/>
    <p:sldLayoutId id="2147484225" r:id="rId8"/>
    <p:sldLayoutId id="2147484226" r:id="rId9"/>
    <p:sldLayoutId id="2147484227" r:id="rId10"/>
    <p:sldLayoutId id="2147484228" r:id="rId11"/>
    <p:sldLayoutId id="214748423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B8ACC3D-B480-08AE-823D-5E928BBCBD6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
          <a:stretch/>
        </p:blipFill>
        <p:spPr>
          <a:xfrm>
            <a:off x="0" y="144000"/>
            <a:ext cx="12191999" cy="5558588"/>
          </a:xfrm>
          <a:prstGeom prst="rect">
            <a:avLst/>
          </a:prstGeom>
        </p:spPr>
      </p:pic>
      <p:sp>
        <p:nvSpPr>
          <p:cNvPr id="2" name="Rectangle 1">
            <a:extLst>
              <a:ext uri="{FF2B5EF4-FFF2-40B4-BE49-F238E27FC236}">
                <a16:creationId xmlns:a16="http://schemas.microsoft.com/office/drawing/2014/main" id="{7C865D43-7B9B-4F8C-60AF-DBC219CBB462}"/>
              </a:ext>
            </a:extLst>
          </p:cNvPr>
          <p:cNvSpPr/>
          <p:nvPr userDrawn="1"/>
        </p:nvSpPr>
        <p:spPr>
          <a:xfrm>
            <a:off x="0" y="0"/>
            <a:ext cx="12192000" cy="180000"/>
          </a:xfrm>
          <a:prstGeom prst="rect">
            <a:avLst/>
          </a:prstGeom>
          <a:solidFill>
            <a:srgbClr val="2791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Rectangle 2">
            <a:extLst>
              <a:ext uri="{FF2B5EF4-FFF2-40B4-BE49-F238E27FC236}">
                <a16:creationId xmlns:a16="http://schemas.microsoft.com/office/drawing/2014/main" id="{B018DC06-8979-BD7E-4450-65F87993CF09}"/>
              </a:ext>
            </a:extLst>
          </p:cNvPr>
          <p:cNvSpPr/>
          <p:nvPr userDrawn="1"/>
        </p:nvSpPr>
        <p:spPr>
          <a:xfrm>
            <a:off x="-1" y="730820"/>
            <a:ext cx="12192000" cy="144000"/>
          </a:xfrm>
          <a:prstGeom prst="rect">
            <a:avLst/>
          </a:prstGeom>
          <a:solidFill>
            <a:srgbClr val="2791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4" name="Group 3">
            <a:extLst>
              <a:ext uri="{FF2B5EF4-FFF2-40B4-BE49-F238E27FC236}">
                <a16:creationId xmlns:a16="http://schemas.microsoft.com/office/drawing/2014/main" id="{D4E0FF18-0632-5D39-39B8-1886F51B00D6}"/>
              </a:ext>
            </a:extLst>
          </p:cNvPr>
          <p:cNvGrpSpPr/>
          <p:nvPr userDrawn="1"/>
        </p:nvGrpSpPr>
        <p:grpSpPr>
          <a:xfrm>
            <a:off x="183905" y="6096617"/>
            <a:ext cx="11979669" cy="698496"/>
            <a:chOff x="63359" y="6159504"/>
            <a:chExt cx="11979669" cy="698496"/>
          </a:xfrm>
        </p:grpSpPr>
        <p:pic>
          <p:nvPicPr>
            <p:cNvPr id="5" name="Picture 4">
              <a:extLst>
                <a:ext uri="{FF2B5EF4-FFF2-40B4-BE49-F238E27FC236}">
                  <a16:creationId xmlns:a16="http://schemas.microsoft.com/office/drawing/2014/main" id="{EA50CA47-471C-6708-A864-B788827F289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359" y="6159504"/>
              <a:ext cx="4993240" cy="698495"/>
            </a:xfrm>
            <a:prstGeom prst="rect">
              <a:avLst/>
            </a:prstGeom>
          </p:spPr>
        </p:pic>
        <p:pic>
          <p:nvPicPr>
            <p:cNvPr id="6" name="Picture 5">
              <a:extLst>
                <a:ext uri="{FF2B5EF4-FFF2-40B4-BE49-F238E27FC236}">
                  <a16:creationId xmlns:a16="http://schemas.microsoft.com/office/drawing/2014/main" id="{2B63EF56-8650-A81F-1132-AADAC6C713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43655" y="6159504"/>
              <a:ext cx="3099373" cy="698495"/>
            </a:xfrm>
            <a:prstGeom prst="rect">
              <a:avLst/>
            </a:prstGeom>
          </p:spPr>
        </p:pic>
        <p:pic>
          <p:nvPicPr>
            <p:cNvPr id="7" name="Picture 6">
              <a:extLst>
                <a:ext uri="{FF2B5EF4-FFF2-40B4-BE49-F238E27FC236}">
                  <a16:creationId xmlns:a16="http://schemas.microsoft.com/office/drawing/2014/main" id="{8293B16E-19D0-6B5B-2617-9C913E82EED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93241" y="6159505"/>
              <a:ext cx="3298005" cy="698495"/>
            </a:xfrm>
            <a:prstGeom prst="rect">
              <a:avLst/>
            </a:prstGeom>
          </p:spPr>
        </p:pic>
        <p:pic>
          <p:nvPicPr>
            <p:cNvPr id="8" name="Picture 7">
              <a:extLst>
                <a:ext uri="{FF2B5EF4-FFF2-40B4-BE49-F238E27FC236}">
                  <a16:creationId xmlns:a16="http://schemas.microsoft.com/office/drawing/2014/main" id="{ED69941B-D3B9-4B0C-61F2-34DB1B62D92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44976" y="6159504"/>
              <a:ext cx="3298005" cy="698495"/>
            </a:xfrm>
            <a:prstGeom prst="rect">
              <a:avLst/>
            </a:prstGeom>
          </p:spPr>
        </p:pic>
      </p:grpSp>
      <p:sp>
        <p:nvSpPr>
          <p:cNvPr id="9" name="Rectangle 8">
            <a:extLst>
              <a:ext uri="{FF2B5EF4-FFF2-40B4-BE49-F238E27FC236}">
                <a16:creationId xmlns:a16="http://schemas.microsoft.com/office/drawing/2014/main" id="{5D9C726B-FA34-2060-6483-3E04C3822D3D}"/>
              </a:ext>
            </a:extLst>
          </p:cNvPr>
          <p:cNvSpPr/>
          <p:nvPr userDrawn="1"/>
        </p:nvSpPr>
        <p:spPr>
          <a:xfrm>
            <a:off x="0" y="5979559"/>
            <a:ext cx="12192000" cy="179943"/>
          </a:xfrm>
          <a:prstGeom prst="rect">
            <a:avLst/>
          </a:prstGeom>
          <a:solidFill>
            <a:srgbClr val="27912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Segoe UI" panose="020B0502040204020203" pitchFamily="34" charset="0"/>
              <a:ea typeface="+mn-ea"/>
              <a:cs typeface="+mn-cs"/>
            </a:endParaRPr>
          </a:p>
        </p:txBody>
      </p:sp>
      <p:sp>
        <p:nvSpPr>
          <p:cNvPr id="10" name="TextBox 9">
            <a:extLst>
              <a:ext uri="{FF2B5EF4-FFF2-40B4-BE49-F238E27FC236}">
                <a16:creationId xmlns:a16="http://schemas.microsoft.com/office/drawing/2014/main" id="{A6966467-E8F9-9ADF-6340-AF00EDCEB425}"/>
              </a:ext>
            </a:extLst>
          </p:cNvPr>
          <p:cNvSpPr txBox="1"/>
          <p:nvPr userDrawn="1"/>
        </p:nvSpPr>
        <p:spPr>
          <a:xfrm>
            <a:off x="275689" y="5953454"/>
            <a:ext cx="5969285" cy="246221"/>
          </a:xfrm>
          <a:prstGeom prst="rect">
            <a:avLst/>
          </a:prstGeom>
          <a:noFill/>
        </p:spPr>
        <p:txBody>
          <a:bodyPr wrap="square" rtlCol="0">
            <a:spAutoFit/>
          </a:bodyPr>
          <a:lstStyle/>
          <a:p>
            <a:r>
              <a:rPr lang="en-ZA" sz="1000" dirty="0">
                <a:solidFill>
                  <a:prstClr val="white">
                    <a:lumMod val="85000"/>
                  </a:prstClr>
                </a:solidFill>
                <a:latin typeface="Segoe UI" panose="020B0502040204020203" pitchFamily="34" charset="0"/>
              </a:rPr>
              <a:t>IMPROVING LIVES THROUGH DATA ECOSYSTEMS</a:t>
            </a:r>
          </a:p>
        </p:txBody>
      </p:sp>
    </p:spTree>
    <p:extLst>
      <p:ext uri="{BB962C8B-B14F-4D97-AF65-F5344CB8AC3E}">
        <p14:creationId xmlns:p14="http://schemas.microsoft.com/office/powerpoint/2010/main" val="3281350815"/>
      </p:ext>
    </p:extLst>
  </p:cSld>
  <p:clrMap bg1="lt1" tx1="dk1" bg2="lt2" tx2="dk2" accent1="accent1" accent2="accent2" accent3="accent3" accent4="accent4" accent5="accent5" accent6="accent6" hlink="hlink" folHlink="folHlink"/>
  <p:sldLayoutIdLst>
    <p:sldLayoutId id="2147484251" r:id="rId1"/>
    <p:sldLayoutId id="214748425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559E0D0-9E00-2D28-744A-16550A5310AB}"/>
              </a:ext>
            </a:extLst>
          </p:cNvPr>
          <p:cNvGrpSpPr/>
          <p:nvPr userDrawn="1"/>
        </p:nvGrpSpPr>
        <p:grpSpPr>
          <a:xfrm>
            <a:off x="0" y="6096617"/>
            <a:ext cx="12084437" cy="761383"/>
            <a:chOff x="63359" y="6159504"/>
            <a:chExt cx="11979669" cy="698496"/>
          </a:xfrm>
        </p:grpSpPr>
        <p:pic>
          <p:nvPicPr>
            <p:cNvPr id="18" name="Picture 17">
              <a:extLst>
                <a:ext uri="{FF2B5EF4-FFF2-40B4-BE49-F238E27FC236}">
                  <a16:creationId xmlns:a16="http://schemas.microsoft.com/office/drawing/2014/main" id="{BD6537AF-EF97-0EA9-EAB1-CF411F3DB0A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359" y="6159504"/>
              <a:ext cx="4993240" cy="698495"/>
            </a:xfrm>
            <a:prstGeom prst="rect">
              <a:avLst/>
            </a:prstGeom>
          </p:spPr>
        </p:pic>
        <p:pic>
          <p:nvPicPr>
            <p:cNvPr id="19" name="Picture 18">
              <a:extLst>
                <a:ext uri="{FF2B5EF4-FFF2-40B4-BE49-F238E27FC236}">
                  <a16:creationId xmlns:a16="http://schemas.microsoft.com/office/drawing/2014/main" id="{6D73DBF3-B482-F399-D8BC-B905FC610A2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43655" y="6159504"/>
              <a:ext cx="3099373" cy="698495"/>
            </a:xfrm>
            <a:prstGeom prst="rect">
              <a:avLst/>
            </a:prstGeom>
          </p:spPr>
        </p:pic>
        <p:pic>
          <p:nvPicPr>
            <p:cNvPr id="20" name="Picture 19">
              <a:extLst>
                <a:ext uri="{FF2B5EF4-FFF2-40B4-BE49-F238E27FC236}">
                  <a16:creationId xmlns:a16="http://schemas.microsoft.com/office/drawing/2014/main" id="{96FCF49C-CA31-322B-0B7F-9F2C0CC7F3C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93241" y="6159505"/>
              <a:ext cx="3298005" cy="698495"/>
            </a:xfrm>
            <a:prstGeom prst="rect">
              <a:avLst/>
            </a:prstGeom>
          </p:spPr>
        </p:pic>
        <p:pic>
          <p:nvPicPr>
            <p:cNvPr id="21" name="Picture 20">
              <a:extLst>
                <a:ext uri="{FF2B5EF4-FFF2-40B4-BE49-F238E27FC236}">
                  <a16:creationId xmlns:a16="http://schemas.microsoft.com/office/drawing/2014/main" id="{C2E707DC-969B-A143-3606-CB6EB8A4DD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44976" y="6159504"/>
              <a:ext cx="3298005" cy="698495"/>
            </a:xfrm>
            <a:prstGeom prst="rect">
              <a:avLst/>
            </a:prstGeom>
          </p:spPr>
        </p:pic>
      </p:grpSp>
      <p:sp>
        <p:nvSpPr>
          <p:cNvPr id="22" name="Rectangle 21">
            <a:extLst>
              <a:ext uri="{FF2B5EF4-FFF2-40B4-BE49-F238E27FC236}">
                <a16:creationId xmlns:a16="http://schemas.microsoft.com/office/drawing/2014/main" id="{03689127-0D6D-AC6B-E222-F190A590EE8C}"/>
              </a:ext>
            </a:extLst>
          </p:cNvPr>
          <p:cNvSpPr/>
          <p:nvPr userDrawn="1"/>
        </p:nvSpPr>
        <p:spPr>
          <a:xfrm>
            <a:off x="0" y="5979559"/>
            <a:ext cx="12192000" cy="179943"/>
          </a:xfrm>
          <a:prstGeom prst="rect">
            <a:avLst/>
          </a:prstGeom>
          <a:solidFill>
            <a:srgbClr val="27912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Segoe UI" panose="020B0502040204020203" pitchFamily="34" charset="0"/>
              <a:ea typeface="+mn-ea"/>
              <a:cs typeface="+mn-cs"/>
            </a:endParaRPr>
          </a:p>
        </p:txBody>
      </p:sp>
      <p:sp>
        <p:nvSpPr>
          <p:cNvPr id="23" name="TextBox 22">
            <a:extLst>
              <a:ext uri="{FF2B5EF4-FFF2-40B4-BE49-F238E27FC236}">
                <a16:creationId xmlns:a16="http://schemas.microsoft.com/office/drawing/2014/main" id="{A5DA0DC2-74BE-8D23-F961-B9B34FB6062C}"/>
              </a:ext>
            </a:extLst>
          </p:cNvPr>
          <p:cNvSpPr txBox="1"/>
          <p:nvPr userDrawn="1"/>
        </p:nvSpPr>
        <p:spPr>
          <a:xfrm>
            <a:off x="275689" y="5953454"/>
            <a:ext cx="5969285" cy="246221"/>
          </a:xfrm>
          <a:prstGeom prst="rect">
            <a:avLst/>
          </a:prstGeom>
          <a:noFill/>
        </p:spPr>
        <p:txBody>
          <a:bodyPr wrap="square" rtlCol="0">
            <a:spAutoFit/>
          </a:bodyPr>
          <a:lstStyle/>
          <a:p>
            <a:r>
              <a:rPr lang="en-ZA" sz="1000" dirty="0">
                <a:solidFill>
                  <a:prstClr val="white">
                    <a:lumMod val="85000"/>
                  </a:prstClr>
                </a:solidFill>
                <a:latin typeface="Segoe UI" panose="020B0502040204020203" pitchFamily="34" charset="0"/>
              </a:rPr>
              <a:t>IMPROVING LIVES THROUGH DATA ECOSYSTEMS</a:t>
            </a:r>
          </a:p>
        </p:txBody>
      </p:sp>
      <p:sp>
        <p:nvSpPr>
          <p:cNvPr id="24" name="Rectangle 23">
            <a:extLst>
              <a:ext uri="{FF2B5EF4-FFF2-40B4-BE49-F238E27FC236}">
                <a16:creationId xmlns:a16="http://schemas.microsoft.com/office/drawing/2014/main" id="{B2DEF6BB-C5C9-7C4E-DBF8-79C78B6EAE7F}"/>
              </a:ext>
            </a:extLst>
          </p:cNvPr>
          <p:cNvSpPr/>
          <p:nvPr userDrawn="1"/>
        </p:nvSpPr>
        <p:spPr>
          <a:xfrm>
            <a:off x="11985675" y="6159502"/>
            <a:ext cx="206326" cy="698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37985846"/>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B8ACC3D-B480-08AE-823D-5E928BBCBD67}"/>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2"/>
          <a:stretch/>
        </p:blipFill>
        <p:spPr>
          <a:xfrm>
            <a:off x="0" y="144000"/>
            <a:ext cx="12191999" cy="5558588"/>
          </a:xfrm>
          <a:prstGeom prst="rect">
            <a:avLst/>
          </a:prstGeom>
        </p:spPr>
      </p:pic>
      <p:sp>
        <p:nvSpPr>
          <p:cNvPr id="2" name="Rectangle 1">
            <a:extLst>
              <a:ext uri="{FF2B5EF4-FFF2-40B4-BE49-F238E27FC236}">
                <a16:creationId xmlns:a16="http://schemas.microsoft.com/office/drawing/2014/main" id="{7C865D43-7B9B-4F8C-60AF-DBC219CBB462}"/>
              </a:ext>
            </a:extLst>
          </p:cNvPr>
          <p:cNvSpPr/>
          <p:nvPr userDrawn="1"/>
        </p:nvSpPr>
        <p:spPr>
          <a:xfrm>
            <a:off x="0" y="0"/>
            <a:ext cx="12192000" cy="180000"/>
          </a:xfrm>
          <a:prstGeom prst="rect">
            <a:avLst/>
          </a:prstGeom>
          <a:solidFill>
            <a:srgbClr val="2791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Rectangle 2">
            <a:extLst>
              <a:ext uri="{FF2B5EF4-FFF2-40B4-BE49-F238E27FC236}">
                <a16:creationId xmlns:a16="http://schemas.microsoft.com/office/drawing/2014/main" id="{B018DC06-8979-BD7E-4450-65F87993CF09}"/>
              </a:ext>
            </a:extLst>
          </p:cNvPr>
          <p:cNvSpPr/>
          <p:nvPr userDrawn="1"/>
        </p:nvSpPr>
        <p:spPr>
          <a:xfrm>
            <a:off x="-1" y="707374"/>
            <a:ext cx="12192000" cy="180000"/>
          </a:xfrm>
          <a:prstGeom prst="rect">
            <a:avLst/>
          </a:prstGeom>
          <a:solidFill>
            <a:srgbClr val="2791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4" name="Group 3">
            <a:extLst>
              <a:ext uri="{FF2B5EF4-FFF2-40B4-BE49-F238E27FC236}">
                <a16:creationId xmlns:a16="http://schemas.microsoft.com/office/drawing/2014/main" id="{0ED3996F-C247-8D43-03C5-FD5FA92E1CF7}"/>
              </a:ext>
            </a:extLst>
          </p:cNvPr>
          <p:cNvGrpSpPr/>
          <p:nvPr userDrawn="1"/>
        </p:nvGrpSpPr>
        <p:grpSpPr>
          <a:xfrm>
            <a:off x="183905" y="6096617"/>
            <a:ext cx="11979669" cy="698496"/>
            <a:chOff x="63359" y="6159504"/>
            <a:chExt cx="11979669" cy="698496"/>
          </a:xfrm>
        </p:grpSpPr>
        <p:pic>
          <p:nvPicPr>
            <p:cNvPr id="5" name="Picture 4">
              <a:extLst>
                <a:ext uri="{FF2B5EF4-FFF2-40B4-BE49-F238E27FC236}">
                  <a16:creationId xmlns:a16="http://schemas.microsoft.com/office/drawing/2014/main" id="{F808DB2C-6F90-59CE-1FF7-FBFEC5413000}"/>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63359" y="6159504"/>
              <a:ext cx="4993240" cy="698495"/>
            </a:xfrm>
            <a:prstGeom prst="rect">
              <a:avLst/>
            </a:prstGeom>
          </p:spPr>
        </p:pic>
        <p:pic>
          <p:nvPicPr>
            <p:cNvPr id="6" name="Picture 5">
              <a:extLst>
                <a:ext uri="{FF2B5EF4-FFF2-40B4-BE49-F238E27FC236}">
                  <a16:creationId xmlns:a16="http://schemas.microsoft.com/office/drawing/2014/main" id="{A1D749A6-64C6-44C8-CDD7-D842891F90BF}"/>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8943655" y="6159504"/>
              <a:ext cx="3099373" cy="698495"/>
            </a:xfrm>
            <a:prstGeom prst="rect">
              <a:avLst/>
            </a:prstGeom>
          </p:spPr>
        </p:pic>
        <p:pic>
          <p:nvPicPr>
            <p:cNvPr id="7" name="Picture 6">
              <a:extLst>
                <a:ext uri="{FF2B5EF4-FFF2-40B4-BE49-F238E27FC236}">
                  <a16:creationId xmlns:a16="http://schemas.microsoft.com/office/drawing/2014/main" id="{D98EEE56-74CD-E66F-25D8-448DD2AC2733}"/>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4993241" y="6159505"/>
              <a:ext cx="3298005" cy="698495"/>
            </a:xfrm>
            <a:prstGeom prst="rect">
              <a:avLst/>
            </a:prstGeom>
          </p:spPr>
        </p:pic>
        <p:pic>
          <p:nvPicPr>
            <p:cNvPr id="8" name="Picture 7">
              <a:extLst>
                <a:ext uri="{FF2B5EF4-FFF2-40B4-BE49-F238E27FC236}">
                  <a16:creationId xmlns:a16="http://schemas.microsoft.com/office/drawing/2014/main" id="{E0C42785-0F7D-3215-3F7F-31056F89B454}"/>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6244976" y="6159504"/>
              <a:ext cx="3298005" cy="698495"/>
            </a:xfrm>
            <a:prstGeom prst="rect">
              <a:avLst/>
            </a:prstGeom>
          </p:spPr>
        </p:pic>
      </p:grpSp>
      <p:sp>
        <p:nvSpPr>
          <p:cNvPr id="9" name="Rectangle 8">
            <a:extLst>
              <a:ext uri="{FF2B5EF4-FFF2-40B4-BE49-F238E27FC236}">
                <a16:creationId xmlns:a16="http://schemas.microsoft.com/office/drawing/2014/main" id="{584A6F86-175C-0291-AFE6-659470395F0E}"/>
              </a:ext>
            </a:extLst>
          </p:cNvPr>
          <p:cNvSpPr/>
          <p:nvPr userDrawn="1"/>
        </p:nvSpPr>
        <p:spPr>
          <a:xfrm>
            <a:off x="0" y="5979559"/>
            <a:ext cx="12192000" cy="179943"/>
          </a:xfrm>
          <a:prstGeom prst="rect">
            <a:avLst/>
          </a:prstGeom>
          <a:solidFill>
            <a:srgbClr val="279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Segoe UI" panose="020B0502040204020203" pitchFamily="34" charset="0"/>
            </a:endParaRPr>
          </a:p>
        </p:txBody>
      </p:sp>
      <p:sp>
        <p:nvSpPr>
          <p:cNvPr id="10" name="TextBox 9">
            <a:extLst>
              <a:ext uri="{FF2B5EF4-FFF2-40B4-BE49-F238E27FC236}">
                <a16:creationId xmlns:a16="http://schemas.microsoft.com/office/drawing/2014/main" id="{F2CE3B71-B09A-2977-78F2-3482B384CD91}"/>
              </a:ext>
            </a:extLst>
          </p:cNvPr>
          <p:cNvSpPr txBox="1"/>
          <p:nvPr userDrawn="1"/>
        </p:nvSpPr>
        <p:spPr>
          <a:xfrm>
            <a:off x="275689" y="5953454"/>
            <a:ext cx="5969285" cy="246221"/>
          </a:xfrm>
          <a:prstGeom prst="rect">
            <a:avLst/>
          </a:prstGeom>
          <a:noFill/>
        </p:spPr>
        <p:txBody>
          <a:bodyPr wrap="square" rtlCol="0">
            <a:spAutoFit/>
          </a:bodyPr>
          <a:lstStyle/>
          <a:p>
            <a:r>
              <a:rPr lang="en-ZA" sz="1000" kern="1200" dirty="0">
                <a:ln>
                  <a:noFill/>
                </a:ln>
                <a:solidFill>
                  <a:schemeClr val="bg1">
                    <a:lumMod val="85000"/>
                  </a:schemeClr>
                </a:solidFill>
                <a:latin typeface="Segoe UI" panose="020B0502040204020203" pitchFamily="34" charset="0"/>
                <a:ea typeface="+mn-ea"/>
                <a:cs typeface="+mn-cs"/>
              </a:rPr>
              <a:t>IMPROVING LIVES THROUGH DATA ECOSYSTEMS</a:t>
            </a:r>
          </a:p>
        </p:txBody>
      </p:sp>
    </p:spTree>
    <p:extLst>
      <p:ext uri="{BB962C8B-B14F-4D97-AF65-F5344CB8AC3E}">
        <p14:creationId xmlns:p14="http://schemas.microsoft.com/office/powerpoint/2010/main" val="1208002886"/>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pic>
        <p:nvPicPr>
          <p:cNvPr id="7" name="Picture 6"/>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620688"/>
          </a:xfrm>
          <a:prstGeom prst="rect">
            <a:avLst/>
          </a:prstGeom>
        </p:spPr>
      </p:pic>
      <p:pic>
        <p:nvPicPr>
          <p:cNvPr id="8" name="Picture 7"/>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131011" y="6226135"/>
            <a:ext cx="1796112" cy="513963"/>
          </a:xfrm>
          <a:prstGeom prst="rect">
            <a:avLst/>
          </a:prstGeom>
        </p:spPr>
      </p:pic>
      <p:pic>
        <p:nvPicPr>
          <p:cNvPr id="9" name="Picture 8"/>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flipV="1">
            <a:off x="0" y="6180416"/>
            <a:ext cx="12192000" cy="45719"/>
          </a:xfrm>
          <a:prstGeom prst="rect">
            <a:avLst/>
          </a:prstGeom>
        </p:spPr>
      </p:pic>
    </p:spTree>
    <p:extLst>
      <p:ext uri="{BB962C8B-B14F-4D97-AF65-F5344CB8AC3E}">
        <p14:creationId xmlns:p14="http://schemas.microsoft.com/office/powerpoint/2010/main" val="3981472607"/>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F8EE0-FC07-42ED-BBA1-D29FB1353E33}" type="slidenum">
              <a:rPr lang="en-ZA" smtClean="0">
                <a:solidFill>
                  <a:prstClr val="black">
                    <a:tint val="75000"/>
                  </a:prstClr>
                </a:solidFill>
              </a:rPr>
              <a:pPr/>
              <a:t>‹#›</a:t>
            </a:fld>
            <a:endParaRPr lang="en-ZA" dirty="0">
              <a:solidFill>
                <a:prstClr val="black">
                  <a:tint val="75000"/>
                </a:prstClr>
              </a:solidFill>
            </a:endParaRPr>
          </a:p>
        </p:txBody>
      </p:sp>
      <p:pic>
        <p:nvPicPr>
          <p:cNvPr id="7" name="Picture 6"/>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620688"/>
          </a:xfrm>
          <a:prstGeom prst="rect">
            <a:avLst/>
          </a:prstGeom>
        </p:spPr>
      </p:pic>
      <p:pic>
        <p:nvPicPr>
          <p:cNvPr id="8" name="Picture 7"/>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131011" y="6226135"/>
            <a:ext cx="1796112" cy="513963"/>
          </a:xfrm>
          <a:prstGeom prst="rect">
            <a:avLst/>
          </a:prstGeom>
        </p:spPr>
      </p:pic>
      <p:pic>
        <p:nvPicPr>
          <p:cNvPr id="9" name="Picture 8"/>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flipV="1">
            <a:off x="0" y="6180416"/>
            <a:ext cx="12192000" cy="45719"/>
          </a:xfrm>
          <a:prstGeom prst="rect">
            <a:avLst/>
          </a:prstGeom>
        </p:spPr>
      </p:pic>
    </p:spTree>
    <p:extLst>
      <p:ext uri="{BB962C8B-B14F-4D97-AF65-F5344CB8AC3E}">
        <p14:creationId xmlns:p14="http://schemas.microsoft.com/office/powerpoint/2010/main" val="1212615243"/>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538" y="21924"/>
            <a:ext cx="11869616" cy="80718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445477" y="1043354"/>
            <a:ext cx="11383108" cy="51336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grpSp>
        <p:nvGrpSpPr>
          <p:cNvPr id="7" name="Group 6">
            <a:extLst>
              <a:ext uri="{FF2B5EF4-FFF2-40B4-BE49-F238E27FC236}">
                <a16:creationId xmlns:a16="http://schemas.microsoft.com/office/drawing/2014/main" id="{B095CD9E-9CCA-FEF4-0E9A-0D51246C9C65}"/>
              </a:ext>
            </a:extLst>
          </p:cNvPr>
          <p:cNvGrpSpPr/>
          <p:nvPr userDrawn="1"/>
        </p:nvGrpSpPr>
        <p:grpSpPr>
          <a:xfrm>
            <a:off x="183905" y="6096617"/>
            <a:ext cx="11979669" cy="698496"/>
            <a:chOff x="63359" y="6159504"/>
            <a:chExt cx="11979669" cy="698496"/>
          </a:xfrm>
        </p:grpSpPr>
        <p:pic>
          <p:nvPicPr>
            <p:cNvPr id="8" name="Picture 7">
              <a:extLst>
                <a:ext uri="{FF2B5EF4-FFF2-40B4-BE49-F238E27FC236}">
                  <a16:creationId xmlns:a16="http://schemas.microsoft.com/office/drawing/2014/main" id="{90533BEB-75C8-55D7-31CD-06BAED59268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63359" y="6159504"/>
              <a:ext cx="4993240" cy="698495"/>
            </a:xfrm>
            <a:prstGeom prst="rect">
              <a:avLst/>
            </a:prstGeom>
          </p:spPr>
        </p:pic>
        <p:pic>
          <p:nvPicPr>
            <p:cNvPr id="9" name="Picture 8">
              <a:extLst>
                <a:ext uri="{FF2B5EF4-FFF2-40B4-BE49-F238E27FC236}">
                  <a16:creationId xmlns:a16="http://schemas.microsoft.com/office/drawing/2014/main" id="{8CB79AAD-C461-C31F-CC3C-C8F2C8F86912}"/>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8943655" y="6159504"/>
              <a:ext cx="3099373" cy="698495"/>
            </a:xfrm>
            <a:prstGeom prst="rect">
              <a:avLst/>
            </a:prstGeom>
          </p:spPr>
        </p:pic>
        <p:pic>
          <p:nvPicPr>
            <p:cNvPr id="10" name="Picture 9">
              <a:extLst>
                <a:ext uri="{FF2B5EF4-FFF2-40B4-BE49-F238E27FC236}">
                  <a16:creationId xmlns:a16="http://schemas.microsoft.com/office/drawing/2014/main" id="{CD8DC513-5942-2622-9449-6C4D95F1ECCD}"/>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4993241" y="6159505"/>
              <a:ext cx="3298005" cy="698495"/>
            </a:xfrm>
            <a:prstGeom prst="rect">
              <a:avLst/>
            </a:prstGeom>
          </p:spPr>
        </p:pic>
        <p:pic>
          <p:nvPicPr>
            <p:cNvPr id="11" name="Picture 10">
              <a:extLst>
                <a:ext uri="{FF2B5EF4-FFF2-40B4-BE49-F238E27FC236}">
                  <a16:creationId xmlns:a16="http://schemas.microsoft.com/office/drawing/2014/main" id="{13002D94-106A-2047-89DF-62604431FE13}"/>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6244976" y="6159504"/>
              <a:ext cx="3298005" cy="698495"/>
            </a:xfrm>
            <a:prstGeom prst="rect">
              <a:avLst/>
            </a:prstGeom>
          </p:spPr>
        </p:pic>
      </p:grpSp>
      <p:sp>
        <p:nvSpPr>
          <p:cNvPr id="12" name="Rectangle 11">
            <a:extLst>
              <a:ext uri="{FF2B5EF4-FFF2-40B4-BE49-F238E27FC236}">
                <a16:creationId xmlns:a16="http://schemas.microsoft.com/office/drawing/2014/main" id="{D240BFF6-93D7-1551-8F8E-307B413B53B5}"/>
              </a:ext>
            </a:extLst>
          </p:cNvPr>
          <p:cNvSpPr/>
          <p:nvPr userDrawn="1"/>
        </p:nvSpPr>
        <p:spPr>
          <a:xfrm>
            <a:off x="0" y="5979559"/>
            <a:ext cx="12192000" cy="179943"/>
          </a:xfrm>
          <a:prstGeom prst="rect">
            <a:avLst/>
          </a:prstGeom>
          <a:solidFill>
            <a:srgbClr val="27912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Segoe UI" panose="020B0502040204020203" pitchFamily="34" charset="0"/>
              <a:ea typeface="+mn-ea"/>
              <a:cs typeface="+mn-cs"/>
            </a:endParaRPr>
          </a:p>
        </p:txBody>
      </p:sp>
      <p:sp>
        <p:nvSpPr>
          <p:cNvPr id="13" name="TextBox 12">
            <a:extLst>
              <a:ext uri="{FF2B5EF4-FFF2-40B4-BE49-F238E27FC236}">
                <a16:creationId xmlns:a16="http://schemas.microsoft.com/office/drawing/2014/main" id="{2121AF91-F2FD-33A0-5155-3DD13736D4CA}"/>
              </a:ext>
            </a:extLst>
          </p:cNvPr>
          <p:cNvSpPr txBox="1"/>
          <p:nvPr userDrawn="1"/>
        </p:nvSpPr>
        <p:spPr>
          <a:xfrm>
            <a:off x="275689" y="5953454"/>
            <a:ext cx="5969285" cy="246221"/>
          </a:xfrm>
          <a:prstGeom prst="rect">
            <a:avLst/>
          </a:prstGeom>
          <a:noFill/>
        </p:spPr>
        <p:txBody>
          <a:bodyPr wrap="square" rtlCol="0">
            <a:spAutoFit/>
          </a:bodyPr>
          <a:lstStyle/>
          <a:p>
            <a:r>
              <a:rPr lang="en-ZA" sz="1000" dirty="0">
                <a:solidFill>
                  <a:prstClr val="white">
                    <a:lumMod val="85000"/>
                  </a:prstClr>
                </a:solidFill>
                <a:latin typeface="Segoe UI" panose="020B0502040204020203" pitchFamily="34" charset="0"/>
              </a:rPr>
              <a:t>IMPROVING LIVES THROUGH DATA ECOSYSTEMS</a:t>
            </a:r>
          </a:p>
        </p:txBody>
      </p:sp>
    </p:spTree>
    <p:extLst>
      <p:ext uri="{BB962C8B-B14F-4D97-AF65-F5344CB8AC3E}">
        <p14:creationId xmlns:p14="http://schemas.microsoft.com/office/powerpoint/2010/main" val="1852324222"/>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tx1"/>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9.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9.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9.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F60D15-CE86-5397-F392-AA0F79E11328}"/>
              </a:ext>
            </a:extLst>
          </p:cNvPr>
          <p:cNvSpPr txBox="1"/>
          <p:nvPr/>
        </p:nvSpPr>
        <p:spPr>
          <a:xfrm>
            <a:off x="5570807" y="3369212"/>
            <a:ext cx="268855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Results</a:t>
            </a:r>
            <a:endParaRPr kumimoji="0" lang="en-ZA" sz="6000" b="1"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endParaRPr>
          </a:p>
        </p:txBody>
      </p:sp>
      <p:sp>
        <p:nvSpPr>
          <p:cNvPr id="3" name="Rectangle 2">
            <a:extLst>
              <a:ext uri="{FF2B5EF4-FFF2-40B4-BE49-F238E27FC236}">
                <a16:creationId xmlns:a16="http://schemas.microsoft.com/office/drawing/2014/main" id="{98BECFC5-8447-0F3A-2B60-0954ABB634C6}"/>
              </a:ext>
            </a:extLst>
          </p:cNvPr>
          <p:cNvSpPr/>
          <p:nvPr/>
        </p:nvSpPr>
        <p:spPr>
          <a:xfrm>
            <a:off x="3338073" y="4208016"/>
            <a:ext cx="4465468" cy="559293"/>
          </a:xfrm>
          <a:prstGeom prst="rect">
            <a:avLst/>
          </a:prstGeom>
          <a:solidFill>
            <a:srgbClr val="57B952"/>
          </a:solidFill>
          <a:ln>
            <a:solidFill>
              <a:srgbClr val="57B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erlin Sans FB Demi" panose="020E0802020502020306" pitchFamily="34" charset="0"/>
              </a:rPr>
              <a:t>Garden Route</a:t>
            </a:r>
            <a:endParaRPr lang="en-ZA" sz="3600" dirty="0">
              <a:latin typeface="Berlin Sans FB Demi" panose="020E0802020502020306" pitchFamily="34" charset="0"/>
            </a:endParaRPr>
          </a:p>
        </p:txBody>
      </p:sp>
    </p:spTree>
    <p:extLst>
      <p:ext uri="{BB962C8B-B14F-4D97-AF65-F5344CB8AC3E}">
        <p14:creationId xmlns:p14="http://schemas.microsoft.com/office/powerpoint/2010/main" val="315394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1135464" y="1346479"/>
          <a:ext cx="9957916" cy="435093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9A316D9F-02FE-4AB8-9E67-8ABC7459B647}" type="slidenum">
              <a:rPr lang="en-ZA" smtClean="0"/>
              <a:pPr/>
              <a:t>10</a:t>
            </a:fld>
            <a:endParaRPr lang="en-ZA" dirty="0"/>
          </a:p>
        </p:txBody>
      </p:sp>
      <p:sp>
        <p:nvSpPr>
          <p:cNvPr id="3" name="TextBox 78">
            <a:extLst>
              <a:ext uri="{FF2B5EF4-FFF2-40B4-BE49-F238E27FC236}">
                <a16:creationId xmlns:a16="http://schemas.microsoft.com/office/drawing/2014/main" id="{CB0E34B3-2518-7879-88B6-6DD3DEE9465F}"/>
              </a:ext>
            </a:extLst>
          </p:cNvPr>
          <p:cNvSpPr txBox="1"/>
          <p:nvPr/>
        </p:nvSpPr>
        <p:spPr>
          <a:xfrm>
            <a:off x="269219" y="153643"/>
            <a:ext cx="8686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Quality Matters: Data Collection Rate</a:t>
            </a:r>
          </a:p>
        </p:txBody>
      </p:sp>
    </p:spTree>
    <p:extLst>
      <p:ext uri="{BB962C8B-B14F-4D97-AF65-F5344CB8AC3E}">
        <p14:creationId xmlns:p14="http://schemas.microsoft.com/office/powerpoint/2010/main" val="271370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456255" y="987152"/>
          <a:ext cx="6462525" cy="5253228"/>
        </p:xfrm>
        <a:graphic>
          <a:graphicData uri="http://schemas.openxmlformats.org/drawingml/2006/table">
            <a:tbl>
              <a:tblPr firstRow="1" firstCol="1" bandRow="1"/>
              <a:tblGrid>
                <a:gridCol w="2361363">
                  <a:extLst>
                    <a:ext uri="{9D8B030D-6E8A-4147-A177-3AD203B41FA5}">
                      <a16:colId xmlns:a16="http://schemas.microsoft.com/office/drawing/2014/main" val="3568612516"/>
                    </a:ext>
                  </a:extLst>
                </a:gridCol>
                <a:gridCol w="1848896">
                  <a:extLst>
                    <a:ext uri="{9D8B030D-6E8A-4147-A177-3AD203B41FA5}">
                      <a16:colId xmlns:a16="http://schemas.microsoft.com/office/drawing/2014/main" val="107729447"/>
                    </a:ext>
                  </a:extLst>
                </a:gridCol>
                <a:gridCol w="2252266">
                  <a:extLst>
                    <a:ext uri="{9D8B030D-6E8A-4147-A177-3AD203B41FA5}">
                      <a16:colId xmlns:a16="http://schemas.microsoft.com/office/drawing/2014/main" val="2281137722"/>
                    </a:ext>
                  </a:extLst>
                </a:gridCol>
              </a:tblGrid>
              <a:tr h="1182924">
                <a:tc>
                  <a:txBody>
                    <a:bodyPr/>
                    <a:lstStyle/>
                    <a:p>
                      <a:pPr algn="ctr">
                        <a:lnSpc>
                          <a:spcPct val="150000"/>
                        </a:lnSpc>
                        <a:spcAft>
                          <a:spcPts val="0"/>
                        </a:spcAft>
                      </a:pPr>
                      <a:r>
                        <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Province</a:t>
                      </a:r>
                    </a:p>
                    <a:p>
                      <a:pPr algn="ctr">
                        <a:lnSpc>
                          <a:spcPct val="150000"/>
                        </a:lnSpc>
                        <a:spcAft>
                          <a:spcPts val="0"/>
                        </a:spcAft>
                      </a:pPr>
                      <a:endParaRPr lang="en-ZA"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7912D"/>
                    </a:solidFill>
                  </a:tcPr>
                </a:tc>
                <a:tc>
                  <a:txBody>
                    <a:bodyPr/>
                    <a:lstStyle/>
                    <a:p>
                      <a:pPr algn="ctr">
                        <a:lnSpc>
                          <a:spcPct val="150000"/>
                        </a:lnSpc>
                        <a:spcAft>
                          <a:spcPts val="0"/>
                        </a:spcAft>
                      </a:pP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Net</a:t>
                      </a:r>
                      <a:r>
                        <a:rPr lang="en-GB" sz="18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undercount rate for persons (%)</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7912D"/>
                    </a:solidFill>
                  </a:tcPr>
                </a:tc>
                <a:tc>
                  <a:txBody>
                    <a:bodyPr/>
                    <a:lstStyle/>
                    <a:p>
                      <a:pPr algn="ctr">
                        <a:lnSpc>
                          <a:spcPct val="150000"/>
                        </a:lnSpc>
                        <a:spcAft>
                          <a:spcPts val="0"/>
                        </a:spcAft>
                      </a:pP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Net</a:t>
                      </a:r>
                      <a:r>
                        <a:rPr lang="en-GB" sz="1800" b="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undercount rate for households (%)</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7912D"/>
                    </a:solidFill>
                  </a:tcPr>
                </a:tc>
                <a:extLst>
                  <a:ext uri="{0D108BD9-81ED-4DB2-BD59-A6C34878D82A}">
                    <a16:rowId xmlns:a16="http://schemas.microsoft.com/office/drawing/2014/main" val="2621754385"/>
                  </a:ext>
                </a:extLst>
              </a:tr>
              <a:tr h="375169">
                <a:tc>
                  <a:txBody>
                    <a:bodyPr/>
                    <a:lstStyle/>
                    <a:p>
                      <a:pP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Western Cape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35,58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36,30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993725"/>
                  </a:ext>
                </a:extLst>
              </a:tr>
              <a:tr h="375169">
                <a:tc>
                  <a:txBody>
                    <a:bodyPr/>
                    <a:lstStyle/>
                    <a:p>
                      <a:pP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Eastern Cape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32,40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27,24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838886"/>
                  </a:ext>
                </a:extLst>
              </a:tr>
              <a:tr h="375169">
                <a:tc>
                  <a:txBody>
                    <a:bodyPr/>
                    <a:lstStyle/>
                    <a:p>
                      <a:pP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Northern Cape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33,41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27,14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610244"/>
                  </a:ext>
                </a:extLst>
              </a:tr>
              <a:tr h="375169">
                <a:tc>
                  <a:txBody>
                    <a:bodyPr/>
                    <a:lstStyle/>
                    <a:p>
                      <a:pPr>
                        <a:lnSpc>
                          <a:spcPct val="150000"/>
                        </a:lnSpc>
                        <a:spcAft>
                          <a:spcPts val="0"/>
                        </a:spcAft>
                      </a:pPr>
                      <a:r>
                        <a:rPr lang="en-ZA" sz="1800">
                          <a:effectLst/>
                          <a:latin typeface="Arial" panose="020B0604020202020204" pitchFamily="34" charset="0"/>
                          <a:ea typeface="Times New Roman" panose="02020603050405020304" pitchFamily="18" charset="0"/>
                          <a:cs typeface="Arial" panose="020B0604020202020204" pitchFamily="34" charset="0"/>
                        </a:rPr>
                        <a:t>Free State</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20,95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17,93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111872"/>
                  </a:ext>
                </a:extLst>
              </a:tr>
              <a:tr h="375169">
                <a:tc>
                  <a:txBody>
                    <a:bodyPr/>
                    <a:lstStyle/>
                    <a:p>
                      <a:pPr>
                        <a:lnSpc>
                          <a:spcPct val="150000"/>
                        </a:lnSpc>
                        <a:spcAft>
                          <a:spcPts val="0"/>
                        </a:spcAft>
                      </a:pPr>
                      <a:r>
                        <a:rPr lang="en-ZA" sz="1800">
                          <a:effectLst/>
                          <a:latin typeface="Arial" panose="020B0604020202020204" pitchFamily="34" charset="0"/>
                          <a:ea typeface="Times New Roman" panose="02020603050405020304" pitchFamily="18" charset="0"/>
                          <a:cs typeface="Arial" panose="020B0604020202020204" pitchFamily="34" charset="0"/>
                        </a:rPr>
                        <a:t>KwaZulu-Natal</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34,67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27,93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969227"/>
                  </a:ext>
                </a:extLst>
              </a:tr>
              <a:tr h="375169">
                <a:tc>
                  <a:txBody>
                    <a:bodyPr/>
                    <a:lstStyle/>
                    <a:p>
                      <a:pP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North West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23,33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23,05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804264"/>
                  </a:ext>
                </a:extLst>
              </a:tr>
              <a:tr h="375169">
                <a:tc>
                  <a:txBody>
                    <a:bodyPr/>
                    <a:lstStyle/>
                    <a:p>
                      <a:pPr>
                        <a:lnSpc>
                          <a:spcPct val="150000"/>
                        </a:lnSpc>
                        <a:spcAft>
                          <a:spcPts val="0"/>
                        </a:spcAft>
                      </a:pPr>
                      <a:r>
                        <a:rPr lang="en-ZA" sz="1800">
                          <a:effectLst/>
                          <a:latin typeface="Arial" panose="020B0604020202020204" pitchFamily="34" charset="0"/>
                          <a:ea typeface="Times New Roman" panose="02020603050405020304" pitchFamily="18" charset="0"/>
                          <a:cs typeface="Arial" panose="020B0604020202020204" pitchFamily="34" charset="0"/>
                        </a:rPr>
                        <a:t>Gauteng</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30,79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35,82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382376"/>
                  </a:ext>
                </a:extLst>
              </a:tr>
              <a:tr h="396483">
                <a:tc>
                  <a:txBody>
                    <a:bodyPr/>
                    <a:lstStyle/>
                    <a:p>
                      <a:pPr>
                        <a:lnSpc>
                          <a:spcPct val="150000"/>
                        </a:lnSpc>
                        <a:spcAft>
                          <a:spcPts val="0"/>
                        </a:spcAft>
                      </a:pPr>
                      <a:r>
                        <a:rPr lang="en-ZA" sz="1800">
                          <a:effectLst/>
                          <a:latin typeface="Arial" panose="020B0604020202020204" pitchFamily="34" charset="0"/>
                          <a:ea typeface="Times New Roman" panose="02020603050405020304" pitchFamily="18" charset="0"/>
                          <a:cs typeface="Arial" panose="020B0604020202020204" pitchFamily="34" charset="0"/>
                        </a:rPr>
                        <a:t>Mpumalanga</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35,26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32,00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980262"/>
                  </a:ext>
                </a:extLst>
              </a:tr>
              <a:tr h="375169">
                <a:tc>
                  <a:txBody>
                    <a:bodyPr/>
                    <a:lstStyle/>
                    <a:p>
                      <a:pPr>
                        <a:lnSpc>
                          <a:spcPct val="150000"/>
                        </a:lnSpc>
                        <a:spcAft>
                          <a:spcPts val="0"/>
                        </a:spcAft>
                      </a:pPr>
                      <a:r>
                        <a:rPr lang="en-ZA" sz="1800">
                          <a:effectLst/>
                          <a:latin typeface="Arial" panose="020B0604020202020204" pitchFamily="34" charset="0"/>
                          <a:ea typeface="Times New Roman" panose="02020603050405020304" pitchFamily="18" charset="0"/>
                          <a:cs typeface="Arial" panose="020B0604020202020204" pitchFamily="34" charset="0"/>
                        </a:rPr>
                        <a:t>Limpopo</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23,53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800" dirty="0">
                          <a:effectLst/>
                          <a:latin typeface="Arial" panose="020B0604020202020204" pitchFamily="34" charset="0"/>
                          <a:ea typeface="Times New Roman" panose="02020603050405020304" pitchFamily="18" charset="0"/>
                          <a:cs typeface="Arial" panose="020B0604020202020204" pitchFamily="34" charset="0"/>
                        </a:rPr>
                        <a:t>24,83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451429"/>
                  </a:ext>
                </a:extLst>
              </a:tr>
              <a:tr h="302220">
                <a:tc>
                  <a:txBody>
                    <a:bodyPr/>
                    <a:lstStyle/>
                    <a:p>
                      <a:pPr>
                        <a:lnSpc>
                          <a:spcPct val="115000"/>
                        </a:lnSpc>
                        <a:spcAft>
                          <a:spcPts val="0"/>
                        </a:spcAft>
                      </a:pPr>
                      <a:r>
                        <a:rPr lang="en-ZA"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RSA</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30,49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755" marR="687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334519"/>
                  </a:ext>
                </a:extLst>
              </a:tr>
            </a:tbl>
          </a:graphicData>
        </a:graphic>
      </p:graphicFrame>
      <p:sp>
        <p:nvSpPr>
          <p:cNvPr id="6" name="Rectangle 5"/>
          <p:cNvSpPr/>
          <p:nvPr/>
        </p:nvSpPr>
        <p:spPr>
          <a:xfrm>
            <a:off x="394953" y="1732560"/>
            <a:ext cx="4857093" cy="3170099"/>
          </a:xfrm>
          <a:prstGeom prst="rect">
            <a:avLst/>
          </a:prstGeom>
        </p:spPr>
        <p:txBody>
          <a:bodyPr wrap="square">
            <a:spAutoFit/>
          </a:bodyPr>
          <a:lstStyle/>
          <a:p>
            <a:pPr marL="285750" lvl="0" indent="-285750">
              <a:buFont typeface="Arial" panose="020B0604020202020204" pitchFamily="34" charset="0"/>
              <a:buChar char="•"/>
            </a:pPr>
            <a:r>
              <a:rPr lang="en-ZA" sz="2000" b="1" dirty="0">
                <a:solidFill>
                  <a:prstClr val="black"/>
                </a:solidFill>
              </a:rPr>
              <a:t>United Nations acclaimed methods </a:t>
            </a:r>
            <a:r>
              <a:rPr lang="en-ZA" sz="2000" dirty="0">
                <a:solidFill>
                  <a:prstClr val="black"/>
                </a:solidFill>
              </a:rPr>
              <a:t>used to identify those omitted or counted more than once during Census taking.</a:t>
            </a:r>
          </a:p>
          <a:p>
            <a:pPr marL="285750" lvl="0" indent="-285750">
              <a:buFont typeface="Arial" panose="020B0604020202020204" pitchFamily="34" charset="0"/>
              <a:buChar char="•"/>
            </a:pPr>
            <a:endParaRPr lang="en-ZA" sz="2000" dirty="0">
              <a:solidFill>
                <a:prstClr val="black"/>
              </a:solidFill>
            </a:endParaRPr>
          </a:p>
          <a:p>
            <a:pPr marL="285750" lvl="0" indent="-285750">
              <a:buFont typeface="Arial" panose="020B0604020202020204" pitchFamily="34" charset="0"/>
              <a:buChar char="•"/>
            </a:pPr>
            <a:r>
              <a:rPr lang="en-ZA" sz="2000" dirty="0">
                <a:solidFill>
                  <a:prstClr val="black"/>
                </a:solidFill>
              </a:rPr>
              <a:t>The persons that were missed </a:t>
            </a:r>
            <a:r>
              <a:rPr lang="en-ZA" sz="2000" b="1" dirty="0">
                <a:solidFill>
                  <a:prstClr val="black"/>
                </a:solidFill>
              </a:rPr>
              <a:t>were accounted for and the count adjusted.</a:t>
            </a:r>
          </a:p>
          <a:p>
            <a:pPr lvl="0"/>
            <a:endParaRPr lang="en-ZA" sz="2000" dirty="0">
              <a:solidFill>
                <a:prstClr val="black"/>
              </a:solidFill>
            </a:endParaRPr>
          </a:p>
          <a:p>
            <a:pPr marL="285750" lvl="0" indent="-285750">
              <a:buFont typeface="Arial" panose="020B0604020202020204" pitchFamily="34" charset="0"/>
              <a:buChar char="•"/>
            </a:pPr>
            <a:r>
              <a:rPr lang="en-ZA" sz="2000" dirty="0">
                <a:solidFill>
                  <a:prstClr val="black"/>
                </a:solidFill>
              </a:rPr>
              <a:t>The same UN methods, are used to</a:t>
            </a:r>
          </a:p>
          <a:p>
            <a:pPr marL="742950" lvl="1" indent="-285750">
              <a:buFont typeface="Arial" panose="020B0604020202020204" pitchFamily="34" charset="0"/>
              <a:buChar char="•"/>
            </a:pPr>
            <a:r>
              <a:rPr lang="en-ZA" sz="2000" b="1" dirty="0">
                <a:solidFill>
                  <a:prstClr val="black"/>
                </a:solidFill>
              </a:rPr>
              <a:t>Assure quality </a:t>
            </a:r>
            <a:r>
              <a:rPr lang="en-ZA" sz="2000" dirty="0">
                <a:solidFill>
                  <a:prstClr val="black"/>
                </a:solidFill>
              </a:rPr>
              <a:t>of key variables and </a:t>
            </a:r>
          </a:p>
          <a:p>
            <a:pPr marL="742950" lvl="1" indent="-285750">
              <a:buFont typeface="Arial" panose="020B0604020202020204" pitchFamily="34" charset="0"/>
              <a:buChar char="•"/>
            </a:pPr>
            <a:r>
              <a:rPr lang="en-ZA" sz="2000" dirty="0">
                <a:solidFill>
                  <a:prstClr val="black"/>
                </a:solidFill>
              </a:rPr>
              <a:t>check the </a:t>
            </a:r>
            <a:r>
              <a:rPr lang="en-ZA" sz="2000" b="1" dirty="0">
                <a:solidFill>
                  <a:prstClr val="black"/>
                </a:solidFill>
              </a:rPr>
              <a:t>veracity of our data.</a:t>
            </a:r>
            <a:endParaRPr lang="en-ZA" sz="2000" dirty="0">
              <a:solidFill>
                <a:prstClr val="black"/>
              </a:solidFill>
            </a:endParaRPr>
          </a:p>
        </p:txBody>
      </p:sp>
      <p:sp>
        <p:nvSpPr>
          <p:cNvPr id="3" name="Slide Number Placeholder 2"/>
          <p:cNvSpPr>
            <a:spLocks noGrp="1"/>
          </p:cNvSpPr>
          <p:nvPr>
            <p:ph type="sldNum" sz="quarter" idx="12"/>
          </p:nvPr>
        </p:nvSpPr>
        <p:spPr/>
        <p:txBody>
          <a:bodyPr/>
          <a:lstStyle/>
          <a:p>
            <a:fld id="{9A316D9F-02FE-4AB8-9E67-8ABC7459B647}" type="slidenum">
              <a:rPr lang="en-ZA" smtClean="0"/>
              <a:pPr/>
              <a:t>11</a:t>
            </a:fld>
            <a:endParaRPr lang="en-ZA" dirty="0"/>
          </a:p>
        </p:txBody>
      </p:sp>
      <p:sp>
        <p:nvSpPr>
          <p:cNvPr id="2" name="TextBox 78">
            <a:extLst>
              <a:ext uri="{FF2B5EF4-FFF2-40B4-BE49-F238E27FC236}">
                <a16:creationId xmlns:a16="http://schemas.microsoft.com/office/drawing/2014/main" id="{D4E7DBA2-C32E-4160-FF57-5A399C6BC390}"/>
              </a:ext>
            </a:extLst>
          </p:cNvPr>
          <p:cNvSpPr txBox="1"/>
          <p:nvPr/>
        </p:nvSpPr>
        <p:spPr>
          <a:xfrm>
            <a:off x="269219" y="153643"/>
            <a:ext cx="8686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Undercount – Persons and households</a:t>
            </a:r>
          </a:p>
        </p:txBody>
      </p:sp>
    </p:spTree>
    <p:extLst>
      <p:ext uri="{BB962C8B-B14F-4D97-AF65-F5344CB8AC3E}">
        <p14:creationId xmlns:p14="http://schemas.microsoft.com/office/powerpoint/2010/main" val="38363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35D5FD-D5E9-DAB0-4822-3E83560AB9A9}"/>
              </a:ext>
            </a:extLst>
          </p:cNvPr>
          <p:cNvSpPr/>
          <p:nvPr/>
        </p:nvSpPr>
        <p:spPr>
          <a:xfrm>
            <a:off x="0" y="2507226"/>
            <a:ext cx="3960000" cy="21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D595A6F-F99F-E306-0C3F-86F2B6EE78CF}"/>
              </a:ext>
            </a:extLst>
          </p:cNvPr>
          <p:cNvSpPr/>
          <p:nvPr/>
        </p:nvSpPr>
        <p:spPr>
          <a:xfrm>
            <a:off x="8232000" y="2507226"/>
            <a:ext cx="3960000" cy="216000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3F3E8E6-B4C8-3F82-A7BB-7199BD335E04}"/>
              </a:ext>
            </a:extLst>
          </p:cNvPr>
          <p:cNvSpPr/>
          <p:nvPr/>
        </p:nvSpPr>
        <p:spPr>
          <a:xfrm>
            <a:off x="4116000" y="2507226"/>
            <a:ext cx="3960000" cy="216000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80BDEEF-3834-08C8-DB9C-D88493CA8EBA}"/>
              </a:ext>
            </a:extLst>
          </p:cNvPr>
          <p:cNvSpPr/>
          <p:nvPr/>
        </p:nvSpPr>
        <p:spPr>
          <a:xfrm>
            <a:off x="0" y="2507226"/>
            <a:ext cx="3960000" cy="2160000"/>
          </a:xfrm>
          <a:prstGeom prst="rect">
            <a:avLst/>
          </a:prstGeom>
          <a:solidFill>
            <a:srgbClr val="477C6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924E440-617B-20C4-57D1-877642F0ECC1}"/>
              </a:ext>
            </a:extLst>
          </p:cNvPr>
          <p:cNvSpPr/>
          <p:nvPr/>
        </p:nvSpPr>
        <p:spPr>
          <a:xfrm>
            <a:off x="4116000" y="2507226"/>
            <a:ext cx="3960000" cy="2160000"/>
          </a:xfrm>
          <a:prstGeom prst="rect">
            <a:avLst/>
          </a:prstGeom>
          <a:solidFill>
            <a:srgbClr val="477C66">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0D94495-210E-BB85-96D1-3A178796D5DE}"/>
              </a:ext>
            </a:extLst>
          </p:cNvPr>
          <p:cNvSpPr/>
          <p:nvPr/>
        </p:nvSpPr>
        <p:spPr>
          <a:xfrm>
            <a:off x="8232000" y="2507226"/>
            <a:ext cx="3960000" cy="2160000"/>
          </a:xfrm>
          <a:prstGeom prst="rect">
            <a:avLst/>
          </a:prstGeom>
          <a:solidFill>
            <a:srgbClr val="477C66">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5DE52D0-4E21-E1EB-8F8D-84B2E670824D}"/>
              </a:ext>
            </a:extLst>
          </p:cNvPr>
          <p:cNvSpPr txBox="1"/>
          <p:nvPr/>
        </p:nvSpPr>
        <p:spPr>
          <a:xfrm>
            <a:off x="4049154" y="1437267"/>
            <a:ext cx="7936374"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Population</a:t>
            </a:r>
          </a:p>
        </p:txBody>
      </p:sp>
    </p:spTree>
    <p:extLst>
      <p:ext uri="{BB962C8B-B14F-4D97-AF65-F5344CB8AC3E}">
        <p14:creationId xmlns:p14="http://schemas.microsoft.com/office/powerpoint/2010/main" val="384130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dient Green Pictures | Download Free Images on Unsplash">
            <a:extLst>
              <a:ext uri="{FF2B5EF4-FFF2-40B4-BE49-F238E27FC236}">
                <a16:creationId xmlns:a16="http://schemas.microsoft.com/office/drawing/2014/main" id="{9B4A9ABA-CF2D-A2B6-4433-08DE92F2CBB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1087"/>
          <a:stretch/>
        </p:blipFill>
        <p:spPr bwMode="auto">
          <a:xfrm>
            <a:off x="0" y="3173957"/>
            <a:ext cx="12324522" cy="19030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FD11C53-FC09-3EFC-FECE-FEA8A25211E1}"/>
              </a:ext>
            </a:extLst>
          </p:cNvPr>
          <p:cNvSpPr txBox="1"/>
          <p:nvPr/>
        </p:nvSpPr>
        <p:spPr>
          <a:xfrm>
            <a:off x="330047" y="1604297"/>
            <a:ext cx="782876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South Africa’s Population on 2 February 2022 </a:t>
            </a:r>
          </a:p>
        </p:txBody>
      </p:sp>
      <p:pic>
        <p:nvPicPr>
          <p:cNvPr id="10" name="Graphic 9">
            <a:extLst>
              <a:ext uri="{FF2B5EF4-FFF2-40B4-BE49-F238E27FC236}">
                <a16:creationId xmlns:a16="http://schemas.microsoft.com/office/drawing/2014/main" id="{C0AB6A2D-5E80-B02A-3528-40B0F238309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005448" y="1311244"/>
            <a:ext cx="4856505" cy="4235509"/>
          </a:xfrm>
          <a:prstGeom prst="rect">
            <a:avLst/>
          </a:prstGeom>
          <a:effectLst>
            <a:outerShdw blurRad="1270000" dir="21540000" algn="ctr" rotWithShape="0">
              <a:srgbClr val="27912D"/>
            </a:outerShdw>
          </a:effectLst>
        </p:spPr>
      </p:pic>
      <p:sp>
        <p:nvSpPr>
          <p:cNvPr id="12" name="TextBox 11">
            <a:extLst>
              <a:ext uri="{FF2B5EF4-FFF2-40B4-BE49-F238E27FC236}">
                <a16:creationId xmlns:a16="http://schemas.microsoft.com/office/drawing/2014/main" id="{3167C91F-6B9B-AF97-20EC-77E1F199E52B}"/>
              </a:ext>
            </a:extLst>
          </p:cNvPr>
          <p:cNvSpPr txBox="1"/>
          <p:nvPr/>
        </p:nvSpPr>
        <p:spPr>
          <a:xfrm>
            <a:off x="330047" y="3467010"/>
            <a:ext cx="724262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62,027,503</a:t>
            </a:r>
            <a:endParaRPr kumimoji="0" lang="en-ZA" sz="8800" b="0" i="0" u="none" strike="noStrike" kern="1200" cap="none" spc="0" normalizeH="0" baseline="0" noProof="0" dirty="0">
              <a:ln>
                <a:noFill/>
              </a:ln>
              <a:solidFill>
                <a:prstClr val="white"/>
              </a:solidFill>
              <a:effectLst/>
              <a:uLnTx/>
              <a:uFillTx/>
              <a:latin typeface="Calibri" panose="020F0502020204030204"/>
              <a:ea typeface="+mn-ea"/>
            </a:endParaRPr>
          </a:p>
        </p:txBody>
      </p:sp>
      <p:sp>
        <p:nvSpPr>
          <p:cNvPr id="2" name="Slide Number Placeholder 1"/>
          <p:cNvSpPr>
            <a:spLocks noGrp="1"/>
          </p:cNvSpPr>
          <p:nvPr>
            <p:ph type="sldNum" sz="quarter" idx="12"/>
          </p:nvPr>
        </p:nvSpPr>
        <p:spPr/>
        <p:txBody>
          <a:bodyPr/>
          <a:lstStyle/>
          <a:p>
            <a:fld id="{9A316D9F-02FE-4AB8-9E67-8ABC7459B647}" type="slidenum">
              <a:rPr lang="en-ZA" smtClean="0"/>
              <a:pPr/>
              <a:t>13</a:t>
            </a:fld>
            <a:endParaRPr lang="en-ZA" dirty="0"/>
          </a:p>
        </p:txBody>
      </p:sp>
    </p:spTree>
    <p:extLst>
      <p:ext uri="{BB962C8B-B14F-4D97-AF65-F5344CB8AC3E}">
        <p14:creationId xmlns:p14="http://schemas.microsoft.com/office/powerpoint/2010/main" val="102083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41BEF3A-6C66-9075-12A1-11046F30378D}"/>
              </a:ext>
            </a:extLst>
          </p:cNvPr>
          <p:cNvGraphicFramePr>
            <a:graphicFrameLocks/>
          </p:cNvGraphicFramePr>
          <p:nvPr/>
        </p:nvGraphicFramePr>
        <p:xfrm>
          <a:off x="845389" y="931654"/>
          <a:ext cx="10015268" cy="4848044"/>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a:extLst>
              <a:ext uri="{FF2B5EF4-FFF2-40B4-BE49-F238E27FC236}">
                <a16:creationId xmlns:a16="http://schemas.microsoft.com/office/drawing/2014/main" id="{8D11452B-37BF-5506-B24F-CA4DB6F7CD68}"/>
              </a:ext>
            </a:extLst>
          </p:cNvPr>
          <p:cNvCxnSpPr/>
          <p:nvPr/>
        </p:nvCxnSpPr>
        <p:spPr>
          <a:xfrm>
            <a:off x="7149428" y="3560619"/>
            <a:ext cx="2590800"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B81E4929-897D-A78E-B035-56F2D3744809}"/>
              </a:ext>
            </a:extLst>
          </p:cNvPr>
          <p:cNvCxnSpPr>
            <a:cxnSpLocks/>
          </p:cNvCxnSpPr>
          <p:nvPr/>
        </p:nvCxnSpPr>
        <p:spPr>
          <a:xfrm>
            <a:off x="6961517" y="1022576"/>
            <a:ext cx="2579298" cy="0"/>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C9F7952-653A-C3AA-F109-7E6C4CDB0093}"/>
              </a:ext>
            </a:extLst>
          </p:cNvPr>
          <p:cNvCxnSpPr>
            <a:cxnSpLocks/>
          </p:cNvCxnSpPr>
          <p:nvPr/>
        </p:nvCxnSpPr>
        <p:spPr>
          <a:xfrm>
            <a:off x="6961517" y="1026545"/>
            <a:ext cx="0" cy="830997"/>
          </a:xfrm>
          <a:prstGeom prst="line">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0181E4-6FD9-F639-58BA-90B582D19B42}"/>
              </a:ext>
            </a:extLst>
          </p:cNvPr>
          <p:cNvSpPr txBox="1"/>
          <p:nvPr/>
        </p:nvSpPr>
        <p:spPr>
          <a:xfrm>
            <a:off x="7024736" y="1026545"/>
            <a:ext cx="142008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Increase by 19,8% from 2011</a:t>
            </a:r>
            <a:endParaRPr kumimoji="0" lang="en-ZA" sz="14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endParaRPr>
          </a:p>
        </p:txBody>
      </p:sp>
      <p:sp>
        <p:nvSpPr>
          <p:cNvPr id="3" name="TextBox 78">
            <a:extLst>
              <a:ext uri="{FF2B5EF4-FFF2-40B4-BE49-F238E27FC236}">
                <a16:creationId xmlns:a16="http://schemas.microsoft.com/office/drawing/2014/main" id="{EC362B49-7600-C44B-B935-60F7D74915AD}"/>
              </a:ext>
            </a:extLst>
          </p:cNvPr>
          <p:cNvSpPr txBox="1"/>
          <p:nvPr/>
        </p:nvSpPr>
        <p:spPr>
          <a:xfrm>
            <a:off x="321693" y="275350"/>
            <a:ext cx="85699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South Africa’s population increased by 19,8% from 2011 to 2022</a:t>
            </a:r>
          </a:p>
        </p:txBody>
      </p:sp>
      <p:sp>
        <p:nvSpPr>
          <p:cNvPr id="7" name="TextBox 6">
            <a:extLst>
              <a:ext uri="{FF2B5EF4-FFF2-40B4-BE49-F238E27FC236}">
                <a16:creationId xmlns:a16="http://schemas.microsoft.com/office/drawing/2014/main" id="{3906554B-C00B-4E05-6DF3-4A34F38290E7}"/>
              </a:ext>
            </a:extLst>
          </p:cNvPr>
          <p:cNvSpPr txBox="1"/>
          <p:nvPr/>
        </p:nvSpPr>
        <p:spPr>
          <a:xfrm>
            <a:off x="7446554" y="3145120"/>
            <a:ext cx="199653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10,3 Million Increase</a:t>
            </a:r>
            <a:endParaRPr kumimoji="0" lang="en-ZA" sz="2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5" name="Slide Number Placeholder 4"/>
          <p:cNvSpPr>
            <a:spLocks noGrp="1"/>
          </p:cNvSpPr>
          <p:nvPr>
            <p:ph type="sldNum" sz="quarter" idx="12"/>
          </p:nvPr>
        </p:nvSpPr>
        <p:spPr/>
        <p:txBody>
          <a:bodyPr/>
          <a:lstStyle/>
          <a:p>
            <a:fld id="{9A316D9F-02FE-4AB8-9E67-8ABC7459B647}" type="slidenum">
              <a:rPr lang="en-ZA" smtClean="0"/>
              <a:pPr/>
              <a:t>14</a:t>
            </a:fld>
            <a:endParaRPr lang="en-ZA" dirty="0"/>
          </a:p>
        </p:txBody>
      </p:sp>
    </p:spTree>
    <p:extLst>
      <p:ext uri="{BB962C8B-B14F-4D97-AF65-F5344CB8AC3E}">
        <p14:creationId xmlns:p14="http://schemas.microsoft.com/office/powerpoint/2010/main" val="346894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dient Green Pictures | Download Free Images on Unsplash">
            <a:extLst>
              <a:ext uri="{FF2B5EF4-FFF2-40B4-BE49-F238E27FC236}">
                <a16:creationId xmlns:a16="http://schemas.microsoft.com/office/drawing/2014/main" id="{9B4A9ABA-CF2D-A2B6-4433-08DE92F2CBB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1087"/>
          <a:stretch/>
        </p:blipFill>
        <p:spPr bwMode="auto">
          <a:xfrm>
            <a:off x="0" y="3173957"/>
            <a:ext cx="12324522" cy="19030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FD11C53-FC09-3EFC-FECE-FEA8A25211E1}"/>
              </a:ext>
            </a:extLst>
          </p:cNvPr>
          <p:cNvSpPr txBox="1"/>
          <p:nvPr/>
        </p:nvSpPr>
        <p:spPr>
          <a:xfrm>
            <a:off x="99227" y="894083"/>
            <a:ext cx="782876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Garden Route’s Population on 2 February 2022 </a:t>
            </a:r>
          </a:p>
        </p:txBody>
      </p:sp>
      <p:pic>
        <p:nvPicPr>
          <p:cNvPr id="10" name="Graphic 9">
            <a:extLst>
              <a:ext uri="{FF2B5EF4-FFF2-40B4-BE49-F238E27FC236}">
                <a16:creationId xmlns:a16="http://schemas.microsoft.com/office/drawing/2014/main" id="{C0AB6A2D-5E80-B02A-3528-40B0F238309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005448" y="1311244"/>
            <a:ext cx="4856505" cy="4235509"/>
          </a:xfrm>
          <a:prstGeom prst="rect">
            <a:avLst/>
          </a:prstGeom>
          <a:effectLst>
            <a:outerShdw blurRad="1270000" dir="21540000" algn="ctr" rotWithShape="0">
              <a:srgbClr val="27912D"/>
            </a:outerShdw>
          </a:effectLst>
        </p:spPr>
      </p:pic>
      <p:sp>
        <p:nvSpPr>
          <p:cNvPr id="2" name="Slide Number Placeholder 1"/>
          <p:cNvSpPr>
            <a:spLocks noGrp="1"/>
          </p:cNvSpPr>
          <p:nvPr>
            <p:ph type="sldNum" sz="quarter" idx="12"/>
          </p:nvPr>
        </p:nvSpPr>
        <p:spPr/>
        <p:txBody>
          <a:bodyPr/>
          <a:lstStyle/>
          <a:p>
            <a:fld id="{9A316D9F-02FE-4AB8-9E67-8ABC7459B647}" type="slidenum">
              <a:rPr lang="en-ZA" smtClean="0"/>
              <a:pPr/>
              <a:t>15</a:t>
            </a:fld>
            <a:endParaRPr lang="en-ZA" dirty="0"/>
          </a:p>
        </p:txBody>
      </p:sp>
      <p:sp>
        <p:nvSpPr>
          <p:cNvPr id="7" name="TextBox 6">
            <a:extLst>
              <a:ext uri="{FF2B5EF4-FFF2-40B4-BE49-F238E27FC236}">
                <a16:creationId xmlns:a16="http://schemas.microsoft.com/office/drawing/2014/main" id="{C9BABFB2-6789-F553-00BF-F7FAE427E49F}"/>
              </a:ext>
            </a:extLst>
          </p:cNvPr>
          <p:cNvSpPr txBox="1"/>
          <p:nvPr/>
        </p:nvSpPr>
        <p:spPr>
          <a:xfrm>
            <a:off x="314285" y="3233445"/>
            <a:ext cx="631048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838,457</a:t>
            </a:r>
            <a:endParaRPr kumimoji="0" lang="en-ZA" sz="6000" b="0" i="0" u="none" strike="noStrike" kern="1200" cap="none" spc="0" normalizeH="0" baseline="0" noProof="0" dirty="0">
              <a:ln>
                <a:noFill/>
              </a:ln>
              <a:solidFill>
                <a:schemeClr val="bg1"/>
              </a:solidFill>
              <a:effectLst/>
              <a:uLnTx/>
              <a:uFillTx/>
              <a:latin typeface="Calibri" panose="020F0502020204030204"/>
              <a:ea typeface="+mn-ea"/>
            </a:endParaRPr>
          </a:p>
        </p:txBody>
      </p:sp>
    </p:spTree>
    <p:extLst>
      <p:ext uri="{BB962C8B-B14F-4D97-AF65-F5344CB8AC3E}">
        <p14:creationId xmlns:p14="http://schemas.microsoft.com/office/powerpoint/2010/main" val="7973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24">
            <a:extLst>
              <a:ext uri="{FF2B5EF4-FFF2-40B4-BE49-F238E27FC236}">
                <a16:creationId xmlns:a16="http://schemas.microsoft.com/office/drawing/2014/main" id="{2E845650-76F3-4A92-B36D-9A331AA662B9}"/>
              </a:ext>
            </a:extLst>
          </p:cNvPr>
          <p:cNvSpPr txBox="1">
            <a:spLocks/>
          </p:cNvSpPr>
          <p:nvPr/>
        </p:nvSpPr>
        <p:spPr>
          <a:xfrm>
            <a:off x="5696352" y="5993332"/>
            <a:ext cx="325587" cy="307777"/>
          </a:xfrm>
          <a:prstGeom prst="rect">
            <a:avLst/>
          </a:prstGeom>
        </p:spPr>
        <p:txBody>
          <a:bodyPr vert="horz" wrap="square" lIns="0" tIns="30480" rIns="0" bIns="0" rtlCol="0">
            <a:spAutoFit/>
          </a:bodyPr>
          <a:lstStyle>
            <a:defPPr>
              <a:defRPr kern="0"/>
            </a:defPPr>
            <a:lvl1pPr algn="r">
              <a:defRPr>
                <a:solidFill>
                  <a:schemeClr val="tx1">
                    <a:tint val="75000"/>
                  </a:schemeClr>
                </a:solidFill>
              </a:defRPr>
            </a:lvl1pPr>
          </a:lstStyle>
          <a:p>
            <a:pPr marL="38100" marR="0" lvl="0" indent="0" algn="ct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1800" b="0" i="0" u="none" strike="noStrike" kern="1200" cap="none" spc="-25" normalizeH="0" baseline="0" noProof="0" smtClean="0">
                <a:ln>
                  <a:noFill/>
                </a:ln>
                <a:solidFill>
                  <a:prstClr val="white">
                    <a:lumMod val="75000"/>
                  </a:prstClr>
                </a:solidFill>
                <a:effectLst/>
                <a:uLnTx/>
                <a:uFillTx/>
                <a:latin typeface="Segoe UI"/>
                <a:ea typeface="+mn-ea"/>
                <a:cs typeface="Segoe UI"/>
              </a:rPr>
              <a:pPr marL="38100" marR="0" lvl="0" indent="0" algn="ctr" defTabSz="914400" rtl="0" eaLnBrk="1" fontAlgn="auto" latinLnBrk="0" hangingPunct="1">
                <a:lnSpc>
                  <a:spcPct val="100000"/>
                </a:lnSpc>
                <a:spcBef>
                  <a:spcPts val="240"/>
                </a:spcBef>
                <a:spcAft>
                  <a:spcPts val="0"/>
                </a:spcAft>
                <a:buClrTx/>
                <a:buSzTx/>
                <a:buFontTx/>
                <a:buNone/>
                <a:tabLst/>
                <a:defRPr/>
              </a:pPr>
              <a:t>16</a:t>
            </a:fld>
            <a:endParaRPr kumimoji="0" lang="en-US" sz="1800" b="0" i="0" u="none" strike="noStrike" kern="1200" cap="none" spc="-25" normalizeH="0" baseline="0" noProof="0" dirty="0">
              <a:ln>
                <a:noFill/>
              </a:ln>
              <a:solidFill>
                <a:prstClr val="white">
                  <a:lumMod val="75000"/>
                </a:prstClr>
              </a:solidFill>
              <a:effectLst/>
              <a:uLnTx/>
              <a:uFillTx/>
              <a:latin typeface="Segoe UI"/>
              <a:ea typeface="+mn-ea"/>
              <a:cs typeface="Segoe UI"/>
            </a:endParaRPr>
          </a:p>
        </p:txBody>
      </p:sp>
      <p:sp>
        <p:nvSpPr>
          <p:cNvPr id="9" name="TextBox 78">
            <a:extLst>
              <a:ext uri="{FF2B5EF4-FFF2-40B4-BE49-F238E27FC236}">
                <a16:creationId xmlns:a16="http://schemas.microsoft.com/office/drawing/2014/main" id="{F0F80B2D-CB49-F5FE-34E7-971C1811D6E6}"/>
              </a:ext>
            </a:extLst>
          </p:cNvPr>
          <p:cNvSpPr txBox="1"/>
          <p:nvPr/>
        </p:nvSpPr>
        <p:spPr>
          <a:xfrm>
            <a:off x="270289" y="75990"/>
            <a:ext cx="101206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prstClr val="white">
                    <a:lumMod val="95000"/>
                  </a:prstClr>
                </a:solidFill>
                <a:latin typeface="Segoe UI" panose="020B0502040204020203" pitchFamily="34" charset="0"/>
                <a:cs typeface="Segoe UI" panose="020B0502040204020203" pitchFamily="34" charset="0"/>
              </a:rPr>
              <a:t>Garden Route </a:t>
            </a:r>
            <a:r>
              <a:rPr kumimoji="0" lang="en-GB" sz="2000" b="1"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has grown by 264192 </a:t>
            </a:r>
          </a:p>
        </p:txBody>
      </p:sp>
      <p:sp>
        <p:nvSpPr>
          <p:cNvPr id="27" name="TextBox 26">
            <a:extLst>
              <a:ext uri="{FF2B5EF4-FFF2-40B4-BE49-F238E27FC236}">
                <a16:creationId xmlns:a16="http://schemas.microsoft.com/office/drawing/2014/main" id="{D6840264-901B-4D21-885E-FC98B6943237}"/>
              </a:ext>
            </a:extLst>
          </p:cNvPr>
          <p:cNvSpPr txBox="1"/>
          <p:nvPr/>
        </p:nvSpPr>
        <p:spPr>
          <a:xfrm>
            <a:off x="9836728" y="931126"/>
            <a:ext cx="21521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Population by Province 2022</a:t>
            </a:r>
          </a:p>
        </p:txBody>
      </p:sp>
      <p:sp>
        <p:nvSpPr>
          <p:cNvPr id="3" name="TextBox 2">
            <a:extLst>
              <a:ext uri="{FF2B5EF4-FFF2-40B4-BE49-F238E27FC236}">
                <a16:creationId xmlns:a16="http://schemas.microsoft.com/office/drawing/2014/main" id="{FE983500-1D96-0472-BB97-54DFF78B4665}"/>
              </a:ext>
            </a:extLst>
          </p:cNvPr>
          <p:cNvSpPr txBox="1"/>
          <p:nvPr/>
        </p:nvSpPr>
        <p:spPr>
          <a:xfrm>
            <a:off x="7517966" y="1452185"/>
            <a:ext cx="4247314"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All </a:t>
            </a:r>
            <a:r>
              <a:rPr lang="en-GB" sz="2000" b="1" dirty="0">
                <a:solidFill>
                  <a:srgbClr val="477C66"/>
                </a:solidFill>
                <a:latin typeface="Segoe UI" panose="020B0502040204020203" pitchFamily="34" charset="0"/>
                <a:cs typeface="Segoe UI" panose="020B0502040204020203" pitchFamily="34" charset="0"/>
              </a:rPr>
              <a:t>municipalities</a:t>
            </a:r>
            <a:r>
              <a:rPr kumimoji="0" lang="en-GB" sz="20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 showed growth </a:t>
            </a:r>
            <a:r>
              <a:rPr kumimoji="0" lang="en-GB"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between 2011 and 2022</a:t>
            </a:r>
            <a:endParaRPr kumimoji="0" lang="en-ZA" sz="2000" b="0" i="0" u="none" strike="noStrike" kern="1200" cap="none" spc="0" normalizeH="0" baseline="0" noProof="0" dirty="0">
              <a:ln>
                <a:noFill/>
              </a:ln>
              <a:solidFill>
                <a:srgbClr val="993366"/>
              </a:solidFill>
              <a:effectLst/>
              <a:uLnTx/>
              <a:uFillTx/>
              <a:latin typeface="Segoe UI" panose="020B0502040204020203" pitchFamily="34" charset="0"/>
              <a:ea typeface="+mn-ea"/>
              <a:cs typeface="Segoe UI" panose="020B0502040204020203" pitchFamily="34" charset="0"/>
            </a:endParaRPr>
          </a:p>
        </p:txBody>
      </p:sp>
      <p:graphicFrame>
        <p:nvGraphicFramePr>
          <p:cNvPr id="44" name="Chart 43">
            <a:extLst>
              <a:ext uri="{FF2B5EF4-FFF2-40B4-BE49-F238E27FC236}">
                <a16:creationId xmlns:a16="http://schemas.microsoft.com/office/drawing/2014/main" id="{298CDE4B-03DD-3D9F-9E73-B0B78BB56DAF}"/>
              </a:ext>
            </a:extLst>
          </p:cNvPr>
          <p:cNvGraphicFramePr>
            <a:graphicFrameLocks/>
          </p:cNvGraphicFramePr>
          <p:nvPr>
            <p:extLst>
              <p:ext uri="{D42A27DB-BD31-4B8C-83A1-F6EECF244321}">
                <p14:modId xmlns:p14="http://schemas.microsoft.com/office/powerpoint/2010/main" val="858568467"/>
              </p:ext>
            </p:extLst>
          </p:nvPr>
        </p:nvGraphicFramePr>
        <p:xfrm>
          <a:off x="687977" y="2057399"/>
          <a:ext cx="11077303" cy="3873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406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35D5FD-D5E9-DAB0-4822-3E83560AB9A9}"/>
              </a:ext>
            </a:extLst>
          </p:cNvPr>
          <p:cNvSpPr/>
          <p:nvPr/>
        </p:nvSpPr>
        <p:spPr>
          <a:xfrm>
            <a:off x="0" y="2507226"/>
            <a:ext cx="3960000" cy="21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D595A6F-F99F-E306-0C3F-86F2B6EE78CF}"/>
              </a:ext>
            </a:extLst>
          </p:cNvPr>
          <p:cNvSpPr/>
          <p:nvPr/>
        </p:nvSpPr>
        <p:spPr>
          <a:xfrm>
            <a:off x="8232000" y="2507226"/>
            <a:ext cx="3960000" cy="216000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3F3E8E6-B4C8-3F82-A7BB-7199BD335E04}"/>
              </a:ext>
            </a:extLst>
          </p:cNvPr>
          <p:cNvSpPr/>
          <p:nvPr/>
        </p:nvSpPr>
        <p:spPr>
          <a:xfrm>
            <a:off x="4116000" y="2507226"/>
            <a:ext cx="3960000" cy="216000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80BDEEF-3834-08C8-DB9C-D88493CA8EBA}"/>
              </a:ext>
            </a:extLst>
          </p:cNvPr>
          <p:cNvSpPr/>
          <p:nvPr/>
        </p:nvSpPr>
        <p:spPr>
          <a:xfrm>
            <a:off x="0" y="2507226"/>
            <a:ext cx="3960000" cy="2160000"/>
          </a:xfrm>
          <a:prstGeom prst="rect">
            <a:avLst/>
          </a:prstGeom>
          <a:solidFill>
            <a:srgbClr val="477C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924E440-617B-20C4-57D1-877642F0ECC1}"/>
              </a:ext>
            </a:extLst>
          </p:cNvPr>
          <p:cNvSpPr/>
          <p:nvPr/>
        </p:nvSpPr>
        <p:spPr>
          <a:xfrm>
            <a:off x="4116000" y="2571183"/>
            <a:ext cx="3960000" cy="2160000"/>
          </a:xfrm>
          <a:prstGeom prst="rect">
            <a:avLst/>
          </a:prstGeom>
          <a:solidFill>
            <a:srgbClr val="477C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0D94495-210E-BB85-96D1-3A178796D5DE}"/>
              </a:ext>
            </a:extLst>
          </p:cNvPr>
          <p:cNvSpPr/>
          <p:nvPr/>
        </p:nvSpPr>
        <p:spPr>
          <a:xfrm>
            <a:off x="8232000" y="2507226"/>
            <a:ext cx="3960000" cy="2160000"/>
          </a:xfrm>
          <a:prstGeom prst="rect">
            <a:avLst/>
          </a:prstGeom>
          <a:solidFill>
            <a:srgbClr val="477C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5DE52D0-4E21-E1EB-8F8D-84B2E670824D}"/>
              </a:ext>
            </a:extLst>
          </p:cNvPr>
          <p:cNvSpPr txBox="1"/>
          <p:nvPr/>
        </p:nvSpPr>
        <p:spPr>
          <a:xfrm>
            <a:off x="4049154" y="1437267"/>
            <a:ext cx="7936374"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Demographics</a:t>
            </a:r>
          </a:p>
        </p:txBody>
      </p:sp>
    </p:spTree>
    <p:extLst>
      <p:ext uri="{BB962C8B-B14F-4D97-AF65-F5344CB8AC3E}">
        <p14:creationId xmlns:p14="http://schemas.microsoft.com/office/powerpoint/2010/main" val="360988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BB4F40CD-C349-BCBA-3EBF-056D59D7A19E}"/>
              </a:ext>
            </a:extLst>
          </p:cNvPr>
          <p:cNvCxnSpPr>
            <a:cxnSpLocks/>
          </p:cNvCxnSpPr>
          <p:nvPr/>
        </p:nvCxnSpPr>
        <p:spPr>
          <a:xfrm>
            <a:off x="700644" y="3621975"/>
            <a:ext cx="10077406" cy="0"/>
          </a:xfrm>
          <a:prstGeom prst="line">
            <a:avLst/>
          </a:prstGeom>
          <a:ln w="2222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89CE30D-43E9-DFB3-C6D2-E6637CCEA167}"/>
              </a:ext>
            </a:extLst>
          </p:cNvPr>
          <p:cNvSpPr txBox="1"/>
          <p:nvPr/>
        </p:nvSpPr>
        <p:spPr>
          <a:xfrm>
            <a:off x="402636" y="5430008"/>
            <a:ext cx="9945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Age Group</a:t>
            </a:r>
          </a:p>
        </p:txBody>
      </p:sp>
      <p:sp>
        <p:nvSpPr>
          <p:cNvPr id="32" name="Rectangle 31">
            <a:extLst>
              <a:ext uri="{FF2B5EF4-FFF2-40B4-BE49-F238E27FC236}">
                <a16:creationId xmlns:a16="http://schemas.microsoft.com/office/drawing/2014/main" id="{98EF3AEA-298F-7B4D-5EB6-C95C74F00BEA}"/>
              </a:ext>
            </a:extLst>
          </p:cNvPr>
          <p:cNvSpPr/>
          <p:nvPr/>
        </p:nvSpPr>
        <p:spPr>
          <a:xfrm>
            <a:off x="11183353" y="1925053"/>
            <a:ext cx="439153" cy="1753474"/>
          </a:xfrm>
          <a:prstGeom prst="rect">
            <a:avLst/>
          </a:prstGeom>
          <a:solidFill>
            <a:srgbClr val="FFB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Rectangle 32">
            <a:extLst>
              <a:ext uri="{FF2B5EF4-FFF2-40B4-BE49-F238E27FC236}">
                <a16:creationId xmlns:a16="http://schemas.microsoft.com/office/drawing/2014/main" id="{C4045DAE-0084-2F0D-2B56-B92E4EBA399F}"/>
              </a:ext>
            </a:extLst>
          </p:cNvPr>
          <p:cNvSpPr/>
          <p:nvPr/>
        </p:nvSpPr>
        <p:spPr>
          <a:xfrm>
            <a:off x="11183353" y="3725053"/>
            <a:ext cx="439153" cy="1625708"/>
          </a:xfrm>
          <a:prstGeom prst="rect">
            <a:avLst/>
          </a:prstGeom>
          <a:solidFill>
            <a:srgbClr val="99D0F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TextBox 33">
            <a:extLst>
              <a:ext uri="{FF2B5EF4-FFF2-40B4-BE49-F238E27FC236}">
                <a16:creationId xmlns:a16="http://schemas.microsoft.com/office/drawing/2014/main" id="{165EE04B-2831-A4E5-60E5-CD7353CA154E}"/>
              </a:ext>
            </a:extLst>
          </p:cNvPr>
          <p:cNvSpPr txBox="1"/>
          <p:nvPr/>
        </p:nvSpPr>
        <p:spPr>
          <a:xfrm>
            <a:off x="11018475" y="5437098"/>
            <a:ext cx="9945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accent6">
                    <a:lumMod val="50000"/>
                  </a:schemeClr>
                </a:solidFill>
                <a:effectLst/>
                <a:uLnTx/>
                <a:uFillTx/>
                <a:latin typeface="Segoe UI" panose="020B0502040204020203" pitchFamily="34" charset="0"/>
                <a:ea typeface="+mn-ea"/>
                <a:cs typeface="Segoe UI" panose="020B0502040204020203" pitchFamily="34" charset="0"/>
              </a:rPr>
              <a:t>All Ages</a:t>
            </a:r>
          </a:p>
        </p:txBody>
      </p:sp>
      <p:sp>
        <p:nvSpPr>
          <p:cNvPr id="35" name="TextBox 34">
            <a:extLst>
              <a:ext uri="{FF2B5EF4-FFF2-40B4-BE49-F238E27FC236}">
                <a16:creationId xmlns:a16="http://schemas.microsoft.com/office/drawing/2014/main" id="{37BBE77A-469C-9064-D9EF-B70508463D6B}"/>
              </a:ext>
            </a:extLst>
          </p:cNvPr>
          <p:cNvSpPr txBox="1"/>
          <p:nvPr/>
        </p:nvSpPr>
        <p:spPr>
          <a:xfrm>
            <a:off x="11112541" y="3817026"/>
            <a:ext cx="854795" cy="276999"/>
          </a:xfrm>
          <a:prstGeom prst="rect">
            <a:avLst/>
          </a:prstGeom>
          <a:noFill/>
        </p:spPr>
        <p:txBody>
          <a:bodyPr wrap="square" rtlCol="0">
            <a:spAutoFit/>
          </a:bodyPr>
          <a:lstStyle/>
          <a:p>
            <a:r>
              <a:rPr lang="en-GB" sz="1200" dirty="0"/>
              <a:t>48.6%</a:t>
            </a:r>
            <a:endParaRPr lang="en-ZA" sz="1200" dirty="0"/>
          </a:p>
        </p:txBody>
      </p:sp>
      <p:sp>
        <p:nvSpPr>
          <p:cNvPr id="36" name="TextBox 35">
            <a:extLst>
              <a:ext uri="{FF2B5EF4-FFF2-40B4-BE49-F238E27FC236}">
                <a16:creationId xmlns:a16="http://schemas.microsoft.com/office/drawing/2014/main" id="{9C8B5318-742E-0C4B-08A9-22368954A2C1}"/>
              </a:ext>
            </a:extLst>
          </p:cNvPr>
          <p:cNvSpPr txBox="1"/>
          <p:nvPr/>
        </p:nvSpPr>
        <p:spPr>
          <a:xfrm>
            <a:off x="11128620" y="3401528"/>
            <a:ext cx="854795" cy="276999"/>
          </a:xfrm>
          <a:prstGeom prst="rect">
            <a:avLst/>
          </a:prstGeom>
          <a:noFill/>
        </p:spPr>
        <p:txBody>
          <a:bodyPr wrap="square" rtlCol="0">
            <a:spAutoFit/>
          </a:bodyPr>
          <a:lstStyle/>
          <a:p>
            <a:r>
              <a:rPr lang="en-GB" sz="1200" dirty="0"/>
              <a:t>51.4%</a:t>
            </a:r>
            <a:endParaRPr lang="en-ZA" sz="1200" dirty="0"/>
          </a:p>
        </p:txBody>
      </p:sp>
      <p:sp>
        <p:nvSpPr>
          <p:cNvPr id="8" name="TextBox 78">
            <a:extLst>
              <a:ext uri="{FF2B5EF4-FFF2-40B4-BE49-F238E27FC236}">
                <a16:creationId xmlns:a16="http://schemas.microsoft.com/office/drawing/2014/main" id="{80B7774A-A18D-27F9-BA91-106C8DC74DA8}"/>
              </a:ext>
            </a:extLst>
          </p:cNvPr>
          <p:cNvSpPr txBox="1"/>
          <p:nvPr/>
        </p:nvSpPr>
        <p:spPr>
          <a:xfrm>
            <a:off x="270288" y="75990"/>
            <a:ext cx="8786625" cy="707886"/>
          </a:xfrm>
          <a:prstGeom prst="rect">
            <a:avLst/>
          </a:prstGeom>
          <a:noFill/>
        </p:spPr>
        <p:txBody>
          <a:bodyPr wrap="square" rtlCol="0">
            <a:spAutoFit/>
          </a:bodyPr>
          <a:lstStyle/>
          <a:p>
            <a:pPr lvl="0">
              <a:defRPr/>
            </a:pPr>
            <a:r>
              <a:rPr kumimoji="0" lang="en-GB"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Females constituted 51.4% of the total population while 48.6% </a:t>
            </a:r>
            <a:r>
              <a:rPr lang="en-GB" sz="2000" dirty="0">
                <a:solidFill>
                  <a:prstClr val="white">
                    <a:lumMod val="95000"/>
                  </a:prstClr>
                </a:solidFill>
                <a:latin typeface="Segoe UI" panose="020B0502040204020203" pitchFamily="34" charset="0"/>
                <a:cs typeface="Segoe UI" panose="020B0502040204020203" pitchFamily="34" charset="0"/>
              </a:rPr>
              <a:t>were males. As age increases women outlive their male counterparts</a:t>
            </a:r>
            <a:endParaRPr kumimoji="0" lang="en-GB"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endParaRPr>
          </a:p>
        </p:txBody>
      </p:sp>
      <p:sp>
        <p:nvSpPr>
          <p:cNvPr id="2" name="TextBox 1">
            <a:extLst>
              <a:ext uri="{FF2B5EF4-FFF2-40B4-BE49-F238E27FC236}">
                <a16:creationId xmlns:a16="http://schemas.microsoft.com/office/drawing/2014/main" id="{3B090D2D-E654-2994-0601-3A1CB1E18D54}"/>
              </a:ext>
            </a:extLst>
          </p:cNvPr>
          <p:cNvSpPr txBox="1"/>
          <p:nvPr/>
        </p:nvSpPr>
        <p:spPr>
          <a:xfrm>
            <a:off x="8340668" y="931126"/>
            <a:ext cx="36482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Population by 5-year age groups and sex, Census 2022</a:t>
            </a:r>
            <a:endParaRPr kumimoji="0" lang="en-ZA"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pic>
        <p:nvPicPr>
          <p:cNvPr id="5" name="Picture 4" descr="A screenshot of a graph&#10;&#10;Description automatically generated">
            <a:extLst>
              <a:ext uri="{FF2B5EF4-FFF2-40B4-BE49-F238E27FC236}">
                <a16:creationId xmlns:a16="http://schemas.microsoft.com/office/drawing/2014/main" id="{ACA11E08-FBF1-04D9-C02C-5A8C9162D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 y="1104900"/>
            <a:ext cx="9847084" cy="4648200"/>
          </a:xfrm>
          <a:prstGeom prst="rect">
            <a:avLst/>
          </a:prstGeom>
        </p:spPr>
      </p:pic>
    </p:spTree>
    <p:extLst>
      <p:ext uri="{BB962C8B-B14F-4D97-AF65-F5344CB8AC3E}">
        <p14:creationId xmlns:p14="http://schemas.microsoft.com/office/powerpoint/2010/main" val="373475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cx1="http://schemas.microsoft.com/office/drawing/2015/9/8/chartex" Requires="cx1">
          <p:graphicFrame>
            <p:nvGraphicFramePr>
              <p:cNvPr id="27" name="Chart 26">
                <a:extLst>
                  <a:ext uri="{FF2B5EF4-FFF2-40B4-BE49-F238E27FC236}">
                    <a16:creationId xmlns:a16="http://schemas.microsoft.com/office/drawing/2014/main" id="{31F44F47-AF97-3480-6D89-00A78F015479}"/>
                  </a:ext>
                </a:extLst>
              </p:cNvPr>
              <p:cNvGraphicFramePr/>
              <p:nvPr>
                <p:extLst>
                  <p:ext uri="{D42A27DB-BD31-4B8C-83A1-F6EECF244321}">
                    <p14:modId xmlns:p14="http://schemas.microsoft.com/office/powerpoint/2010/main" val="3219337648"/>
                  </p:ext>
                </p:extLst>
              </p:nvPr>
            </p:nvGraphicFramePr>
            <p:xfrm>
              <a:off x="966651" y="1312602"/>
              <a:ext cx="9168051" cy="4186884"/>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27" name="Chart 26">
                <a:extLst>
                  <a:ext uri="{FF2B5EF4-FFF2-40B4-BE49-F238E27FC236}">
                    <a16:creationId xmlns:a16="http://schemas.microsoft.com/office/drawing/2014/main" id="{31F44F47-AF97-3480-6D89-00A78F015479}"/>
                  </a:ext>
                </a:extLst>
              </p:cNvPr>
              <p:cNvPicPr>
                <a:picLocks noGrp="1" noRot="1" noChangeAspect="1" noMove="1" noResize="1" noEditPoints="1" noAdjustHandles="1" noChangeArrowheads="1" noChangeShapeType="1"/>
              </p:cNvPicPr>
              <p:nvPr/>
            </p:nvPicPr>
            <p:blipFill>
              <a:blip r:embed="rId4"/>
              <a:stretch>
                <a:fillRect/>
              </a:stretch>
            </p:blipFill>
            <p:spPr>
              <a:xfrm>
                <a:off x="966651" y="1312602"/>
                <a:ext cx="9168051" cy="4186884"/>
              </a:xfrm>
              <a:prstGeom prst="rect">
                <a:avLst/>
              </a:prstGeom>
            </p:spPr>
          </p:pic>
        </mc:Fallback>
      </mc:AlternateContent>
      <p:sp>
        <p:nvSpPr>
          <p:cNvPr id="44" name="TextBox 43">
            <a:extLst>
              <a:ext uri="{FF2B5EF4-FFF2-40B4-BE49-F238E27FC236}">
                <a16:creationId xmlns:a16="http://schemas.microsoft.com/office/drawing/2014/main" id="{D277F81D-4678-4D77-B3AA-E4B810D7AA04}"/>
              </a:ext>
            </a:extLst>
          </p:cNvPr>
          <p:cNvSpPr txBox="1"/>
          <p:nvPr/>
        </p:nvSpPr>
        <p:spPr>
          <a:xfrm>
            <a:off x="8842521" y="6174151"/>
            <a:ext cx="3033203"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*Due to rounding totals may not add up to 100%</a:t>
            </a:r>
          </a:p>
        </p:txBody>
      </p:sp>
      <p:sp>
        <p:nvSpPr>
          <p:cNvPr id="46" name="object 24">
            <a:extLst>
              <a:ext uri="{FF2B5EF4-FFF2-40B4-BE49-F238E27FC236}">
                <a16:creationId xmlns:a16="http://schemas.microsoft.com/office/drawing/2014/main" id="{2E845650-76F3-4A92-B36D-9A331AA662B9}"/>
              </a:ext>
            </a:extLst>
          </p:cNvPr>
          <p:cNvSpPr txBox="1">
            <a:spLocks/>
          </p:cNvSpPr>
          <p:nvPr/>
        </p:nvSpPr>
        <p:spPr>
          <a:xfrm>
            <a:off x="5696352" y="5993332"/>
            <a:ext cx="325587" cy="307777"/>
          </a:xfrm>
          <a:prstGeom prst="rect">
            <a:avLst/>
          </a:prstGeom>
        </p:spPr>
        <p:txBody>
          <a:bodyPr vert="horz" wrap="square" lIns="0" tIns="30480" rIns="0" bIns="0" rtlCol="0">
            <a:spAutoFit/>
          </a:bodyPr>
          <a:lstStyle>
            <a:defPPr>
              <a:defRPr kern="0"/>
            </a:defPPr>
            <a:lvl1pPr algn="r">
              <a:defRPr>
                <a:solidFill>
                  <a:schemeClr val="tx1">
                    <a:tint val="75000"/>
                  </a:schemeClr>
                </a:solidFill>
              </a:defRPr>
            </a:lvl1pPr>
          </a:lstStyle>
          <a:p>
            <a:pPr marL="38100" marR="0" lvl="0" indent="0" algn="ct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1800" b="0" i="0" u="none" strike="noStrike" kern="1200" cap="none" spc="-25" normalizeH="0" baseline="0" noProof="0" smtClean="0">
                <a:ln>
                  <a:noFill/>
                </a:ln>
                <a:solidFill>
                  <a:prstClr val="white">
                    <a:lumMod val="75000"/>
                  </a:prstClr>
                </a:solidFill>
                <a:effectLst/>
                <a:uLnTx/>
                <a:uFillTx/>
                <a:latin typeface="Segoe UI"/>
                <a:ea typeface="+mn-ea"/>
                <a:cs typeface="Segoe UI"/>
              </a:rPr>
              <a:pPr marL="38100" marR="0" lvl="0" indent="0" algn="ctr" defTabSz="914400" rtl="0" eaLnBrk="1" fontAlgn="auto" latinLnBrk="0" hangingPunct="1">
                <a:lnSpc>
                  <a:spcPct val="100000"/>
                </a:lnSpc>
                <a:spcBef>
                  <a:spcPts val="240"/>
                </a:spcBef>
                <a:spcAft>
                  <a:spcPts val="0"/>
                </a:spcAft>
                <a:buClrTx/>
                <a:buSzTx/>
                <a:buFontTx/>
                <a:buNone/>
                <a:tabLst/>
                <a:defRPr/>
              </a:pPr>
              <a:t>19</a:t>
            </a:fld>
            <a:endParaRPr kumimoji="0" lang="en-US" sz="1800" b="0" i="0" u="none" strike="noStrike" kern="1200" cap="none" spc="-25" normalizeH="0" baseline="0" noProof="0" dirty="0">
              <a:ln>
                <a:noFill/>
              </a:ln>
              <a:solidFill>
                <a:prstClr val="white">
                  <a:lumMod val="75000"/>
                </a:prstClr>
              </a:solidFill>
              <a:effectLst/>
              <a:uLnTx/>
              <a:uFillTx/>
              <a:latin typeface="Segoe UI"/>
              <a:ea typeface="+mn-ea"/>
              <a:cs typeface="Segoe UI"/>
            </a:endParaRPr>
          </a:p>
        </p:txBody>
      </p:sp>
      <p:sp>
        <p:nvSpPr>
          <p:cNvPr id="15" name="TextBox 14">
            <a:extLst>
              <a:ext uri="{FF2B5EF4-FFF2-40B4-BE49-F238E27FC236}">
                <a16:creationId xmlns:a16="http://schemas.microsoft.com/office/drawing/2014/main" id="{A22CDE6A-0C0C-747F-857D-263BD30018A5}"/>
              </a:ext>
            </a:extLst>
          </p:cNvPr>
          <p:cNvSpPr txBox="1"/>
          <p:nvPr/>
        </p:nvSpPr>
        <p:spPr>
          <a:xfrm>
            <a:off x="1837914" y="2917509"/>
            <a:ext cx="2878810" cy="461665"/>
          </a:xfrm>
          <a:prstGeom prst="rect">
            <a:avLst/>
          </a:prstGeom>
          <a:noFill/>
        </p:spPr>
        <p:txBody>
          <a:bodyPr wrap="square">
            <a:spAutoFit/>
          </a:bodyPr>
          <a:lstStyle/>
          <a:p>
            <a:pPr algn="ctr"/>
            <a:r>
              <a:rPr lang="en-US" sz="2400" dirty="0">
                <a:solidFill>
                  <a:schemeClr val="bg1"/>
                </a:solidFill>
                <a:latin typeface="Segoe UI" panose="020B0502040204020203" pitchFamily="34" charset="0"/>
                <a:cs typeface="Segoe UI" panose="020B0502040204020203" pitchFamily="34" charset="0"/>
              </a:rPr>
              <a:t>4</a:t>
            </a:r>
            <a:r>
              <a:rPr lang="en-ZA" sz="2400" dirty="0">
                <a:solidFill>
                  <a:schemeClr val="bg1"/>
                </a:solidFill>
                <a:latin typeface="Segoe UI" panose="020B0502040204020203" pitchFamily="34" charset="0"/>
                <a:cs typeface="Segoe UI" panose="020B0502040204020203" pitchFamily="34" charset="0"/>
              </a:rPr>
              <a:t>16542</a:t>
            </a:r>
          </a:p>
        </p:txBody>
      </p:sp>
      <p:sp>
        <p:nvSpPr>
          <p:cNvPr id="17" name="TextBox 16">
            <a:extLst>
              <a:ext uri="{FF2B5EF4-FFF2-40B4-BE49-F238E27FC236}">
                <a16:creationId xmlns:a16="http://schemas.microsoft.com/office/drawing/2014/main" id="{F188B7F3-E29D-1E83-79E1-4717452454DE}"/>
              </a:ext>
            </a:extLst>
          </p:cNvPr>
          <p:cNvSpPr txBox="1"/>
          <p:nvPr/>
        </p:nvSpPr>
        <p:spPr>
          <a:xfrm>
            <a:off x="1837914" y="3286977"/>
            <a:ext cx="2880000" cy="584775"/>
          </a:xfrm>
          <a:prstGeom prst="rect">
            <a:avLst/>
          </a:prstGeom>
          <a:noFill/>
        </p:spPr>
        <p:txBody>
          <a:bodyPr wrap="square">
            <a:spAutoFit/>
          </a:bodyPr>
          <a:lstStyle/>
          <a:p>
            <a:pPr algn="ctr" fontAlgn="b"/>
            <a:r>
              <a:rPr lang="en-ZA" sz="3200" b="1" dirty="0">
                <a:solidFill>
                  <a:schemeClr val="bg1"/>
                </a:solidFill>
                <a:latin typeface="Segoe UI" panose="020B0502040204020203" pitchFamily="34" charset="0"/>
                <a:cs typeface="Segoe UI" panose="020B0502040204020203" pitchFamily="34" charset="0"/>
              </a:rPr>
              <a:t>Coloured</a:t>
            </a:r>
            <a:endParaRPr lang="en-ZA" sz="3600" b="1" i="0" u="none" strike="noStrike" dirty="0">
              <a:solidFill>
                <a:schemeClr val="bg1"/>
              </a:solidFill>
              <a:effectLst/>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C0E59F46-CD61-E8A2-ADE3-783856F986AC}"/>
              </a:ext>
            </a:extLst>
          </p:cNvPr>
          <p:cNvSpPr txBox="1"/>
          <p:nvPr/>
        </p:nvSpPr>
        <p:spPr>
          <a:xfrm>
            <a:off x="1836314" y="3831074"/>
            <a:ext cx="2880000" cy="461665"/>
          </a:xfrm>
          <a:prstGeom prst="rect">
            <a:avLst/>
          </a:prstGeom>
          <a:noFill/>
        </p:spPr>
        <p:txBody>
          <a:bodyPr wrap="square">
            <a:spAutoFit/>
          </a:bodyPr>
          <a:lstStyle>
            <a:defPPr>
              <a:defRPr lang="en-US"/>
            </a:defPPr>
            <a:lvl1pPr>
              <a:defRPr sz="3600">
                <a:latin typeface="Segoe UI" panose="020B0502040204020203" pitchFamily="34" charset="0"/>
                <a:cs typeface="Segoe UI" panose="020B0502040204020203" pitchFamily="34" charset="0"/>
              </a:defRPr>
            </a:lvl1pPr>
          </a:lstStyle>
          <a:p>
            <a:pPr algn="ctr"/>
            <a:r>
              <a:rPr lang="en-ZA" sz="2400" dirty="0">
                <a:solidFill>
                  <a:schemeClr val="bg1"/>
                </a:solidFill>
              </a:rPr>
              <a:t>49.7%</a:t>
            </a:r>
          </a:p>
        </p:txBody>
      </p:sp>
      <p:sp>
        <p:nvSpPr>
          <p:cNvPr id="20" name="TextBox 19">
            <a:extLst>
              <a:ext uri="{FF2B5EF4-FFF2-40B4-BE49-F238E27FC236}">
                <a16:creationId xmlns:a16="http://schemas.microsoft.com/office/drawing/2014/main" id="{1234091B-162D-E915-9C16-0F19A8E9F7A2}"/>
              </a:ext>
            </a:extLst>
          </p:cNvPr>
          <p:cNvSpPr txBox="1"/>
          <p:nvPr/>
        </p:nvSpPr>
        <p:spPr>
          <a:xfrm>
            <a:off x="8085127" y="3067152"/>
            <a:ext cx="2160000" cy="338554"/>
          </a:xfrm>
          <a:prstGeom prst="rect">
            <a:avLst/>
          </a:prstGeom>
          <a:noFill/>
        </p:spPr>
        <p:txBody>
          <a:bodyPr wrap="square">
            <a:spAutoFit/>
          </a:bodyPr>
          <a:lstStyle/>
          <a:p>
            <a:pPr algn="ctr"/>
            <a:r>
              <a:rPr lang="en-US" sz="1600" b="1" dirty="0">
                <a:latin typeface="Segoe UI" panose="020B0502040204020203" pitchFamily="34" charset="0"/>
                <a:cs typeface="Segoe UI" panose="020B0502040204020203" pitchFamily="34" charset="0"/>
              </a:rPr>
              <a:t>1</a:t>
            </a:r>
            <a:r>
              <a:rPr lang="en-ZA" sz="1600" b="1" dirty="0">
                <a:latin typeface="Segoe UI" panose="020B0502040204020203" pitchFamily="34" charset="0"/>
                <a:cs typeface="Segoe UI" panose="020B0502040204020203" pitchFamily="34" charset="0"/>
              </a:rPr>
              <a:t>64589</a:t>
            </a:r>
          </a:p>
        </p:txBody>
      </p:sp>
      <p:sp>
        <p:nvSpPr>
          <p:cNvPr id="21" name="TextBox 20">
            <a:extLst>
              <a:ext uri="{FF2B5EF4-FFF2-40B4-BE49-F238E27FC236}">
                <a16:creationId xmlns:a16="http://schemas.microsoft.com/office/drawing/2014/main" id="{D1FC5720-8147-8CF2-EC2B-E25B9370EF6B}"/>
              </a:ext>
            </a:extLst>
          </p:cNvPr>
          <p:cNvSpPr txBox="1"/>
          <p:nvPr/>
        </p:nvSpPr>
        <p:spPr>
          <a:xfrm>
            <a:off x="8085127" y="3279506"/>
            <a:ext cx="2160000" cy="461665"/>
          </a:xfrm>
          <a:prstGeom prst="rect">
            <a:avLst/>
          </a:prstGeom>
          <a:noFill/>
        </p:spPr>
        <p:txBody>
          <a:bodyPr wrap="square">
            <a:spAutoFit/>
          </a:bodyPr>
          <a:lstStyle/>
          <a:p>
            <a:pPr algn="ctr" fontAlgn="b"/>
            <a:r>
              <a:rPr lang="en-ZA" sz="2400" b="1" dirty="0">
                <a:latin typeface="Segoe UI" panose="020B0502040204020203" pitchFamily="34" charset="0"/>
                <a:cs typeface="Segoe UI" panose="020B0502040204020203" pitchFamily="34" charset="0"/>
              </a:rPr>
              <a:t>White</a:t>
            </a:r>
            <a:endParaRPr lang="en-ZA" b="1" i="0" u="none" strike="noStrike" dirty="0">
              <a:effectLst/>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663D2195-EBD4-902A-87BF-0E5EA44D732E}"/>
              </a:ext>
            </a:extLst>
          </p:cNvPr>
          <p:cNvSpPr txBox="1"/>
          <p:nvPr/>
        </p:nvSpPr>
        <p:spPr>
          <a:xfrm>
            <a:off x="8086317" y="3585495"/>
            <a:ext cx="2160000" cy="338554"/>
          </a:xfrm>
          <a:prstGeom prst="rect">
            <a:avLst/>
          </a:prstGeom>
          <a:noFill/>
        </p:spPr>
        <p:txBody>
          <a:bodyPr wrap="square">
            <a:spAutoFit/>
          </a:bodyPr>
          <a:lstStyle>
            <a:defPPr>
              <a:defRPr lang="en-US"/>
            </a:defPPr>
            <a:lvl1pPr>
              <a:defRPr sz="3600">
                <a:latin typeface="Segoe UI" panose="020B0502040204020203" pitchFamily="34" charset="0"/>
                <a:cs typeface="Segoe UI" panose="020B0502040204020203" pitchFamily="34" charset="0"/>
              </a:defRPr>
            </a:lvl1pPr>
          </a:lstStyle>
          <a:p>
            <a:pPr algn="ctr"/>
            <a:r>
              <a:rPr lang="en-ZA" sz="1600" b="1" dirty="0"/>
              <a:t>19.6%</a:t>
            </a:r>
          </a:p>
        </p:txBody>
      </p:sp>
      <p:sp>
        <p:nvSpPr>
          <p:cNvPr id="23" name="TextBox 22">
            <a:extLst>
              <a:ext uri="{FF2B5EF4-FFF2-40B4-BE49-F238E27FC236}">
                <a16:creationId xmlns:a16="http://schemas.microsoft.com/office/drawing/2014/main" id="{B4154629-DAA3-B010-0E6E-E804DC5DCD07}"/>
              </a:ext>
            </a:extLst>
          </p:cNvPr>
          <p:cNvSpPr txBox="1"/>
          <p:nvPr/>
        </p:nvSpPr>
        <p:spPr>
          <a:xfrm>
            <a:off x="5595633" y="3085533"/>
            <a:ext cx="2160000" cy="369332"/>
          </a:xfrm>
          <a:prstGeom prst="rect">
            <a:avLst/>
          </a:prstGeom>
          <a:noFill/>
        </p:spPr>
        <p:txBody>
          <a:bodyPr wrap="square">
            <a:spAutoFit/>
          </a:bodyPr>
          <a:lstStyle>
            <a:defPPr>
              <a:defRPr lang="en-US"/>
            </a:defPPr>
            <a:lvl1pPr algn="ctr">
              <a:defRPr sz="1100" b="1">
                <a:solidFill>
                  <a:schemeClr val="bg1">
                    <a:lumMod val="95000"/>
                  </a:schemeClr>
                </a:solidFill>
                <a:latin typeface="Segoe UI" panose="020B0502040204020203" pitchFamily="34" charset="0"/>
                <a:cs typeface="Segoe UI" panose="020B0502040204020203" pitchFamily="34" charset="0"/>
              </a:defRPr>
            </a:lvl1pPr>
          </a:lstStyle>
          <a:p>
            <a:r>
              <a:rPr lang="en-US" sz="1800" dirty="0"/>
              <a:t>2</a:t>
            </a:r>
            <a:r>
              <a:rPr lang="en-ZA" sz="1800" dirty="0"/>
              <a:t>32882</a:t>
            </a:r>
          </a:p>
        </p:txBody>
      </p:sp>
      <p:sp>
        <p:nvSpPr>
          <p:cNvPr id="25" name="TextBox 24">
            <a:extLst>
              <a:ext uri="{FF2B5EF4-FFF2-40B4-BE49-F238E27FC236}">
                <a16:creationId xmlns:a16="http://schemas.microsoft.com/office/drawing/2014/main" id="{E1C2F113-33C5-32D8-179D-EAFE44C94987}"/>
              </a:ext>
            </a:extLst>
          </p:cNvPr>
          <p:cNvSpPr txBox="1"/>
          <p:nvPr/>
        </p:nvSpPr>
        <p:spPr>
          <a:xfrm>
            <a:off x="5587128" y="3392931"/>
            <a:ext cx="2160000" cy="461665"/>
          </a:xfrm>
          <a:prstGeom prst="rect">
            <a:avLst/>
          </a:prstGeom>
          <a:noFill/>
        </p:spPr>
        <p:txBody>
          <a:bodyPr wrap="square">
            <a:spAutoFit/>
          </a:bodyPr>
          <a:lstStyle/>
          <a:p>
            <a:pPr algn="ctr" fontAlgn="b"/>
            <a:r>
              <a:rPr lang="en-ZA" sz="2400" b="1" i="0" u="none" strike="noStrike" dirty="0">
                <a:solidFill>
                  <a:schemeClr val="bg1">
                    <a:lumMod val="95000"/>
                  </a:schemeClr>
                </a:solidFill>
                <a:effectLst/>
                <a:latin typeface="Segoe UI" panose="020B0502040204020203" pitchFamily="34" charset="0"/>
                <a:cs typeface="Segoe UI" panose="020B0502040204020203" pitchFamily="34" charset="0"/>
              </a:rPr>
              <a:t>Black African</a:t>
            </a:r>
          </a:p>
        </p:txBody>
      </p:sp>
      <p:sp>
        <p:nvSpPr>
          <p:cNvPr id="26" name="TextBox 25">
            <a:extLst>
              <a:ext uri="{FF2B5EF4-FFF2-40B4-BE49-F238E27FC236}">
                <a16:creationId xmlns:a16="http://schemas.microsoft.com/office/drawing/2014/main" id="{2A1543BA-3BE5-9805-B53C-51A7A5283722}"/>
              </a:ext>
            </a:extLst>
          </p:cNvPr>
          <p:cNvSpPr txBox="1"/>
          <p:nvPr/>
        </p:nvSpPr>
        <p:spPr>
          <a:xfrm>
            <a:off x="5587128" y="3754772"/>
            <a:ext cx="2160000" cy="369332"/>
          </a:xfrm>
          <a:prstGeom prst="rect">
            <a:avLst/>
          </a:prstGeom>
          <a:noFill/>
        </p:spPr>
        <p:txBody>
          <a:bodyPr wrap="square">
            <a:spAutoFit/>
          </a:bodyPr>
          <a:lstStyle>
            <a:defPPr>
              <a:defRPr lang="en-US"/>
            </a:defPPr>
            <a:lvl1pPr algn="ctr">
              <a:defRPr sz="1100" b="1">
                <a:solidFill>
                  <a:schemeClr val="bg1">
                    <a:lumMod val="95000"/>
                  </a:schemeClr>
                </a:solidFill>
                <a:latin typeface="Segoe UI" panose="020B0502040204020203" pitchFamily="34" charset="0"/>
                <a:cs typeface="Segoe UI" panose="020B0502040204020203" pitchFamily="34" charset="0"/>
              </a:defRPr>
            </a:lvl1pPr>
          </a:lstStyle>
          <a:p>
            <a:r>
              <a:rPr lang="en-ZA" sz="1800" dirty="0"/>
              <a:t>27.8%</a:t>
            </a:r>
          </a:p>
        </p:txBody>
      </p:sp>
      <p:sp>
        <p:nvSpPr>
          <p:cNvPr id="3" name="TextBox 2">
            <a:extLst>
              <a:ext uri="{FF2B5EF4-FFF2-40B4-BE49-F238E27FC236}">
                <a16:creationId xmlns:a16="http://schemas.microsoft.com/office/drawing/2014/main" id="{7183BE9F-53AD-E4B5-2766-F4207D38A182}"/>
              </a:ext>
            </a:extLst>
          </p:cNvPr>
          <p:cNvSpPr txBox="1"/>
          <p:nvPr/>
        </p:nvSpPr>
        <p:spPr>
          <a:xfrm>
            <a:off x="7885183" y="4894335"/>
            <a:ext cx="2160000" cy="307777"/>
          </a:xfrm>
          <a:prstGeom prst="rect">
            <a:avLst/>
          </a:prstGeom>
          <a:noFill/>
        </p:spPr>
        <p:txBody>
          <a:bodyPr wrap="square">
            <a:spAutoFit/>
          </a:bodyPr>
          <a:lstStyle>
            <a:defPPr>
              <a:defRPr lang="en-US"/>
            </a:defPPr>
            <a:lvl1pPr algn="ctr">
              <a:defRPr sz="1100" b="1">
                <a:solidFill>
                  <a:schemeClr val="bg1">
                    <a:lumMod val="95000"/>
                  </a:schemeClr>
                </a:solidFill>
                <a:latin typeface="Segoe UI" panose="020B0502040204020203" pitchFamily="34" charset="0"/>
                <a:cs typeface="Segoe UI" panose="020B0502040204020203" pitchFamily="34" charset="0"/>
              </a:defRPr>
            </a:lvl1pPr>
          </a:lstStyle>
          <a:p>
            <a:r>
              <a:rPr lang="en-ZA" sz="1400" dirty="0">
                <a:solidFill>
                  <a:schemeClr val="tx1"/>
                </a:solidFill>
              </a:rPr>
              <a:t>21335</a:t>
            </a:r>
            <a:endParaRPr lang="en-ZA" sz="1200" dirty="0">
              <a:solidFill>
                <a:schemeClr val="tx1"/>
              </a:solidFill>
            </a:endParaRPr>
          </a:p>
        </p:txBody>
      </p:sp>
      <p:sp>
        <p:nvSpPr>
          <p:cNvPr id="4" name="TextBox 3">
            <a:extLst>
              <a:ext uri="{FF2B5EF4-FFF2-40B4-BE49-F238E27FC236}">
                <a16:creationId xmlns:a16="http://schemas.microsoft.com/office/drawing/2014/main" id="{2F48BF4E-7245-9EBA-A6F9-8FF74BC0C213}"/>
              </a:ext>
            </a:extLst>
          </p:cNvPr>
          <p:cNvSpPr txBox="1"/>
          <p:nvPr/>
        </p:nvSpPr>
        <p:spPr>
          <a:xfrm>
            <a:off x="7973020" y="5056103"/>
            <a:ext cx="1980963" cy="369332"/>
          </a:xfrm>
          <a:prstGeom prst="rect">
            <a:avLst/>
          </a:prstGeom>
          <a:noFill/>
        </p:spPr>
        <p:txBody>
          <a:bodyPr wrap="square">
            <a:spAutoFit/>
          </a:bodyPr>
          <a:lstStyle/>
          <a:p>
            <a:pPr algn="ctr" fontAlgn="b"/>
            <a:r>
              <a:rPr lang="en-ZA" b="1" i="0" u="none" strike="noStrike" dirty="0">
                <a:effectLst/>
                <a:latin typeface="Segoe UI" panose="020B0502040204020203" pitchFamily="34" charset="0"/>
                <a:cs typeface="Segoe UI" panose="020B0502040204020203" pitchFamily="34" charset="0"/>
              </a:rPr>
              <a:t>Other</a:t>
            </a:r>
          </a:p>
        </p:txBody>
      </p:sp>
      <p:sp>
        <p:nvSpPr>
          <p:cNvPr id="5" name="TextBox 4">
            <a:extLst>
              <a:ext uri="{FF2B5EF4-FFF2-40B4-BE49-F238E27FC236}">
                <a16:creationId xmlns:a16="http://schemas.microsoft.com/office/drawing/2014/main" id="{DC10F51E-0A25-7DA8-03CC-17411BD5A6B8}"/>
              </a:ext>
            </a:extLst>
          </p:cNvPr>
          <p:cNvSpPr txBox="1"/>
          <p:nvPr/>
        </p:nvSpPr>
        <p:spPr>
          <a:xfrm>
            <a:off x="7974701" y="5333752"/>
            <a:ext cx="2160000" cy="307777"/>
          </a:xfrm>
          <a:prstGeom prst="rect">
            <a:avLst/>
          </a:prstGeom>
          <a:noFill/>
        </p:spPr>
        <p:txBody>
          <a:bodyPr wrap="square">
            <a:spAutoFit/>
          </a:bodyPr>
          <a:lstStyle>
            <a:defPPr>
              <a:defRPr lang="en-US"/>
            </a:defPPr>
            <a:lvl1pPr algn="ctr">
              <a:defRPr sz="1100" b="1">
                <a:solidFill>
                  <a:schemeClr val="bg1">
                    <a:lumMod val="95000"/>
                  </a:schemeClr>
                </a:solidFill>
                <a:latin typeface="Segoe UI" panose="020B0502040204020203" pitchFamily="34" charset="0"/>
                <a:cs typeface="Segoe UI" panose="020B0502040204020203" pitchFamily="34" charset="0"/>
              </a:defRPr>
            </a:lvl1pPr>
          </a:lstStyle>
          <a:p>
            <a:r>
              <a:rPr lang="en-ZA" sz="1400" dirty="0">
                <a:solidFill>
                  <a:schemeClr val="tx1"/>
                </a:solidFill>
              </a:rPr>
              <a:t>2,5%</a:t>
            </a:r>
          </a:p>
        </p:txBody>
      </p:sp>
      <p:sp>
        <p:nvSpPr>
          <p:cNvPr id="7" name="TextBox 6">
            <a:extLst>
              <a:ext uri="{FF2B5EF4-FFF2-40B4-BE49-F238E27FC236}">
                <a16:creationId xmlns:a16="http://schemas.microsoft.com/office/drawing/2014/main" id="{166A1FCC-B44E-FC6C-ED80-824E4D441F3C}"/>
              </a:ext>
            </a:extLst>
          </p:cNvPr>
          <p:cNvSpPr txBox="1"/>
          <p:nvPr/>
        </p:nvSpPr>
        <p:spPr>
          <a:xfrm>
            <a:off x="10030687" y="5032835"/>
            <a:ext cx="1438501" cy="338554"/>
          </a:xfrm>
          <a:prstGeom prst="rect">
            <a:avLst/>
          </a:prstGeom>
          <a:noFill/>
        </p:spPr>
        <p:txBody>
          <a:bodyPr wrap="square" rtlCol="0">
            <a:spAutoFit/>
          </a:bodyPr>
          <a:lstStyle/>
          <a:p>
            <a:r>
              <a:rPr lang="en-GB" sz="1600" b="1" dirty="0">
                <a:latin typeface="Segoe UI" panose="020B0502040204020203" pitchFamily="34" charset="0"/>
                <a:cs typeface="Segoe UI" panose="020B0502040204020203" pitchFamily="34" charset="0"/>
              </a:rPr>
              <a:t>Indian/Asian</a:t>
            </a:r>
            <a:endParaRPr lang="en-ZA" sz="1600" b="1"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084BA0A6-3DEA-4CC7-1335-F279ADDB59AF}"/>
              </a:ext>
            </a:extLst>
          </p:cNvPr>
          <p:cNvSpPr txBox="1"/>
          <p:nvPr/>
        </p:nvSpPr>
        <p:spPr>
          <a:xfrm>
            <a:off x="10472701" y="5257285"/>
            <a:ext cx="658487" cy="276999"/>
          </a:xfrm>
          <a:prstGeom prst="rect">
            <a:avLst/>
          </a:prstGeom>
          <a:noFill/>
        </p:spPr>
        <p:txBody>
          <a:bodyPr wrap="square" rtlCol="0">
            <a:spAutoFit/>
          </a:bodyPr>
          <a:lstStyle/>
          <a:p>
            <a:r>
              <a:rPr lang="en-GB" sz="1200" b="1" dirty="0">
                <a:solidFill>
                  <a:srgbClr val="595959"/>
                </a:solidFill>
                <a:latin typeface="Segoe UI" panose="020B0502040204020203" pitchFamily="34" charset="0"/>
                <a:cs typeface="Segoe UI" panose="020B0502040204020203" pitchFamily="34" charset="0"/>
              </a:rPr>
              <a:t>0.3%</a:t>
            </a:r>
            <a:endParaRPr lang="en-ZA" sz="1200" b="1" dirty="0">
              <a:solidFill>
                <a:srgbClr val="595959"/>
              </a:solidFill>
              <a:latin typeface="Segoe UI" panose="020B0502040204020203" pitchFamily="34" charset="0"/>
              <a:cs typeface="Segoe UI" panose="020B0502040204020203" pitchFamily="34" charset="0"/>
            </a:endParaRPr>
          </a:p>
        </p:txBody>
      </p:sp>
      <p:sp>
        <p:nvSpPr>
          <p:cNvPr id="12" name="TextBox 78">
            <a:extLst>
              <a:ext uri="{FF2B5EF4-FFF2-40B4-BE49-F238E27FC236}">
                <a16:creationId xmlns:a16="http://schemas.microsoft.com/office/drawing/2014/main" id="{3BF45291-BB59-1E2D-9EE9-670B04486883}"/>
              </a:ext>
            </a:extLst>
          </p:cNvPr>
          <p:cNvSpPr txBox="1"/>
          <p:nvPr/>
        </p:nvSpPr>
        <p:spPr>
          <a:xfrm>
            <a:off x="270289" y="75990"/>
            <a:ext cx="87745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Coloured </a:t>
            </a:r>
            <a:r>
              <a:rPr kumimoji="0" lang="en-GB" sz="2000" b="0" i="0" u="none" strike="noStrike" kern="1200" cap="none" spc="0" normalizeH="0" baseline="0" noProof="0" dirty="0">
                <a:ln>
                  <a:noFill/>
                </a:ln>
                <a:solidFill>
                  <a:schemeClr val="bg1">
                    <a:lumMod val="95000"/>
                  </a:schemeClr>
                </a:solidFill>
                <a:effectLst/>
                <a:uLnTx/>
                <a:uFillTx/>
                <a:latin typeface="Segoe UI" panose="020B0502040204020203" pitchFamily="34" charset="0"/>
                <a:ea typeface="+mn-ea"/>
                <a:cs typeface="Segoe UI" panose="020B0502040204020203" pitchFamily="34" charset="0"/>
              </a:rPr>
              <a:t>population group constitutes </a:t>
            </a:r>
            <a:r>
              <a:rPr kumimoji="0" lang="en-GB"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the largest proportion of Garden Route’s population, followed by Black African at 27.8%</a:t>
            </a:r>
          </a:p>
        </p:txBody>
      </p:sp>
      <p:sp>
        <p:nvSpPr>
          <p:cNvPr id="2" name="Slide Number Placeholder 1"/>
          <p:cNvSpPr>
            <a:spLocks noGrp="1"/>
          </p:cNvSpPr>
          <p:nvPr>
            <p:ph type="sldNum" sz="quarter" idx="12"/>
          </p:nvPr>
        </p:nvSpPr>
        <p:spPr/>
        <p:txBody>
          <a:bodyPr/>
          <a:lstStyle/>
          <a:p>
            <a:fld id="{9A316D9F-02FE-4AB8-9E67-8ABC7459B647}" type="slidenum">
              <a:rPr lang="en-ZA" smtClean="0"/>
              <a:pPr/>
              <a:t>19</a:t>
            </a:fld>
            <a:endParaRPr lang="en-ZA" dirty="0"/>
          </a:p>
        </p:txBody>
      </p:sp>
      <p:sp>
        <p:nvSpPr>
          <p:cNvPr id="31" name="TextBox 30">
            <a:extLst>
              <a:ext uri="{FF2B5EF4-FFF2-40B4-BE49-F238E27FC236}">
                <a16:creationId xmlns:a16="http://schemas.microsoft.com/office/drawing/2014/main" id="{E4134968-FC50-2223-C19F-CF771F7DAB0B}"/>
              </a:ext>
            </a:extLst>
          </p:cNvPr>
          <p:cNvSpPr txBox="1"/>
          <p:nvPr/>
        </p:nvSpPr>
        <p:spPr>
          <a:xfrm>
            <a:off x="10359122" y="4803648"/>
            <a:ext cx="658487" cy="276999"/>
          </a:xfrm>
          <a:prstGeom prst="rect">
            <a:avLst/>
          </a:prstGeom>
          <a:noFill/>
        </p:spPr>
        <p:txBody>
          <a:bodyPr wrap="square" rtlCol="0">
            <a:spAutoFit/>
          </a:bodyPr>
          <a:lstStyle/>
          <a:p>
            <a:r>
              <a:rPr lang="en-GB" sz="1200" b="1" dirty="0">
                <a:solidFill>
                  <a:srgbClr val="595959"/>
                </a:solidFill>
                <a:latin typeface="Segoe UI" panose="020B0502040204020203" pitchFamily="34" charset="0"/>
                <a:cs typeface="Segoe UI" panose="020B0502040204020203" pitchFamily="34" charset="0"/>
              </a:rPr>
              <a:t>2816</a:t>
            </a:r>
            <a:endParaRPr lang="en-ZA" sz="1200" b="1" dirty="0">
              <a:solidFill>
                <a:srgbClr val="595959"/>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9279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12FAB0-1E06-F197-5BF3-328C0F838613}"/>
              </a:ext>
            </a:extLst>
          </p:cNvPr>
          <p:cNvSpPr txBox="1"/>
          <p:nvPr/>
        </p:nvSpPr>
        <p:spPr>
          <a:xfrm>
            <a:off x="2567930" y="-569186"/>
            <a:ext cx="7431709" cy="369332"/>
          </a:xfrm>
          <a:prstGeom prst="rect">
            <a:avLst/>
          </a:prstGeom>
          <a:noFill/>
        </p:spPr>
        <p:txBody>
          <a:bodyPr wrap="square" rtlCol="0">
            <a:spAutoFit/>
          </a:bodyPr>
          <a:lstStyle/>
          <a:p>
            <a:pPr>
              <a:spcBef>
                <a:spcPts val="1200"/>
              </a:spcBef>
              <a:defRPr/>
            </a:pPr>
            <a:endParaRPr lang="en-GB" dirty="0">
              <a:solidFill>
                <a:schemeClr val="bg1"/>
              </a:solidFill>
              <a:latin typeface="Arial" panose="020B0604020202020204" pitchFamily="34" charset="0"/>
              <a:cs typeface="Arial" panose="020B0604020202020204" pitchFamily="34" charset="0"/>
            </a:endParaRPr>
          </a:p>
        </p:txBody>
      </p:sp>
      <p:sp>
        <p:nvSpPr>
          <p:cNvPr id="6" name="TextBox 78">
            <a:extLst>
              <a:ext uri="{FF2B5EF4-FFF2-40B4-BE49-F238E27FC236}">
                <a16:creationId xmlns:a16="http://schemas.microsoft.com/office/drawing/2014/main" id="{91FB3F3E-5962-245C-52FB-A74E6CCC2B91}"/>
              </a:ext>
            </a:extLst>
          </p:cNvPr>
          <p:cNvSpPr txBox="1"/>
          <p:nvPr/>
        </p:nvSpPr>
        <p:spPr>
          <a:xfrm>
            <a:off x="532737" y="986183"/>
            <a:ext cx="220126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ABOUT STATS SA</a:t>
            </a:r>
          </a:p>
        </p:txBody>
      </p:sp>
      <p:sp>
        <p:nvSpPr>
          <p:cNvPr id="8" name="TextBox 7">
            <a:extLst>
              <a:ext uri="{FF2B5EF4-FFF2-40B4-BE49-F238E27FC236}">
                <a16:creationId xmlns:a16="http://schemas.microsoft.com/office/drawing/2014/main" id="{31D0E42A-6E68-8E78-A3CA-C72950CC7E7F}"/>
              </a:ext>
            </a:extLst>
          </p:cNvPr>
          <p:cNvSpPr txBox="1"/>
          <p:nvPr/>
        </p:nvSpPr>
        <p:spPr>
          <a:xfrm>
            <a:off x="268851" y="2507276"/>
            <a:ext cx="5001094" cy="2708434"/>
          </a:xfrm>
          <a:prstGeom prst="rect">
            <a:avLst/>
          </a:prstGeom>
          <a:noFill/>
        </p:spPr>
        <p:txBody>
          <a:bodyPr wrap="square">
            <a:spAutoFit/>
          </a:bodyPr>
          <a:lstStyle/>
          <a:p>
            <a:pPr marL="174625">
              <a:spcBef>
                <a:spcPts val="1200"/>
              </a:spcBef>
              <a:defRPr/>
            </a:pPr>
            <a:r>
              <a:rPr lang="en-US" sz="1600" b="1" dirty="0">
                <a:solidFill>
                  <a:schemeClr val="tx1"/>
                </a:solidFill>
                <a:latin typeface="Segoe UI" panose="020B0502040204020203" pitchFamily="34" charset="0"/>
                <a:cs typeface="Segoe UI" panose="020B0502040204020203" pitchFamily="34" charset="0"/>
              </a:rPr>
              <a:t>Stats SA is a national government department accountable to the Minister in the Presidency: Planning, Monitoring and Evaluation. </a:t>
            </a:r>
          </a:p>
          <a:p>
            <a:pPr marL="174625">
              <a:spcBef>
                <a:spcPts val="1200"/>
              </a:spcBef>
              <a:defRPr/>
            </a:pPr>
            <a:r>
              <a:rPr lang="en-US" sz="1600" dirty="0">
                <a:solidFill>
                  <a:schemeClr val="tx1"/>
                </a:solidFill>
                <a:latin typeface="Segoe UI" panose="020B0502040204020203" pitchFamily="34" charset="0"/>
                <a:cs typeface="Segoe UI" panose="020B0502040204020203" pitchFamily="34" charset="0"/>
              </a:rPr>
              <a:t>The activities of the department are regulated by the Statistics Act (6 of 1999) which mandates the department to advance the production, dissemination, use and coordination of official statistics to advance planning, monitoring and decision making to advance economic growth, development and democracy.</a:t>
            </a:r>
          </a:p>
        </p:txBody>
      </p:sp>
      <p:sp>
        <p:nvSpPr>
          <p:cNvPr id="9" name="TextBox 78">
            <a:extLst>
              <a:ext uri="{FF2B5EF4-FFF2-40B4-BE49-F238E27FC236}">
                <a16:creationId xmlns:a16="http://schemas.microsoft.com/office/drawing/2014/main" id="{5515AFBE-095D-BD47-6C5E-2F8358BD6255}"/>
              </a:ext>
            </a:extLst>
          </p:cNvPr>
          <p:cNvSpPr txBox="1"/>
          <p:nvPr/>
        </p:nvSpPr>
        <p:spPr>
          <a:xfrm>
            <a:off x="6742351" y="986183"/>
            <a:ext cx="35645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CENSUS MANDATE</a:t>
            </a:r>
          </a:p>
        </p:txBody>
      </p:sp>
      <p:sp>
        <p:nvSpPr>
          <p:cNvPr id="10" name="TextBox 9">
            <a:extLst>
              <a:ext uri="{FF2B5EF4-FFF2-40B4-BE49-F238E27FC236}">
                <a16:creationId xmlns:a16="http://schemas.microsoft.com/office/drawing/2014/main" id="{3ECD9607-FB32-8FB1-BEA2-ADEBEEEE753B}"/>
              </a:ext>
            </a:extLst>
          </p:cNvPr>
          <p:cNvSpPr txBox="1"/>
          <p:nvPr/>
        </p:nvSpPr>
        <p:spPr>
          <a:xfrm>
            <a:off x="5541818" y="2507276"/>
            <a:ext cx="6566170" cy="707886"/>
          </a:xfrm>
          <a:prstGeom prst="rect">
            <a:avLst/>
          </a:prstGeom>
          <a:noFill/>
        </p:spPr>
        <p:txBody>
          <a:bodyPr wrap="square">
            <a:spAutoFit/>
          </a:bodyPr>
          <a:lstStyle/>
          <a:p>
            <a:pPr marL="174625">
              <a:spcBef>
                <a:spcPts val="1200"/>
              </a:spcBef>
              <a:defRPr/>
            </a:pPr>
            <a:r>
              <a:rPr lang="en-ZA" sz="2000" b="1" dirty="0">
                <a:solidFill>
                  <a:schemeClr val="tx1"/>
                </a:solidFill>
                <a:latin typeface="Segoe UI" panose="020B0502040204020203" pitchFamily="34" charset="0"/>
                <a:cs typeface="Segoe UI" panose="020B0502040204020203" pitchFamily="34" charset="0"/>
              </a:rPr>
              <a:t>Section 7 of the Statistics Act</a:t>
            </a:r>
            <a:r>
              <a:rPr lang="en-ZA" sz="2000" b="1" dirty="0">
                <a:latin typeface="Segoe UI" panose="020B0502040204020203" pitchFamily="34" charset="0"/>
                <a:cs typeface="Segoe UI" panose="020B0502040204020203" pitchFamily="34" charset="0"/>
              </a:rPr>
              <a:t>: The Statistician-General must </a:t>
            </a:r>
            <a:r>
              <a:rPr lang="en-GB" sz="2000" b="1" dirty="0">
                <a:latin typeface="Segoe UI" panose="020B0502040204020203" pitchFamily="34" charset="0"/>
                <a:cs typeface="Segoe UI" panose="020B0502040204020203" pitchFamily="34" charset="0"/>
              </a:rPr>
              <a:t>cause a population census to happen.</a:t>
            </a:r>
          </a:p>
        </p:txBody>
      </p:sp>
    </p:spTree>
    <p:extLst>
      <p:ext uri="{BB962C8B-B14F-4D97-AF65-F5344CB8AC3E}">
        <p14:creationId xmlns:p14="http://schemas.microsoft.com/office/powerpoint/2010/main" val="386279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DCDC6A06-3F1D-A578-58DC-0825A647E1AB}"/>
              </a:ext>
            </a:extLst>
          </p:cNvPr>
          <p:cNvGraphicFramePr>
            <a:graphicFrameLocks/>
          </p:cNvGraphicFramePr>
          <p:nvPr>
            <p:extLst>
              <p:ext uri="{D42A27DB-BD31-4B8C-83A1-F6EECF244321}">
                <p14:modId xmlns:p14="http://schemas.microsoft.com/office/powerpoint/2010/main" val="2647960218"/>
              </p:ext>
            </p:extLst>
          </p:nvPr>
        </p:nvGraphicFramePr>
        <p:xfrm>
          <a:off x="502920" y="1567553"/>
          <a:ext cx="11304270" cy="38567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0F95E819-7D95-4338-9091-B969FE779292}"/>
              </a:ext>
            </a:extLst>
          </p:cNvPr>
          <p:cNvSpPr/>
          <p:nvPr/>
        </p:nvSpPr>
        <p:spPr>
          <a:xfrm>
            <a:off x="5316367" y="4278312"/>
            <a:ext cx="2487622" cy="525460"/>
          </a:xfrm>
          <a:prstGeom prst="rect">
            <a:avLst/>
          </a:prstGeom>
          <a:solidFill>
            <a:srgbClr val="7E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Adults 35-59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261902</a:t>
            </a:r>
          </a:p>
        </p:txBody>
      </p:sp>
      <p:sp>
        <p:nvSpPr>
          <p:cNvPr id="4" name="Rectangle 3">
            <a:extLst>
              <a:ext uri="{FF2B5EF4-FFF2-40B4-BE49-F238E27FC236}">
                <a16:creationId xmlns:a16="http://schemas.microsoft.com/office/drawing/2014/main" id="{527A319F-D798-443A-A8EF-92F5AF0AD07E}"/>
              </a:ext>
            </a:extLst>
          </p:cNvPr>
          <p:cNvSpPr/>
          <p:nvPr/>
        </p:nvSpPr>
        <p:spPr>
          <a:xfrm>
            <a:off x="1246072" y="4292304"/>
            <a:ext cx="1525451" cy="525460"/>
          </a:xfrm>
          <a:prstGeom prst="rect">
            <a:avLst/>
          </a:prstGeom>
          <a:solidFill>
            <a:srgbClr val="00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Children 0-14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1" dirty="0">
                <a:solidFill>
                  <a:prstClr val="white"/>
                </a:solidFill>
                <a:latin typeface="Segoe UI" panose="020B0502040204020203" pitchFamily="34" charset="0"/>
                <a:cs typeface="Segoe UI" panose="020B0502040204020203" pitchFamily="34" charset="0"/>
              </a:rPr>
              <a:t>185779</a:t>
            </a:r>
            <a:endParaRPr kumimoji="0" lang="en-ZA"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Rectangle 6">
            <a:extLst>
              <a:ext uri="{FF2B5EF4-FFF2-40B4-BE49-F238E27FC236}">
                <a16:creationId xmlns:a16="http://schemas.microsoft.com/office/drawing/2014/main" id="{CFB1D8D7-906B-41BB-B9A0-B9C339724B9C}"/>
              </a:ext>
            </a:extLst>
          </p:cNvPr>
          <p:cNvSpPr/>
          <p:nvPr/>
        </p:nvSpPr>
        <p:spPr>
          <a:xfrm>
            <a:off x="9465351" y="3045362"/>
            <a:ext cx="1374348" cy="525460"/>
          </a:xfrm>
          <a:prstGeom prst="rect">
            <a:avLst/>
          </a:prstGeom>
          <a:solidFill>
            <a:schemeClr val="tx1">
              <a:lumMod val="75000"/>
              <a:lumOff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Elderly 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123775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 name="Rectangle 4">
            <a:extLst>
              <a:ext uri="{FF2B5EF4-FFF2-40B4-BE49-F238E27FC236}">
                <a16:creationId xmlns:a16="http://schemas.microsoft.com/office/drawing/2014/main" id="{AEBD64DA-7D7E-4BF6-B5AF-036BE0A23DFF}"/>
              </a:ext>
            </a:extLst>
          </p:cNvPr>
          <p:cNvSpPr/>
          <p:nvPr/>
        </p:nvSpPr>
        <p:spPr>
          <a:xfrm>
            <a:off x="3027081" y="4292304"/>
            <a:ext cx="2035599" cy="525460"/>
          </a:xfrm>
          <a:prstGeom prst="rect">
            <a:avLst/>
          </a:prstGeom>
          <a:solidFill>
            <a:srgbClr val="3A6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Youth 15-34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1" dirty="0">
                <a:solidFill>
                  <a:prstClr val="white"/>
                </a:solidFill>
                <a:latin typeface="Segoe UI" panose="020B0502040204020203" pitchFamily="34" charset="0"/>
                <a:cs typeface="Segoe UI" panose="020B0502040204020203" pitchFamily="34" charset="0"/>
              </a:rPr>
              <a:t>266976</a:t>
            </a:r>
            <a:endParaRPr kumimoji="0" lang="en-ZA"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TextBox 2">
            <a:extLst>
              <a:ext uri="{FF2B5EF4-FFF2-40B4-BE49-F238E27FC236}">
                <a16:creationId xmlns:a16="http://schemas.microsoft.com/office/drawing/2014/main" id="{0892B97E-7361-427E-9A4F-F60A051A2AA2}"/>
              </a:ext>
            </a:extLst>
          </p:cNvPr>
          <p:cNvSpPr txBox="1"/>
          <p:nvPr/>
        </p:nvSpPr>
        <p:spPr>
          <a:xfrm>
            <a:off x="1449274" y="5478241"/>
            <a:ext cx="10113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3D3E"/>
                </a:solidFill>
                <a:effectLst/>
                <a:uLnTx/>
                <a:uFillTx/>
                <a:latin typeface="Segoe UI" panose="020B0502040204020203" pitchFamily="34" charset="0"/>
                <a:ea typeface="+mn-ea"/>
                <a:cs typeface="Segoe UI" panose="020B0502040204020203" pitchFamily="34" charset="0"/>
              </a:rPr>
              <a:t>22.0%</a:t>
            </a:r>
          </a:p>
        </p:txBody>
      </p:sp>
      <p:cxnSp>
        <p:nvCxnSpPr>
          <p:cNvPr id="15" name="Straight Connector 14">
            <a:extLst>
              <a:ext uri="{FF2B5EF4-FFF2-40B4-BE49-F238E27FC236}">
                <a16:creationId xmlns:a16="http://schemas.microsoft.com/office/drawing/2014/main" id="{99AF0F81-02C0-40C9-B28A-67E9F5A2B2F7}"/>
              </a:ext>
            </a:extLst>
          </p:cNvPr>
          <p:cNvCxnSpPr/>
          <p:nvPr/>
        </p:nvCxnSpPr>
        <p:spPr>
          <a:xfrm>
            <a:off x="829765" y="5451296"/>
            <a:ext cx="1795467" cy="0"/>
          </a:xfrm>
          <a:prstGeom prst="line">
            <a:avLst/>
          </a:prstGeom>
          <a:ln>
            <a:solidFill>
              <a:srgbClr val="318B7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A90D43B-5156-4EC2-84EF-936D75820A8F}"/>
              </a:ext>
            </a:extLst>
          </p:cNvPr>
          <p:cNvSpPr txBox="1"/>
          <p:nvPr/>
        </p:nvSpPr>
        <p:spPr>
          <a:xfrm>
            <a:off x="3299114" y="5478241"/>
            <a:ext cx="1297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31.9%</a:t>
            </a:r>
          </a:p>
        </p:txBody>
      </p:sp>
      <p:cxnSp>
        <p:nvCxnSpPr>
          <p:cNvPr id="22" name="Straight Connector 21">
            <a:extLst>
              <a:ext uri="{FF2B5EF4-FFF2-40B4-BE49-F238E27FC236}">
                <a16:creationId xmlns:a16="http://schemas.microsoft.com/office/drawing/2014/main" id="{8065E674-B465-4403-8EA3-8D18EA3D2864}"/>
              </a:ext>
            </a:extLst>
          </p:cNvPr>
          <p:cNvCxnSpPr>
            <a:cxnSpLocks/>
          </p:cNvCxnSpPr>
          <p:nvPr/>
        </p:nvCxnSpPr>
        <p:spPr>
          <a:xfrm>
            <a:off x="2690505" y="5451296"/>
            <a:ext cx="2304283" cy="0"/>
          </a:xfrm>
          <a:prstGeom prst="line">
            <a:avLst/>
          </a:prstGeom>
          <a:ln>
            <a:solidFill>
              <a:srgbClr val="318B7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7E2E329-74CD-474C-8BC0-401100A07F48}"/>
              </a:ext>
            </a:extLst>
          </p:cNvPr>
          <p:cNvSpPr txBox="1"/>
          <p:nvPr/>
        </p:nvSpPr>
        <p:spPr>
          <a:xfrm>
            <a:off x="6096000" y="5478241"/>
            <a:ext cx="10113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993366"/>
                </a:solidFill>
                <a:effectLst/>
                <a:uLnTx/>
                <a:uFillTx/>
                <a:latin typeface="Segoe UI" panose="020B0502040204020203" pitchFamily="34" charset="0"/>
                <a:ea typeface="+mn-ea"/>
                <a:cs typeface="Segoe UI" panose="020B0502040204020203" pitchFamily="34" charset="0"/>
              </a:rPr>
              <a:t>31.4%</a:t>
            </a:r>
          </a:p>
        </p:txBody>
      </p:sp>
      <p:cxnSp>
        <p:nvCxnSpPr>
          <p:cNvPr id="25" name="Straight Connector 24">
            <a:extLst>
              <a:ext uri="{FF2B5EF4-FFF2-40B4-BE49-F238E27FC236}">
                <a16:creationId xmlns:a16="http://schemas.microsoft.com/office/drawing/2014/main" id="{978DF722-CEDF-484F-8406-A09766CF3284}"/>
              </a:ext>
            </a:extLst>
          </p:cNvPr>
          <p:cNvCxnSpPr>
            <a:cxnSpLocks/>
          </p:cNvCxnSpPr>
          <p:nvPr/>
        </p:nvCxnSpPr>
        <p:spPr>
          <a:xfrm>
            <a:off x="5150901" y="5451296"/>
            <a:ext cx="2945135" cy="0"/>
          </a:xfrm>
          <a:prstGeom prst="line">
            <a:avLst/>
          </a:prstGeom>
          <a:ln>
            <a:solidFill>
              <a:srgbClr val="E45C5B"/>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3B77434-C573-4785-83BD-6EEFBEBA7D77}"/>
              </a:ext>
            </a:extLst>
          </p:cNvPr>
          <p:cNvSpPr txBox="1"/>
          <p:nvPr/>
        </p:nvSpPr>
        <p:spPr>
          <a:xfrm>
            <a:off x="9563103" y="5478241"/>
            <a:ext cx="10113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solidFill>
                  <a:srgbClr val="A6A6A6"/>
                </a:solidFill>
                <a:latin typeface="Segoe UI" panose="020B0502040204020203" pitchFamily="34" charset="0"/>
                <a:cs typeface="Segoe UI" panose="020B0502040204020203" pitchFamily="34" charset="0"/>
              </a:rPr>
              <a:t>14.5</a:t>
            </a:r>
            <a:r>
              <a:rPr kumimoji="0" lang="en-ZA" sz="1800" b="1" i="0" u="none" strike="noStrike" kern="1200" cap="none" spc="0" normalizeH="0" baseline="0" noProof="0" dirty="0">
                <a:ln>
                  <a:noFill/>
                </a:ln>
                <a:solidFill>
                  <a:srgbClr val="A6A6A6"/>
                </a:solidFill>
                <a:effectLst/>
                <a:uLnTx/>
                <a:uFillTx/>
                <a:latin typeface="Segoe UI" panose="020B0502040204020203" pitchFamily="34" charset="0"/>
                <a:ea typeface="+mn-ea"/>
                <a:cs typeface="Segoe UI" panose="020B0502040204020203" pitchFamily="34" charset="0"/>
              </a:rPr>
              <a:t>%</a:t>
            </a:r>
          </a:p>
        </p:txBody>
      </p:sp>
      <p:cxnSp>
        <p:nvCxnSpPr>
          <p:cNvPr id="28" name="Straight Connector 27">
            <a:extLst>
              <a:ext uri="{FF2B5EF4-FFF2-40B4-BE49-F238E27FC236}">
                <a16:creationId xmlns:a16="http://schemas.microsoft.com/office/drawing/2014/main" id="{50926A47-29E7-46C5-BAA9-F74D1A1FFE05}"/>
              </a:ext>
            </a:extLst>
          </p:cNvPr>
          <p:cNvCxnSpPr>
            <a:cxnSpLocks/>
          </p:cNvCxnSpPr>
          <p:nvPr/>
        </p:nvCxnSpPr>
        <p:spPr>
          <a:xfrm>
            <a:off x="8212380" y="5451296"/>
            <a:ext cx="2828212" cy="0"/>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88D660C-9F48-4FAC-BFE8-16E662173397}"/>
              </a:ext>
            </a:extLst>
          </p:cNvPr>
          <p:cNvSpPr txBox="1"/>
          <p:nvPr/>
        </p:nvSpPr>
        <p:spPr>
          <a:xfrm>
            <a:off x="9158797" y="5948908"/>
            <a:ext cx="3033203" cy="2098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1"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*Due to rounding totals may not add up to 100%</a:t>
            </a:r>
          </a:p>
        </p:txBody>
      </p:sp>
      <p:sp>
        <p:nvSpPr>
          <p:cNvPr id="14" name="TextBox 13">
            <a:extLst>
              <a:ext uri="{FF2B5EF4-FFF2-40B4-BE49-F238E27FC236}">
                <a16:creationId xmlns:a16="http://schemas.microsoft.com/office/drawing/2014/main" id="{A04DE331-F6B8-71BE-3A36-22A2B7AA5965}"/>
              </a:ext>
            </a:extLst>
          </p:cNvPr>
          <p:cNvSpPr txBox="1"/>
          <p:nvPr/>
        </p:nvSpPr>
        <p:spPr>
          <a:xfrm>
            <a:off x="8742218" y="931126"/>
            <a:ext cx="32466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Population age structure 5-year age groups, 2022</a:t>
            </a:r>
          </a:p>
        </p:txBody>
      </p:sp>
      <p:sp>
        <p:nvSpPr>
          <p:cNvPr id="19" name="TextBox 78">
            <a:extLst>
              <a:ext uri="{FF2B5EF4-FFF2-40B4-BE49-F238E27FC236}">
                <a16:creationId xmlns:a16="http://schemas.microsoft.com/office/drawing/2014/main" id="{34C19758-872A-8105-AB02-0D5320307BB4}"/>
              </a:ext>
            </a:extLst>
          </p:cNvPr>
          <p:cNvSpPr txBox="1"/>
          <p:nvPr/>
        </p:nvSpPr>
        <p:spPr>
          <a:xfrm>
            <a:off x="234067" y="226509"/>
            <a:ext cx="80899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white">
                    <a:lumMod val="95000"/>
                  </a:prstClr>
                </a:solidFill>
                <a:latin typeface="Segoe UI" panose="020B0502040204020203" pitchFamily="34" charset="0"/>
                <a:cs typeface="Segoe UI" panose="020B0502040204020203" pitchFamily="34" charset="0"/>
              </a:rPr>
              <a:t>53.9</a:t>
            </a:r>
            <a:r>
              <a:rPr kumimoji="0" lang="en-GB"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 of Garden Route’s population is under 35 years old</a:t>
            </a:r>
          </a:p>
        </p:txBody>
      </p:sp>
      <p:sp>
        <p:nvSpPr>
          <p:cNvPr id="8" name="Slide Number Placeholder 7"/>
          <p:cNvSpPr>
            <a:spLocks noGrp="1"/>
          </p:cNvSpPr>
          <p:nvPr>
            <p:ph type="sldNum" sz="quarter" idx="12"/>
          </p:nvPr>
        </p:nvSpPr>
        <p:spPr/>
        <p:txBody>
          <a:bodyPr/>
          <a:lstStyle/>
          <a:p>
            <a:fld id="{9A316D9F-02FE-4AB8-9E67-8ABC7459B647}" type="slidenum">
              <a:rPr lang="en-ZA" smtClean="0"/>
              <a:pPr/>
              <a:t>20</a:t>
            </a:fld>
            <a:endParaRPr lang="en-ZA" dirty="0"/>
          </a:p>
        </p:txBody>
      </p:sp>
    </p:spTree>
    <p:extLst>
      <p:ext uri="{BB962C8B-B14F-4D97-AF65-F5344CB8AC3E}">
        <p14:creationId xmlns:p14="http://schemas.microsoft.com/office/powerpoint/2010/main" val="93491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35D5FD-D5E9-DAB0-4822-3E83560AB9A9}"/>
              </a:ext>
            </a:extLst>
          </p:cNvPr>
          <p:cNvSpPr/>
          <p:nvPr/>
        </p:nvSpPr>
        <p:spPr>
          <a:xfrm>
            <a:off x="0" y="2507226"/>
            <a:ext cx="3960000" cy="21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D595A6F-F99F-E306-0C3F-86F2B6EE78CF}"/>
              </a:ext>
            </a:extLst>
          </p:cNvPr>
          <p:cNvSpPr/>
          <p:nvPr/>
        </p:nvSpPr>
        <p:spPr>
          <a:xfrm>
            <a:off x="8232000" y="2507226"/>
            <a:ext cx="3960000" cy="216000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3F3E8E6-B4C8-3F82-A7BB-7199BD335E04}"/>
              </a:ext>
            </a:extLst>
          </p:cNvPr>
          <p:cNvSpPr/>
          <p:nvPr/>
        </p:nvSpPr>
        <p:spPr>
          <a:xfrm>
            <a:off x="4116000" y="2507226"/>
            <a:ext cx="3960000" cy="216000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80BDEEF-3834-08C8-DB9C-D88493CA8EBA}"/>
              </a:ext>
            </a:extLst>
          </p:cNvPr>
          <p:cNvSpPr/>
          <p:nvPr/>
        </p:nvSpPr>
        <p:spPr>
          <a:xfrm>
            <a:off x="0" y="2501806"/>
            <a:ext cx="3960000" cy="2160000"/>
          </a:xfrm>
          <a:prstGeom prst="rect">
            <a:avLst/>
          </a:prstGeom>
          <a:solidFill>
            <a:srgbClr val="477C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924E440-617B-20C4-57D1-877642F0ECC1}"/>
              </a:ext>
            </a:extLst>
          </p:cNvPr>
          <p:cNvSpPr/>
          <p:nvPr/>
        </p:nvSpPr>
        <p:spPr>
          <a:xfrm>
            <a:off x="4116000" y="2501806"/>
            <a:ext cx="3960000" cy="2160000"/>
          </a:xfrm>
          <a:prstGeom prst="rect">
            <a:avLst/>
          </a:prstGeom>
          <a:solidFill>
            <a:srgbClr val="477C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0D94495-210E-BB85-96D1-3A178796D5DE}"/>
              </a:ext>
            </a:extLst>
          </p:cNvPr>
          <p:cNvSpPr/>
          <p:nvPr/>
        </p:nvSpPr>
        <p:spPr>
          <a:xfrm>
            <a:off x="8232000" y="2501806"/>
            <a:ext cx="3960000" cy="2160000"/>
          </a:xfrm>
          <a:prstGeom prst="rect">
            <a:avLst/>
          </a:prstGeom>
          <a:solidFill>
            <a:srgbClr val="477C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5DE52D0-4E21-E1EB-8F8D-84B2E670824D}"/>
              </a:ext>
            </a:extLst>
          </p:cNvPr>
          <p:cNvSpPr txBox="1"/>
          <p:nvPr/>
        </p:nvSpPr>
        <p:spPr>
          <a:xfrm>
            <a:off x="4049154" y="1437267"/>
            <a:ext cx="7936374"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Education</a:t>
            </a:r>
          </a:p>
        </p:txBody>
      </p:sp>
    </p:spTree>
    <p:extLst>
      <p:ext uri="{BB962C8B-B14F-4D97-AF65-F5344CB8AC3E}">
        <p14:creationId xmlns:p14="http://schemas.microsoft.com/office/powerpoint/2010/main" val="421084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9650E34-215D-B3B7-7892-903B5D162475}"/>
              </a:ext>
            </a:extLst>
          </p:cNvPr>
          <p:cNvSpPr txBox="1"/>
          <p:nvPr/>
        </p:nvSpPr>
        <p:spPr>
          <a:xfrm>
            <a:off x="148432" y="86428"/>
            <a:ext cx="80702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Persons aged 5–24 years attending school in Garden Route</a:t>
            </a:r>
            <a:endParaRPr kumimoji="0" lang="en-GB"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endParaRPr>
          </a:p>
        </p:txBody>
      </p:sp>
      <p:sp>
        <p:nvSpPr>
          <p:cNvPr id="28" name="TextBox 27">
            <a:extLst>
              <a:ext uri="{FF2B5EF4-FFF2-40B4-BE49-F238E27FC236}">
                <a16:creationId xmlns:a16="http://schemas.microsoft.com/office/drawing/2014/main" id="{FC4486C3-AA79-F471-44FE-DCF85E4777E2}"/>
              </a:ext>
            </a:extLst>
          </p:cNvPr>
          <p:cNvSpPr txBox="1"/>
          <p:nvPr/>
        </p:nvSpPr>
        <p:spPr>
          <a:xfrm>
            <a:off x="3916424" y="7945392"/>
            <a:ext cx="830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F7F7F"/>
                </a:solidFill>
                <a:effectLst/>
                <a:uLnTx/>
                <a:uFillTx/>
                <a:latin typeface="Segoe UI" panose="020B0502040204020203" pitchFamily="34" charset="0"/>
                <a:ea typeface="+mn-ea"/>
                <a:cs typeface="Segoe UI" panose="020B0502040204020203" pitchFamily="34" charset="0"/>
              </a:rPr>
              <a:t>1996</a:t>
            </a:r>
            <a:endParaRPr kumimoji="0" lang="en-ZA" sz="1800" b="1" i="0" u="none" strike="noStrike" kern="1200" cap="none" spc="0" normalizeH="0" baseline="0" noProof="0" dirty="0">
              <a:ln>
                <a:noFill/>
              </a:ln>
              <a:solidFill>
                <a:srgbClr val="7F7F7F"/>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9A316D9F-02FE-4AB8-9E67-8ABC7459B647}" type="slidenum">
              <a:rPr lang="en-ZA" smtClean="0"/>
              <a:pPr/>
              <a:t>22</a:t>
            </a:fld>
            <a:endParaRPr lang="en-ZA" dirty="0"/>
          </a:p>
        </p:txBody>
      </p:sp>
      <p:sp>
        <p:nvSpPr>
          <p:cNvPr id="7" name="TextBox 6">
            <a:extLst>
              <a:ext uri="{FF2B5EF4-FFF2-40B4-BE49-F238E27FC236}">
                <a16:creationId xmlns:a16="http://schemas.microsoft.com/office/drawing/2014/main" id="{18D3C503-D807-6DBD-BC28-68A55C86DAB9}"/>
              </a:ext>
            </a:extLst>
          </p:cNvPr>
          <p:cNvSpPr txBox="1"/>
          <p:nvPr/>
        </p:nvSpPr>
        <p:spPr>
          <a:xfrm>
            <a:off x="7526382" y="5644830"/>
            <a:ext cx="1985554" cy="276999"/>
          </a:xfrm>
          <a:prstGeom prst="rect">
            <a:avLst/>
          </a:prstGeom>
          <a:noFill/>
        </p:spPr>
        <p:txBody>
          <a:bodyPr wrap="square" rtlCol="0">
            <a:spAutoFit/>
          </a:bodyPr>
          <a:lstStyle/>
          <a:p>
            <a:r>
              <a:rPr lang="en-US" sz="1200" dirty="0"/>
              <a:t>N = 240705</a:t>
            </a:r>
            <a:endParaRPr lang="en-ZA" sz="1200" dirty="0"/>
          </a:p>
        </p:txBody>
      </p:sp>
      <p:sp>
        <p:nvSpPr>
          <p:cNvPr id="26" name="TextBox 25">
            <a:extLst>
              <a:ext uri="{FF2B5EF4-FFF2-40B4-BE49-F238E27FC236}">
                <a16:creationId xmlns:a16="http://schemas.microsoft.com/office/drawing/2014/main" id="{0210C5A4-FED3-29AA-C398-3E19A5E64D75}"/>
              </a:ext>
            </a:extLst>
          </p:cNvPr>
          <p:cNvSpPr txBox="1"/>
          <p:nvPr/>
        </p:nvSpPr>
        <p:spPr>
          <a:xfrm>
            <a:off x="6611816" y="931126"/>
            <a:ext cx="5377098"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Population aged 5–24 by school attendance by age, Census 2022</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aphicFrame>
        <p:nvGraphicFramePr>
          <p:cNvPr id="8" name="Chart 7">
            <a:extLst>
              <a:ext uri="{FF2B5EF4-FFF2-40B4-BE49-F238E27FC236}">
                <a16:creationId xmlns:a16="http://schemas.microsoft.com/office/drawing/2014/main" id="{4C11A01F-60F6-EDCC-EE1A-ECC2C88075C0}"/>
              </a:ext>
            </a:extLst>
          </p:cNvPr>
          <p:cNvGraphicFramePr>
            <a:graphicFrameLocks/>
          </p:cNvGraphicFramePr>
          <p:nvPr>
            <p:extLst>
              <p:ext uri="{D42A27DB-BD31-4B8C-83A1-F6EECF244321}">
                <p14:modId xmlns:p14="http://schemas.microsoft.com/office/powerpoint/2010/main" val="1098081631"/>
              </p:ext>
            </p:extLst>
          </p:nvPr>
        </p:nvGraphicFramePr>
        <p:xfrm>
          <a:off x="1131725" y="1239194"/>
          <a:ext cx="8168640" cy="4528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095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E07299-3E2B-F213-6274-800BD6AE29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0491" y="2476579"/>
            <a:ext cx="3728090" cy="2160000"/>
          </a:xfrm>
          <a:prstGeom prst="rect">
            <a:avLst/>
          </a:prstGeom>
        </p:spPr>
      </p:pic>
      <p:sp>
        <p:nvSpPr>
          <p:cNvPr id="12" name="Rectangle 11">
            <a:extLst>
              <a:ext uri="{FF2B5EF4-FFF2-40B4-BE49-F238E27FC236}">
                <a16:creationId xmlns:a16="http://schemas.microsoft.com/office/drawing/2014/main" id="{F3F3E8E6-B4C8-3F82-A7BB-7199BD335E04}"/>
              </a:ext>
            </a:extLst>
          </p:cNvPr>
          <p:cNvSpPr/>
          <p:nvPr/>
        </p:nvSpPr>
        <p:spPr>
          <a:xfrm>
            <a:off x="4371932" y="2469839"/>
            <a:ext cx="3960000" cy="216000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924E440-617B-20C4-57D1-877642F0ECC1}"/>
              </a:ext>
            </a:extLst>
          </p:cNvPr>
          <p:cNvSpPr/>
          <p:nvPr/>
        </p:nvSpPr>
        <p:spPr>
          <a:xfrm>
            <a:off x="4371931" y="2500202"/>
            <a:ext cx="3960001" cy="2160000"/>
          </a:xfrm>
          <a:prstGeom prst="rect">
            <a:avLst/>
          </a:prstGeom>
          <a:solidFill>
            <a:srgbClr val="477C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0D94495-210E-BB85-96D1-3A178796D5DE}"/>
              </a:ext>
            </a:extLst>
          </p:cNvPr>
          <p:cNvSpPr/>
          <p:nvPr/>
        </p:nvSpPr>
        <p:spPr>
          <a:xfrm>
            <a:off x="8380489" y="2476579"/>
            <a:ext cx="3728091" cy="2160000"/>
          </a:xfrm>
          <a:prstGeom prst="rect">
            <a:avLst/>
          </a:prstGeom>
          <a:solidFill>
            <a:srgbClr val="477C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5DE52D0-4E21-E1EB-8F8D-84B2E670824D}"/>
              </a:ext>
            </a:extLst>
          </p:cNvPr>
          <p:cNvSpPr txBox="1"/>
          <p:nvPr/>
        </p:nvSpPr>
        <p:spPr>
          <a:xfrm>
            <a:off x="4049154" y="1437267"/>
            <a:ext cx="7936374"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Housing and Households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03" y="2500202"/>
            <a:ext cx="4246370" cy="2166739"/>
          </a:xfrm>
          <a:prstGeom prst="rect">
            <a:avLst/>
          </a:prstGeom>
        </p:spPr>
      </p:pic>
      <p:sp>
        <p:nvSpPr>
          <p:cNvPr id="10" name="Rectangle 9">
            <a:extLst>
              <a:ext uri="{FF2B5EF4-FFF2-40B4-BE49-F238E27FC236}">
                <a16:creationId xmlns:a16="http://schemas.microsoft.com/office/drawing/2014/main" id="{B924E440-617B-20C4-57D1-877642F0ECC1}"/>
              </a:ext>
            </a:extLst>
          </p:cNvPr>
          <p:cNvSpPr/>
          <p:nvPr/>
        </p:nvSpPr>
        <p:spPr>
          <a:xfrm>
            <a:off x="97723" y="2500202"/>
            <a:ext cx="4225650" cy="2160000"/>
          </a:xfrm>
          <a:prstGeom prst="rect">
            <a:avLst/>
          </a:prstGeom>
          <a:solidFill>
            <a:srgbClr val="477C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95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3B3E5F5-05FF-3F3E-F9E6-25B407F040FB}"/>
              </a:ext>
            </a:extLst>
          </p:cNvPr>
          <p:cNvGraphicFramePr>
            <a:graphicFrameLocks/>
          </p:cNvGraphicFramePr>
          <p:nvPr/>
        </p:nvGraphicFramePr>
        <p:xfrm>
          <a:off x="376518" y="1586752"/>
          <a:ext cx="11510681" cy="419548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9DA3BA0-5B06-41D7-CBDD-A24420D1F2C0}"/>
              </a:ext>
            </a:extLst>
          </p:cNvPr>
          <p:cNvSpPr txBox="1"/>
          <p:nvPr/>
        </p:nvSpPr>
        <p:spPr>
          <a:xfrm>
            <a:off x="152718" y="146313"/>
            <a:ext cx="80702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17,8 million households in Census 2022 </a:t>
            </a:r>
            <a:endParaRPr kumimoji="0" lang="en-GB"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AA6020E2-4FE5-BE2C-7DEF-4C8E1F3D8DA5}"/>
              </a:ext>
            </a:extLst>
          </p:cNvPr>
          <p:cNvSpPr txBox="1"/>
          <p:nvPr/>
        </p:nvSpPr>
        <p:spPr>
          <a:xfrm>
            <a:off x="6611816" y="931126"/>
            <a:ext cx="5377098"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Households Census 1996–2022</a:t>
            </a:r>
            <a:endPar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Arc 11">
            <a:extLst>
              <a:ext uri="{FF2B5EF4-FFF2-40B4-BE49-F238E27FC236}">
                <a16:creationId xmlns:a16="http://schemas.microsoft.com/office/drawing/2014/main" id="{AAE08DAA-A54E-62D5-A4AE-F6F66641419C}"/>
              </a:ext>
            </a:extLst>
          </p:cNvPr>
          <p:cNvSpPr/>
          <p:nvPr/>
        </p:nvSpPr>
        <p:spPr>
          <a:xfrm rot="5630457" flipH="1">
            <a:off x="8771353" y="4510138"/>
            <a:ext cx="514662" cy="510032"/>
          </a:xfrm>
          <a:prstGeom prst="arc">
            <a:avLst>
              <a:gd name="adj1" fmla="val 16200000"/>
              <a:gd name="adj2" fmla="val 21261004"/>
            </a:avLst>
          </a:prstGeom>
          <a:ln>
            <a:solidFill>
              <a:srgbClr val="477C66"/>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Arrow Connector 3">
            <a:extLst>
              <a:ext uri="{FF2B5EF4-FFF2-40B4-BE49-F238E27FC236}">
                <a16:creationId xmlns:a16="http://schemas.microsoft.com/office/drawing/2014/main" id="{565C7673-D64A-7BA8-8F97-667D0E92A4B1}"/>
              </a:ext>
            </a:extLst>
          </p:cNvPr>
          <p:cNvCxnSpPr/>
          <p:nvPr/>
        </p:nvCxnSpPr>
        <p:spPr>
          <a:xfrm>
            <a:off x="6096000" y="3165231"/>
            <a:ext cx="895643" cy="0"/>
          </a:xfrm>
          <a:prstGeom prst="straightConnector1">
            <a:avLst/>
          </a:prstGeom>
          <a:ln>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D02B0A6-3970-A1C6-F4A1-6945ADA79838}"/>
              </a:ext>
            </a:extLst>
          </p:cNvPr>
          <p:cNvCxnSpPr>
            <a:cxnSpLocks/>
          </p:cNvCxnSpPr>
          <p:nvPr/>
        </p:nvCxnSpPr>
        <p:spPr>
          <a:xfrm>
            <a:off x="7190936" y="4175761"/>
            <a:ext cx="1566066" cy="0"/>
          </a:xfrm>
          <a:prstGeom prst="straightConnector1">
            <a:avLst/>
          </a:prstGeom>
          <a:ln>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DC93C3-43E8-4B36-B1D0-41EDB410E1D0}"/>
              </a:ext>
            </a:extLst>
          </p:cNvPr>
          <p:cNvCxnSpPr>
            <a:cxnSpLocks/>
          </p:cNvCxnSpPr>
          <p:nvPr/>
        </p:nvCxnSpPr>
        <p:spPr>
          <a:xfrm>
            <a:off x="8904851" y="5158155"/>
            <a:ext cx="1566066" cy="0"/>
          </a:xfrm>
          <a:prstGeom prst="straightConnector1">
            <a:avLst/>
          </a:prstGeom>
          <a:ln>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882AC8F-06B1-CAF6-7EDA-6CDB916B7DE2}"/>
              </a:ext>
            </a:extLst>
          </p:cNvPr>
          <p:cNvSpPr txBox="1"/>
          <p:nvPr/>
        </p:nvSpPr>
        <p:spPr>
          <a:xfrm>
            <a:off x="2874499" y="1402086"/>
            <a:ext cx="2147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HOUSEHOLDS</a:t>
            </a:r>
            <a:endParaRPr kumimoji="0" lang="en-ZA" sz="18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endParaRPr>
          </a:p>
        </p:txBody>
      </p:sp>
      <p:cxnSp>
        <p:nvCxnSpPr>
          <p:cNvPr id="2" name="Straight Arrow Connector 1">
            <a:extLst>
              <a:ext uri="{FF2B5EF4-FFF2-40B4-BE49-F238E27FC236}">
                <a16:creationId xmlns:a16="http://schemas.microsoft.com/office/drawing/2014/main" id="{595EAD0C-35A2-0F7A-ABE2-94B47B6D1141}"/>
              </a:ext>
            </a:extLst>
          </p:cNvPr>
          <p:cNvCxnSpPr>
            <a:cxnSpLocks/>
          </p:cNvCxnSpPr>
          <p:nvPr/>
        </p:nvCxnSpPr>
        <p:spPr>
          <a:xfrm>
            <a:off x="6096000" y="2190976"/>
            <a:ext cx="4521200" cy="0"/>
          </a:xfrm>
          <a:prstGeom prst="straightConnector1">
            <a:avLst/>
          </a:prstGeom>
          <a:ln w="25400">
            <a:solidFill>
              <a:schemeClr val="tx1">
                <a:lumMod val="50000"/>
                <a:lumOff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CDD77EB-202C-1299-9D31-47CD875E29A5}"/>
              </a:ext>
            </a:extLst>
          </p:cNvPr>
          <p:cNvCxnSpPr>
            <a:cxnSpLocks/>
          </p:cNvCxnSpPr>
          <p:nvPr/>
        </p:nvCxnSpPr>
        <p:spPr>
          <a:xfrm flipV="1">
            <a:off x="10617200" y="2190976"/>
            <a:ext cx="0" cy="2508024"/>
          </a:xfrm>
          <a:prstGeom prst="straightConnector1">
            <a:avLst/>
          </a:prstGeom>
          <a:ln w="25400">
            <a:solidFill>
              <a:schemeClr val="tx1">
                <a:lumMod val="50000"/>
                <a:lumOff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423BB59-E42D-8F64-F534-82C884A0AD28}"/>
              </a:ext>
            </a:extLst>
          </p:cNvPr>
          <p:cNvSpPr/>
          <p:nvPr/>
        </p:nvSpPr>
        <p:spPr>
          <a:xfrm>
            <a:off x="9762836" y="1586749"/>
            <a:ext cx="1727200" cy="1578481"/>
          </a:xfrm>
          <a:prstGeom prst="ellipse">
            <a:avLst/>
          </a:prstGeom>
          <a:solidFill>
            <a:srgbClr val="477C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D13D54F-E4FA-66BE-918B-CB7F874D4AAA}"/>
              </a:ext>
            </a:extLst>
          </p:cNvPr>
          <p:cNvSpPr txBox="1"/>
          <p:nvPr/>
        </p:nvSpPr>
        <p:spPr>
          <a:xfrm>
            <a:off x="9874337" y="1870158"/>
            <a:ext cx="1571852" cy="95410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Since 1996, the number of households </a:t>
            </a:r>
            <a:r>
              <a:rPr kumimoji="0" lang="en-US" sz="1400" b="1" i="0" u="none" strike="noStrike" kern="1200" cap="none" spc="0" normalizeH="0" baseline="0" noProof="0" dirty="0">
                <a:ln>
                  <a:noFill/>
                </a:ln>
                <a:solidFill>
                  <a:srgbClr val="FFC000"/>
                </a:solidFill>
                <a:effectLst/>
                <a:uLnTx/>
                <a:uFillTx/>
                <a:latin typeface="Segoe UI" panose="020B0502040204020203" pitchFamily="34" charset="0"/>
                <a:ea typeface="+mn-ea"/>
                <a:cs typeface="Segoe UI" panose="020B0502040204020203" pitchFamily="34" charset="0"/>
              </a:rPr>
              <a:t>almost doubled</a:t>
            </a:r>
            <a:endParaRPr kumimoji="0" lang="en-ZA" sz="1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TextBox 15">
            <a:extLst>
              <a:ext uri="{FF2B5EF4-FFF2-40B4-BE49-F238E27FC236}">
                <a16:creationId xmlns:a16="http://schemas.microsoft.com/office/drawing/2014/main" id="{F3D0F517-7761-B96C-A840-7A65BEB28F93}"/>
              </a:ext>
            </a:extLst>
          </p:cNvPr>
          <p:cNvSpPr txBox="1"/>
          <p:nvPr/>
        </p:nvSpPr>
        <p:spPr>
          <a:xfrm>
            <a:off x="5975308" y="2417479"/>
            <a:ext cx="1420065" cy="3539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Increase by 23,7% from </a:t>
            </a:r>
            <a:r>
              <a:rPr lang="en-GB" sz="850" b="1" kern="1200" dirty="0">
                <a:latin typeface="Segoe UI" panose="020B0502040204020203" pitchFamily="34" charset="0"/>
                <a:cs typeface="Segoe UI" panose="020B0502040204020203" pitchFamily="34" charset="0"/>
              </a:rPr>
              <a:t>1996</a:t>
            </a:r>
            <a:endParaRPr kumimoji="0" lang="en-ZA" sz="850" b="1"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11" name="TextBox 15">
            <a:extLst>
              <a:ext uri="{FF2B5EF4-FFF2-40B4-BE49-F238E27FC236}">
                <a16:creationId xmlns:a16="http://schemas.microsoft.com/office/drawing/2014/main" id="{DFC79DB3-71B6-C9F3-432D-8CD35670EFF2}"/>
              </a:ext>
            </a:extLst>
          </p:cNvPr>
          <p:cNvSpPr txBox="1"/>
          <p:nvPr/>
        </p:nvSpPr>
        <p:spPr>
          <a:xfrm>
            <a:off x="7402538" y="3469046"/>
            <a:ext cx="1420065" cy="3539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Increase by 28,9% from </a:t>
            </a:r>
            <a:r>
              <a:rPr lang="en-GB" sz="850" b="1" kern="1200" dirty="0">
                <a:latin typeface="Segoe UI" panose="020B0502040204020203" pitchFamily="34" charset="0"/>
                <a:cs typeface="Segoe UI" panose="020B0502040204020203" pitchFamily="34" charset="0"/>
              </a:rPr>
              <a:t>2001</a:t>
            </a:r>
            <a:endParaRPr kumimoji="0" lang="en-ZA" sz="850" b="1"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14" name="TextBox 15">
            <a:extLst>
              <a:ext uri="{FF2B5EF4-FFF2-40B4-BE49-F238E27FC236}">
                <a16:creationId xmlns:a16="http://schemas.microsoft.com/office/drawing/2014/main" id="{89077B43-DB24-836B-AB13-3FB5DEC66FFB}"/>
              </a:ext>
            </a:extLst>
          </p:cNvPr>
          <p:cNvSpPr txBox="1"/>
          <p:nvPr/>
        </p:nvSpPr>
        <p:spPr>
          <a:xfrm>
            <a:off x="9310335" y="4397114"/>
            <a:ext cx="1420065" cy="3539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Increase by 23,4% from </a:t>
            </a:r>
            <a:r>
              <a:rPr lang="en-GB" sz="850" b="1" kern="1200" dirty="0">
                <a:latin typeface="Segoe UI" panose="020B0502040204020203" pitchFamily="34" charset="0"/>
                <a:cs typeface="Segoe UI" panose="020B0502040204020203" pitchFamily="34" charset="0"/>
              </a:rPr>
              <a:t>2011</a:t>
            </a:r>
            <a:endParaRPr kumimoji="0" lang="en-ZA" sz="850" b="1"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15" name="Slide Number Placeholder 14"/>
          <p:cNvSpPr>
            <a:spLocks noGrp="1"/>
          </p:cNvSpPr>
          <p:nvPr>
            <p:ph type="sldNum" sz="quarter" idx="12"/>
          </p:nvPr>
        </p:nvSpPr>
        <p:spPr/>
        <p:txBody>
          <a:bodyPr/>
          <a:lstStyle/>
          <a:p>
            <a:fld id="{9A316D9F-02FE-4AB8-9E67-8ABC7459B647}" type="slidenum">
              <a:rPr lang="en-ZA" smtClean="0"/>
              <a:pPr/>
              <a:t>24</a:t>
            </a:fld>
            <a:endParaRPr lang="en-ZA" dirty="0"/>
          </a:p>
        </p:txBody>
      </p:sp>
    </p:spTree>
    <p:extLst>
      <p:ext uri="{BB962C8B-B14F-4D97-AF65-F5344CB8AC3E}">
        <p14:creationId xmlns:p14="http://schemas.microsoft.com/office/powerpoint/2010/main" val="132843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8">
            <a:extLst>
              <a:ext uri="{FF2B5EF4-FFF2-40B4-BE49-F238E27FC236}">
                <a16:creationId xmlns:a16="http://schemas.microsoft.com/office/drawing/2014/main" id="{4D958779-207A-8BC7-1B7C-5BBCF991103C}"/>
              </a:ext>
            </a:extLst>
          </p:cNvPr>
          <p:cNvSpPr txBox="1"/>
          <p:nvPr/>
        </p:nvSpPr>
        <p:spPr>
          <a:xfrm>
            <a:off x="270289" y="75990"/>
            <a:ext cx="7141893" cy="707886"/>
          </a:xfrm>
          <a:prstGeom prst="rect">
            <a:avLst/>
          </a:prstGeom>
          <a:noFill/>
        </p:spPr>
        <p:txBody>
          <a:bodyPr wrap="square" rtlCol="0">
            <a:spAutoFit/>
          </a:bodyPr>
          <a:lstStyle/>
          <a:p>
            <a:pPr lvl="0">
              <a:defRPr/>
            </a:pPr>
            <a:r>
              <a:rPr kumimoji="0" lang="en-US"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Households that resided in formal dwellings </a:t>
            </a:r>
            <a:r>
              <a:rPr lang="en-US" sz="2000" dirty="0">
                <a:solidFill>
                  <a:prstClr val="white">
                    <a:lumMod val="95000"/>
                  </a:prstClr>
                </a:solidFill>
                <a:latin typeface="Segoe UI" panose="020B0502040204020203" pitchFamily="34" charset="0"/>
                <a:cs typeface="Segoe UI" panose="020B0502040204020203" pitchFamily="34" charset="0"/>
              </a:rPr>
              <a:t>we</a:t>
            </a:r>
            <a:r>
              <a:rPr kumimoji="0" lang="en-US"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re </a:t>
            </a:r>
            <a:r>
              <a:rPr lang="en-US" sz="2000" b="1" dirty="0">
                <a:solidFill>
                  <a:prstClr val="white">
                    <a:lumMod val="95000"/>
                  </a:prstClr>
                </a:solidFill>
                <a:latin typeface="Segoe UI" panose="020B0502040204020203" pitchFamily="34" charset="0"/>
                <a:cs typeface="Segoe UI" panose="020B0502040204020203" pitchFamily="34" charset="0"/>
              </a:rPr>
              <a:t>89</a:t>
            </a:r>
            <a:r>
              <a:rPr kumimoji="0" lang="en-US" sz="2000" b="1"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,0% in 2022 </a:t>
            </a:r>
          </a:p>
        </p:txBody>
      </p:sp>
      <p:sp>
        <p:nvSpPr>
          <p:cNvPr id="11" name="TextBox 10">
            <a:extLst>
              <a:ext uri="{FF2B5EF4-FFF2-40B4-BE49-F238E27FC236}">
                <a16:creationId xmlns:a16="http://schemas.microsoft.com/office/drawing/2014/main" id="{14F923B3-E911-C8B5-E516-E91603882891}"/>
              </a:ext>
            </a:extLst>
          </p:cNvPr>
          <p:cNvSpPr txBox="1"/>
          <p:nvPr/>
        </p:nvSpPr>
        <p:spPr>
          <a:xfrm>
            <a:off x="6771376" y="931126"/>
            <a:ext cx="521753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Households by type of main dwelling, Census 2022</a:t>
            </a:r>
          </a:p>
        </p:txBody>
      </p:sp>
      <p:sp>
        <p:nvSpPr>
          <p:cNvPr id="15" name="Slide Number Placeholder 14"/>
          <p:cNvSpPr>
            <a:spLocks noGrp="1"/>
          </p:cNvSpPr>
          <p:nvPr>
            <p:ph type="sldNum" sz="quarter" idx="12"/>
          </p:nvPr>
        </p:nvSpPr>
        <p:spPr/>
        <p:txBody>
          <a:bodyPr/>
          <a:lstStyle/>
          <a:p>
            <a:fld id="{9A316D9F-02FE-4AB8-9E67-8ABC7459B647}" type="slidenum">
              <a:rPr lang="en-ZA" smtClean="0"/>
              <a:pPr/>
              <a:t>25</a:t>
            </a:fld>
            <a:endParaRPr lang="en-ZA" dirty="0"/>
          </a:p>
        </p:txBody>
      </p:sp>
      <p:sp>
        <p:nvSpPr>
          <p:cNvPr id="16" name="TextBox 15">
            <a:extLst>
              <a:ext uri="{FF2B5EF4-FFF2-40B4-BE49-F238E27FC236}">
                <a16:creationId xmlns:a16="http://schemas.microsoft.com/office/drawing/2014/main" id="{A94BD765-C2F5-6546-9050-7FABD50E523C}"/>
              </a:ext>
            </a:extLst>
          </p:cNvPr>
          <p:cNvSpPr txBox="1"/>
          <p:nvPr/>
        </p:nvSpPr>
        <p:spPr>
          <a:xfrm>
            <a:off x="407667" y="935588"/>
            <a:ext cx="4512676" cy="3077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black">
                    <a:lumMod val="95000"/>
                    <a:lumOff val="5000"/>
                  </a:prstClr>
                </a:solidFill>
                <a:latin typeface="Segoe UI" panose="020B0502040204020203" pitchFamily="34" charset="0"/>
                <a:cs typeface="Segoe UI" panose="020B0502040204020203" pitchFamily="34" charset="0"/>
              </a:rPr>
              <a:t>A</a:t>
            </a:r>
            <a:r>
              <a:rPr lang="en-ZA" sz="1400" b="1" dirty="0" err="1">
                <a:solidFill>
                  <a:prstClr val="black">
                    <a:lumMod val="95000"/>
                    <a:lumOff val="5000"/>
                  </a:prstClr>
                </a:solidFill>
                <a:latin typeface="Segoe UI" panose="020B0502040204020203" pitchFamily="34" charset="0"/>
                <a:cs typeface="Segoe UI" panose="020B0502040204020203" pitchFamily="34" charset="0"/>
              </a:rPr>
              <a:t>verage</a:t>
            </a:r>
            <a:r>
              <a:rPr lang="en-ZA" sz="1400" b="1" dirty="0">
                <a:solidFill>
                  <a:prstClr val="black">
                    <a:lumMod val="95000"/>
                    <a:lumOff val="5000"/>
                  </a:prstClr>
                </a:solidFill>
                <a:latin typeface="Segoe UI" panose="020B0502040204020203" pitchFamily="34" charset="0"/>
                <a:cs typeface="Segoe UI" panose="020B0502040204020203" pitchFamily="34" charset="0"/>
              </a:rPr>
              <a:t> household size = 3.3</a:t>
            </a:r>
            <a:endParaRPr kumimoji="0" lang="en-ZA" sz="1400" b="1"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endParaRPr>
          </a:p>
        </p:txBody>
      </p:sp>
      <p:graphicFrame>
        <p:nvGraphicFramePr>
          <p:cNvPr id="7" name="Chart 6">
            <a:extLst>
              <a:ext uri="{FF2B5EF4-FFF2-40B4-BE49-F238E27FC236}">
                <a16:creationId xmlns:a16="http://schemas.microsoft.com/office/drawing/2014/main" id="{A0260D56-95AB-35AE-0F1A-F4C2A4981F0D}"/>
              </a:ext>
            </a:extLst>
          </p:cNvPr>
          <p:cNvGraphicFramePr>
            <a:graphicFrameLocks/>
          </p:cNvGraphicFramePr>
          <p:nvPr>
            <p:extLst>
              <p:ext uri="{D42A27DB-BD31-4B8C-83A1-F6EECF244321}">
                <p14:modId xmlns:p14="http://schemas.microsoft.com/office/powerpoint/2010/main" val="4164306846"/>
              </p:ext>
            </p:extLst>
          </p:nvPr>
        </p:nvGraphicFramePr>
        <p:xfrm>
          <a:off x="407667" y="1243365"/>
          <a:ext cx="11205213" cy="4679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541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35D5FD-D5E9-DAB0-4822-3E83560AB9A9}"/>
              </a:ext>
            </a:extLst>
          </p:cNvPr>
          <p:cNvSpPr/>
          <p:nvPr/>
        </p:nvSpPr>
        <p:spPr>
          <a:xfrm>
            <a:off x="0" y="2507226"/>
            <a:ext cx="3960000" cy="21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D595A6F-F99F-E306-0C3F-86F2B6EE78CF}"/>
              </a:ext>
            </a:extLst>
          </p:cNvPr>
          <p:cNvSpPr/>
          <p:nvPr/>
        </p:nvSpPr>
        <p:spPr>
          <a:xfrm>
            <a:off x="8232000" y="2507226"/>
            <a:ext cx="3960000" cy="216000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3F3E8E6-B4C8-3F82-A7BB-7199BD335E04}"/>
              </a:ext>
            </a:extLst>
          </p:cNvPr>
          <p:cNvSpPr/>
          <p:nvPr/>
        </p:nvSpPr>
        <p:spPr>
          <a:xfrm>
            <a:off x="4116000" y="2507226"/>
            <a:ext cx="3960000" cy="216000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80BDEEF-3834-08C8-DB9C-D88493CA8EBA}"/>
              </a:ext>
            </a:extLst>
          </p:cNvPr>
          <p:cNvSpPr/>
          <p:nvPr/>
        </p:nvSpPr>
        <p:spPr>
          <a:xfrm>
            <a:off x="0" y="2501806"/>
            <a:ext cx="3960000" cy="2160000"/>
          </a:xfrm>
          <a:prstGeom prst="rect">
            <a:avLst/>
          </a:prstGeom>
          <a:solidFill>
            <a:srgbClr val="477C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924E440-617B-20C4-57D1-877642F0ECC1}"/>
              </a:ext>
            </a:extLst>
          </p:cNvPr>
          <p:cNvSpPr/>
          <p:nvPr/>
        </p:nvSpPr>
        <p:spPr>
          <a:xfrm>
            <a:off x="4116000" y="2501806"/>
            <a:ext cx="3960000" cy="2160000"/>
          </a:xfrm>
          <a:prstGeom prst="rect">
            <a:avLst/>
          </a:prstGeom>
          <a:solidFill>
            <a:srgbClr val="477C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0D94495-210E-BB85-96D1-3A178796D5DE}"/>
              </a:ext>
            </a:extLst>
          </p:cNvPr>
          <p:cNvSpPr/>
          <p:nvPr/>
        </p:nvSpPr>
        <p:spPr>
          <a:xfrm>
            <a:off x="8232000" y="2501806"/>
            <a:ext cx="3960000" cy="2160000"/>
          </a:xfrm>
          <a:prstGeom prst="rect">
            <a:avLst/>
          </a:prstGeom>
          <a:solidFill>
            <a:srgbClr val="477C6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5DE52D0-4E21-E1EB-8F8D-84B2E670824D}"/>
              </a:ext>
            </a:extLst>
          </p:cNvPr>
          <p:cNvSpPr txBox="1"/>
          <p:nvPr/>
        </p:nvSpPr>
        <p:spPr>
          <a:xfrm>
            <a:off x="4049154" y="1437267"/>
            <a:ext cx="7936374"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Service Delivery</a:t>
            </a:r>
          </a:p>
        </p:txBody>
      </p:sp>
    </p:spTree>
    <p:extLst>
      <p:ext uri="{BB962C8B-B14F-4D97-AF65-F5344CB8AC3E}">
        <p14:creationId xmlns:p14="http://schemas.microsoft.com/office/powerpoint/2010/main" val="2720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F13069-9084-D87A-1A48-E914D2C7F0F3}"/>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41675" y="1851956"/>
            <a:ext cx="3024028" cy="2725091"/>
          </a:xfrm>
          <a:prstGeom prst="rect">
            <a:avLst/>
          </a:prstGeom>
        </p:spPr>
      </p:pic>
      <p:sp>
        <p:nvSpPr>
          <p:cNvPr id="25" name="TextBox 24">
            <a:extLst>
              <a:ext uri="{FF2B5EF4-FFF2-40B4-BE49-F238E27FC236}">
                <a16:creationId xmlns:a16="http://schemas.microsoft.com/office/drawing/2014/main" id="{04F8B244-56F0-8BAE-FCD2-C38720BE777A}"/>
              </a:ext>
            </a:extLst>
          </p:cNvPr>
          <p:cNvSpPr txBox="1"/>
          <p:nvPr/>
        </p:nvSpPr>
        <p:spPr>
          <a:xfrm>
            <a:off x="9993768" y="4667650"/>
            <a:ext cx="7198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2022</a:t>
            </a:r>
          </a:p>
        </p:txBody>
      </p:sp>
      <p:sp>
        <p:nvSpPr>
          <p:cNvPr id="26" name="TextBox 25">
            <a:extLst>
              <a:ext uri="{FF2B5EF4-FFF2-40B4-BE49-F238E27FC236}">
                <a16:creationId xmlns:a16="http://schemas.microsoft.com/office/drawing/2014/main" id="{6EDDDD03-21EB-001D-1CF4-CF6DBDD72078}"/>
              </a:ext>
            </a:extLst>
          </p:cNvPr>
          <p:cNvSpPr txBox="1"/>
          <p:nvPr/>
        </p:nvSpPr>
        <p:spPr>
          <a:xfrm>
            <a:off x="94941" y="174741"/>
            <a:ext cx="94363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Access to electricity for lighting in </a:t>
            </a:r>
            <a:r>
              <a:rPr lang="en-GB" sz="2000" dirty="0">
                <a:solidFill>
                  <a:prstClr val="white">
                    <a:lumMod val="95000"/>
                  </a:prstClr>
                </a:solidFill>
                <a:latin typeface="Segoe UI" panose="020B0502040204020203" pitchFamily="34" charset="0"/>
                <a:cs typeface="Segoe UI" panose="020B0502040204020203" pitchFamily="34" charset="0"/>
              </a:rPr>
              <a:t>Garden Route</a:t>
            </a:r>
            <a:r>
              <a:rPr kumimoji="0" lang="en-GB"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 in 2022</a:t>
            </a:r>
          </a:p>
        </p:txBody>
      </p:sp>
      <p:sp>
        <p:nvSpPr>
          <p:cNvPr id="27" name="TextBox 26">
            <a:extLst>
              <a:ext uri="{FF2B5EF4-FFF2-40B4-BE49-F238E27FC236}">
                <a16:creationId xmlns:a16="http://schemas.microsoft.com/office/drawing/2014/main" id="{65856AE4-AB9D-4EDE-8EA1-7083052241CA}"/>
              </a:ext>
            </a:extLst>
          </p:cNvPr>
          <p:cNvSpPr txBox="1"/>
          <p:nvPr/>
        </p:nvSpPr>
        <p:spPr>
          <a:xfrm>
            <a:off x="9407960" y="1125374"/>
            <a:ext cx="2487932"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had 92.3% of households having access to electricity for lighting</a:t>
            </a:r>
          </a:p>
        </p:txBody>
      </p:sp>
      <p:sp>
        <p:nvSpPr>
          <p:cNvPr id="29" name="TextBox 28">
            <a:extLst>
              <a:ext uri="{FF2B5EF4-FFF2-40B4-BE49-F238E27FC236}">
                <a16:creationId xmlns:a16="http://schemas.microsoft.com/office/drawing/2014/main" id="{9C465E8E-35D1-6145-757C-1875100A39D2}"/>
              </a:ext>
            </a:extLst>
          </p:cNvPr>
          <p:cNvSpPr txBox="1"/>
          <p:nvPr/>
        </p:nvSpPr>
        <p:spPr>
          <a:xfrm>
            <a:off x="6922561" y="5745632"/>
            <a:ext cx="521753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Households by access electricity for lighting by municipality, Census 2022</a:t>
            </a:r>
          </a:p>
        </p:txBody>
      </p:sp>
      <p:sp>
        <p:nvSpPr>
          <p:cNvPr id="2" name="Slide Number Placeholder 1"/>
          <p:cNvSpPr>
            <a:spLocks noGrp="1"/>
          </p:cNvSpPr>
          <p:nvPr>
            <p:ph type="sldNum" sz="quarter" idx="12"/>
          </p:nvPr>
        </p:nvSpPr>
        <p:spPr/>
        <p:txBody>
          <a:bodyPr/>
          <a:lstStyle/>
          <a:p>
            <a:fld id="{9A316D9F-02FE-4AB8-9E67-8ABC7459B647}" type="slidenum">
              <a:rPr lang="en-ZA" smtClean="0"/>
              <a:pPr/>
              <a:t>27</a:t>
            </a:fld>
            <a:endParaRPr lang="en-ZA" dirty="0"/>
          </a:p>
        </p:txBody>
      </p:sp>
      <p:graphicFrame>
        <p:nvGraphicFramePr>
          <p:cNvPr id="10" name="Chart 9">
            <a:extLst>
              <a:ext uri="{FF2B5EF4-FFF2-40B4-BE49-F238E27FC236}">
                <a16:creationId xmlns:a16="http://schemas.microsoft.com/office/drawing/2014/main" id="{D24ADDA0-B13B-4B36-7397-0C970A75E72A}"/>
              </a:ext>
            </a:extLst>
          </p:cNvPr>
          <p:cNvGraphicFramePr>
            <a:graphicFrameLocks/>
          </p:cNvGraphicFramePr>
          <p:nvPr>
            <p:extLst>
              <p:ext uri="{D42A27DB-BD31-4B8C-83A1-F6EECF244321}">
                <p14:modId xmlns:p14="http://schemas.microsoft.com/office/powerpoint/2010/main" val="4132363505"/>
              </p:ext>
            </p:extLst>
          </p:nvPr>
        </p:nvGraphicFramePr>
        <p:xfrm>
          <a:off x="326297" y="1125374"/>
          <a:ext cx="8680543" cy="4738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404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F13069-9084-D87A-1A48-E914D2C7F0F3}"/>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41675" y="1851956"/>
            <a:ext cx="3024028" cy="2725091"/>
          </a:xfrm>
          <a:prstGeom prst="rect">
            <a:avLst/>
          </a:prstGeom>
        </p:spPr>
      </p:pic>
      <p:sp>
        <p:nvSpPr>
          <p:cNvPr id="25" name="TextBox 24">
            <a:extLst>
              <a:ext uri="{FF2B5EF4-FFF2-40B4-BE49-F238E27FC236}">
                <a16:creationId xmlns:a16="http://schemas.microsoft.com/office/drawing/2014/main" id="{04F8B244-56F0-8BAE-FCD2-C38720BE777A}"/>
              </a:ext>
            </a:extLst>
          </p:cNvPr>
          <p:cNvSpPr txBox="1"/>
          <p:nvPr/>
        </p:nvSpPr>
        <p:spPr>
          <a:xfrm>
            <a:off x="9993768" y="4667650"/>
            <a:ext cx="7198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2022</a:t>
            </a:r>
          </a:p>
        </p:txBody>
      </p:sp>
      <p:sp>
        <p:nvSpPr>
          <p:cNvPr id="26" name="TextBox 25">
            <a:extLst>
              <a:ext uri="{FF2B5EF4-FFF2-40B4-BE49-F238E27FC236}">
                <a16:creationId xmlns:a16="http://schemas.microsoft.com/office/drawing/2014/main" id="{6EDDDD03-21EB-001D-1CF4-CF6DBDD72078}"/>
              </a:ext>
            </a:extLst>
          </p:cNvPr>
          <p:cNvSpPr txBox="1"/>
          <p:nvPr/>
        </p:nvSpPr>
        <p:spPr>
          <a:xfrm>
            <a:off x="94941" y="174741"/>
            <a:ext cx="94363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Access to electricity for cooking in </a:t>
            </a:r>
            <a:r>
              <a:rPr kumimoji="0" lang="en-GB"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Garden Route in 2022</a:t>
            </a:r>
          </a:p>
        </p:txBody>
      </p:sp>
      <p:sp>
        <p:nvSpPr>
          <p:cNvPr id="27" name="TextBox 26">
            <a:extLst>
              <a:ext uri="{FF2B5EF4-FFF2-40B4-BE49-F238E27FC236}">
                <a16:creationId xmlns:a16="http://schemas.microsoft.com/office/drawing/2014/main" id="{65856AE4-AB9D-4EDE-8EA1-7083052241CA}"/>
              </a:ext>
            </a:extLst>
          </p:cNvPr>
          <p:cNvSpPr txBox="1"/>
          <p:nvPr/>
        </p:nvSpPr>
        <p:spPr>
          <a:xfrm>
            <a:off x="8983980" y="1046060"/>
            <a:ext cx="2911912" cy="83099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Oudtshoorn had almost two thirds of households having access to electricity for cooking and less than a third using gas</a:t>
            </a:r>
          </a:p>
        </p:txBody>
      </p:sp>
      <p:sp>
        <p:nvSpPr>
          <p:cNvPr id="29" name="TextBox 28">
            <a:extLst>
              <a:ext uri="{FF2B5EF4-FFF2-40B4-BE49-F238E27FC236}">
                <a16:creationId xmlns:a16="http://schemas.microsoft.com/office/drawing/2014/main" id="{9C465E8E-35D1-6145-757C-1875100A39D2}"/>
              </a:ext>
            </a:extLst>
          </p:cNvPr>
          <p:cNvSpPr txBox="1"/>
          <p:nvPr/>
        </p:nvSpPr>
        <p:spPr>
          <a:xfrm>
            <a:off x="6799191" y="5508191"/>
            <a:ext cx="521753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Households by access electricity for </a:t>
            </a:r>
            <a:r>
              <a:rPr lang="en-US" sz="1100" b="1" dirty="0">
                <a:solidFill>
                  <a:prstClr val="black"/>
                </a:solidFill>
                <a:latin typeface="Segoe UI" panose="020B0502040204020203" pitchFamily="34" charset="0"/>
                <a:cs typeface="Segoe UI" panose="020B0502040204020203" pitchFamily="34" charset="0"/>
              </a:rPr>
              <a:t>c</a:t>
            </a:r>
            <a:r>
              <a:rPr kumimoji="0" lang="en-US" sz="1100" b="1"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ooking</a:t>
            </a:r>
            <a:r>
              <a:rPr kumimoji="0" lang="en-US"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by municipality, Census 2022</a:t>
            </a:r>
          </a:p>
        </p:txBody>
      </p:sp>
      <p:sp>
        <p:nvSpPr>
          <p:cNvPr id="2" name="Slide Number Placeholder 1"/>
          <p:cNvSpPr>
            <a:spLocks noGrp="1"/>
          </p:cNvSpPr>
          <p:nvPr>
            <p:ph type="sldNum" sz="quarter" idx="12"/>
          </p:nvPr>
        </p:nvSpPr>
        <p:spPr/>
        <p:txBody>
          <a:bodyPr/>
          <a:lstStyle/>
          <a:p>
            <a:fld id="{9A316D9F-02FE-4AB8-9E67-8ABC7459B647}" type="slidenum">
              <a:rPr lang="en-ZA" smtClean="0"/>
              <a:pPr/>
              <a:t>28</a:t>
            </a:fld>
            <a:endParaRPr lang="en-ZA" dirty="0"/>
          </a:p>
        </p:txBody>
      </p:sp>
      <p:graphicFrame>
        <p:nvGraphicFramePr>
          <p:cNvPr id="10" name="Chart 9">
            <a:extLst>
              <a:ext uri="{FF2B5EF4-FFF2-40B4-BE49-F238E27FC236}">
                <a16:creationId xmlns:a16="http://schemas.microsoft.com/office/drawing/2014/main" id="{D24ADDA0-B13B-4B36-7397-0C970A75E72A}"/>
              </a:ext>
            </a:extLst>
          </p:cNvPr>
          <p:cNvGraphicFramePr>
            <a:graphicFrameLocks/>
          </p:cNvGraphicFramePr>
          <p:nvPr>
            <p:extLst>
              <p:ext uri="{D42A27DB-BD31-4B8C-83A1-F6EECF244321}">
                <p14:modId xmlns:p14="http://schemas.microsoft.com/office/powerpoint/2010/main" val="2254065915"/>
              </p:ext>
            </p:extLst>
          </p:nvPr>
        </p:nvGraphicFramePr>
        <p:xfrm>
          <a:off x="182880" y="1161400"/>
          <a:ext cx="8658795" cy="4346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453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6EDDDD03-21EB-001D-1CF4-CF6DBDD72078}"/>
              </a:ext>
            </a:extLst>
          </p:cNvPr>
          <p:cNvSpPr txBox="1"/>
          <p:nvPr/>
        </p:nvSpPr>
        <p:spPr>
          <a:xfrm>
            <a:off x="94941" y="174741"/>
            <a:ext cx="94363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Access to electricity for cooking in </a:t>
            </a:r>
            <a:r>
              <a:rPr kumimoji="0" lang="en-GB"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Garden Route in 2022</a:t>
            </a:r>
          </a:p>
        </p:txBody>
      </p:sp>
      <p:sp>
        <p:nvSpPr>
          <p:cNvPr id="29" name="TextBox 28">
            <a:extLst>
              <a:ext uri="{FF2B5EF4-FFF2-40B4-BE49-F238E27FC236}">
                <a16:creationId xmlns:a16="http://schemas.microsoft.com/office/drawing/2014/main" id="{9C465E8E-35D1-6145-757C-1875100A39D2}"/>
              </a:ext>
            </a:extLst>
          </p:cNvPr>
          <p:cNvSpPr txBox="1"/>
          <p:nvPr/>
        </p:nvSpPr>
        <p:spPr>
          <a:xfrm>
            <a:off x="6799191" y="5508191"/>
            <a:ext cx="521753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Households by access electricity for </a:t>
            </a:r>
            <a:r>
              <a:rPr lang="en-US" sz="1100" b="1" dirty="0">
                <a:solidFill>
                  <a:prstClr val="black"/>
                </a:solidFill>
                <a:latin typeface="Segoe UI" panose="020B0502040204020203" pitchFamily="34" charset="0"/>
                <a:cs typeface="Segoe UI" panose="020B0502040204020203" pitchFamily="34" charset="0"/>
              </a:rPr>
              <a:t>c</a:t>
            </a:r>
            <a:r>
              <a:rPr kumimoji="0" lang="en-US" sz="1100" b="1" i="0" u="none" strike="noStrike" kern="1200" cap="none" spc="0" normalizeH="0" baseline="0" noProof="0" dirty="0" err="1">
                <a:ln>
                  <a:noFill/>
                </a:ln>
                <a:solidFill>
                  <a:prstClr val="black"/>
                </a:solidFill>
                <a:effectLst/>
                <a:uLnTx/>
                <a:uFillTx/>
                <a:latin typeface="Segoe UI" panose="020B0502040204020203" pitchFamily="34" charset="0"/>
                <a:ea typeface="+mn-ea"/>
                <a:cs typeface="Segoe UI" panose="020B0502040204020203" pitchFamily="34" charset="0"/>
              </a:rPr>
              <a:t>ooking</a:t>
            </a:r>
            <a:r>
              <a:rPr kumimoji="0" lang="en-US"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by municipality, Census 2022</a:t>
            </a:r>
          </a:p>
        </p:txBody>
      </p:sp>
      <p:sp>
        <p:nvSpPr>
          <p:cNvPr id="2" name="Slide Number Placeholder 1"/>
          <p:cNvSpPr>
            <a:spLocks noGrp="1"/>
          </p:cNvSpPr>
          <p:nvPr>
            <p:ph type="sldNum" sz="quarter" idx="12"/>
          </p:nvPr>
        </p:nvSpPr>
        <p:spPr/>
        <p:txBody>
          <a:bodyPr/>
          <a:lstStyle/>
          <a:p>
            <a:fld id="{9A316D9F-02FE-4AB8-9E67-8ABC7459B647}" type="slidenum">
              <a:rPr lang="en-ZA" smtClean="0"/>
              <a:pPr/>
              <a:t>29</a:t>
            </a:fld>
            <a:endParaRPr lang="en-ZA" dirty="0"/>
          </a:p>
        </p:txBody>
      </p:sp>
      <p:graphicFrame>
        <p:nvGraphicFramePr>
          <p:cNvPr id="3" name="Table 2">
            <a:extLst>
              <a:ext uri="{FF2B5EF4-FFF2-40B4-BE49-F238E27FC236}">
                <a16:creationId xmlns:a16="http://schemas.microsoft.com/office/drawing/2014/main" id="{475BC3F7-BFF1-1A65-EA86-817034674FD3}"/>
              </a:ext>
            </a:extLst>
          </p:cNvPr>
          <p:cNvGraphicFramePr>
            <a:graphicFrameLocks noGrp="1"/>
          </p:cNvGraphicFramePr>
          <p:nvPr>
            <p:extLst>
              <p:ext uri="{D42A27DB-BD31-4B8C-83A1-F6EECF244321}">
                <p14:modId xmlns:p14="http://schemas.microsoft.com/office/powerpoint/2010/main" val="2937279133"/>
              </p:ext>
            </p:extLst>
          </p:nvPr>
        </p:nvGraphicFramePr>
        <p:xfrm>
          <a:off x="248236" y="948886"/>
          <a:ext cx="11490373" cy="4336335"/>
        </p:xfrm>
        <a:graphic>
          <a:graphicData uri="http://schemas.openxmlformats.org/drawingml/2006/table">
            <a:tbl>
              <a:tblPr>
                <a:tableStyleId>{21E4AEA4-8DFA-4A89-87EB-49C32662AFE0}</a:tableStyleId>
              </a:tblPr>
              <a:tblGrid>
                <a:gridCol w="1677110">
                  <a:extLst>
                    <a:ext uri="{9D8B030D-6E8A-4147-A177-3AD203B41FA5}">
                      <a16:colId xmlns:a16="http://schemas.microsoft.com/office/drawing/2014/main" val="76865974"/>
                    </a:ext>
                  </a:extLst>
                </a:gridCol>
                <a:gridCol w="1252194">
                  <a:extLst>
                    <a:ext uri="{9D8B030D-6E8A-4147-A177-3AD203B41FA5}">
                      <a16:colId xmlns:a16="http://schemas.microsoft.com/office/drawing/2014/main" val="1097433638"/>
                    </a:ext>
                  </a:extLst>
                </a:gridCol>
                <a:gridCol w="1530773">
                  <a:extLst>
                    <a:ext uri="{9D8B030D-6E8A-4147-A177-3AD203B41FA5}">
                      <a16:colId xmlns:a16="http://schemas.microsoft.com/office/drawing/2014/main" val="930793562"/>
                    </a:ext>
                  </a:extLst>
                </a:gridCol>
                <a:gridCol w="1201390">
                  <a:extLst>
                    <a:ext uri="{9D8B030D-6E8A-4147-A177-3AD203B41FA5}">
                      <a16:colId xmlns:a16="http://schemas.microsoft.com/office/drawing/2014/main" val="1139642956"/>
                    </a:ext>
                  </a:extLst>
                </a:gridCol>
                <a:gridCol w="1079730">
                  <a:extLst>
                    <a:ext uri="{9D8B030D-6E8A-4147-A177-3AD203B41FA5}">
                      <a16:colId xmlns:a16="http://schemas.microsoft.com/office/drawing/2014/main" val="984885401"/>
                    </a:ext>
                  </a:extLst>
                </a:gridCol>
                <a:gridCol w="897241">
                  <a:extLst>
                    <a:ext uri="{9D8B030D-6E8A-4147-A177-3AD203B41FA5}">
                      <a16:colId xmlns:a16="http://schemas.microsoft.com/office/drawing/2014/main" val="404693355"/>
                    </a:ext>
                  </a:extLst>
                </a:gridCol>
                <a:gridCol w="1003693">
                  <a:extLst>
                    <a:ext uri="{9D8B030D-6E8A-4147-A177-3AD203B41FA5}">
                      <a16:colId xmlns:a16="http://schemas.microsoft.com/office/drawing/2014/main" val="2402117155"/>
                    </a:ext>
                  </a:extLst>
                </a:gridCol>
                <a:gridCol w="821203">
                  <a:extLst>
                    <a:ext uri="{9D8B030D-6E8A-4147-A177-3AD203B41FA5}">
                      <a16:colId xmlns:a16="http://schemas.microsoft.com/office/drawing/2014/main" val="4177072143"/>
                    </a:ext>
                  </a:extLst>
                </a:gridCol>
                <a:gridCol w="851052">
                  <a:extLst>
                    <a:ext uri="{9D8B030D-6E8A-4147-A177-3AD203B41FA5}">
                      <a16:colId xmlns:a16="http://schemas.microsoft.com/office/drawing/2014/main" val="3951789107"/>
                    </a:ext>
                  </a:extLst>
                </a:gridCol>
                <a:gridCol w="1175987">
                  <a:extLst>
                    <a:ext uri="{9D8B030D-6E8A-4147-A177-3AD203B41FA5}">
                      <a16:colId xmlns:a16="http://schemas.microsoft.com/office/drawing/2014/main" val="1056130884"/>
                    </a:ext>
                  </a:extLst>
                </a:gridCol>
              </a:tblGrid>
              <a:tr h="660546">
                <a:tc>
                  <a:txBody>
                    <a:bodyPr/>
                    <a:lstStyle/>
                    <a:p>
                      <a:pPr algn="l"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F00"/>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Electricity from mains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F00"/>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Gas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F00"/>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Paraffin</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F00"/>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Wood</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F00"/>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Coal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F00"/>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Animal dung</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F00"/>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Solar</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F00"/>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Other</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F00"/>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None</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F00"/>
                    </a:solidFill>
                  </a:tcPr>
                </a:tc>
                <a:extLst>
                  <a:ext uri="{0D108BD9-81ED-4DB2-BD59-A6C34878D82A}">
                    <a16:rowId xmlns:a16="http://schemas.microsoft.com/office/drawing/2014/main" val="1567035192"/>
                  </a:ext>
                </a:extLst>
              </a:tr>
              <a:tr h="660546">
                <a:tc>
                  <a:txBody>
                    <a:bodyPr/>
                    <a:lstStyle/>
                    <a:p>
                      <a:pPr algn="l" fontAlgn="b"/>
                      <a:r>
                        <a:rPr lang="en-ZA" sz="1600" u="none" strike="noStrike" dirty="0">
                          <a:effectLst/>
                          <a:latin typeface="Arial" panose="020B0604020202020204" pitchFamily="34" charset="0"/>
                          <a:cs typeface="Arial" panose="020B0604020202020204" pitchFamily="34" charset="0"/>
                        </a:rPr>
                        <a:t>Garden Route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161550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86235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3069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3430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56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577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366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680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extLst>
                  <a:ext uri="{0D108BD9-81ED-4DB2-BD59-A6C34878D82A}">
                    <a16:rowId xmlns:a16="http://schemas.microsoft.com/office/drawing/2014/main" val="811913581"/>
                  </a:ext>
                </a:extLst>
              </a:tr>
              <a:tr h="442259">
                <a:tc>
                  <a:txBody>
                    <a:bodyPr/>
                    <a:lstStyle/>
                    <a:p>
                      <a:pPr algn="l" fontAlgn="b"/>
                      <a:r>
                        <a:rPr lang="en-ZA" sz="1600" u="none" strike="noStrike" dirty="0" err="1">
                          <a:effectLst/>
                          <a:latin typeface="Arial" panose="020B0604020202020204" pitchFamily="34" charset="0"/>
                          <a:cs typeface="Arial" panose="020B0604020202020204" pitchFamily="34" charset="0"/>
                        </a:rPr>
                        <a:t>Kannaland</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5896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2184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517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49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8</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23</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extLst>
                  <a:ext uri="{0D108BD9-81ED-4DB2-BD59-A6C34878D82A}">
                    <a16:rowId xmlns:a16="http://schemas.microsoft.com/office/drawing/2014/main" val="1899315462"/>
                  </a:ext>
                </a:extLst>
              </a:tr>
              <a:tr h="442259">
                <a:tc>
                  <a:txBody>
                    <a:bodyPr/>
                    <a:lstStyle/>
                    <a:p>
                      <a:pPr algn="l" fontAlgn="b"/>
                      <a:r>
                        <a:rPr lang="en-ZA" sz="1600" u="none" strike="noStrike" dirty="0" err="1">
                          <a:effectLst/>
                          <a:latin typeface="Arial" panose="020B0604020202020204" pitchFamily="34" charset="0"/>
                          <a:cs typeface="Arial" panose="020B0604020202020204" pitchFamily="34" charset="0"/>
                        </a:rPr>
                        <a:t>Hessequa</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15879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6151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154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84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21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35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extLst>
                  <a:ext uri="{0D108BD9-81ED-4DB2-BD59-A6C34878D82A}">
                    <a16:rowId xmlns:a16="http://schemas.microsoft.com/office/drawing/2014/main" val="628988330"/>
                  </a:ext>
                </a:extLst>
              </a:tr>
              <a:tr h="442259">
                <a:tc>
                  <a:txBody>
                    <a:bodyPr/>
                    <a:lstStyle/>
                    <a:p>
                      <a:pPr algn="l" fontAlgn="b"/>
                      <a:r>
                        <a:rPr lang="en-ZA" sz="1600" u="none" strike="noStrike">
                          <a:effectLst/>
                          <a:latin typeface="Arial" panose="020B0604020202020204" pitchFamily="34" charset="0"/>
                          <a:cs typeface="Arial" panose="020B0604020202020204" pitchFamily="34" charset="0"/>
                        </a:rPr>
                        <a:t>Mossel Bay</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32313</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19995</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276</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152</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6</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6</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82</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50</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104</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extLst>
                  <a:ext uri="{0D108BD9-81ED-4DB2-BD59-A6C34878D82A}">
                    <a16:rowId xmlns:a16="http://schemas.microsoft.com/office/drawing/2014/main" val="404170390"/>
                  </a:ext>
                </a:extLst>
              </a:tr>
              <a:tr h="442259">
                <a:tc>
                  <a:txBody>
                    <a:bodyPr/>
                    <a:lstStyle/>
                    <a:p>
                      <a:pPr algn="l" fontAlgn="b"/>
                      <a:r>
                        <a:rPr lang="en-ZA" sz="1600" u="none" strike="noStrike" dirty="0">
                          <a:effectLst/>
                          <a:latin typeface="Arial" panose="020B0604020202020204" pitchFamily="34" charset="0"/>
                          <a:cs typeface="Arial" panose="020B0604020202020204" pitchFamily="34" charset="0"/>
                        </a:rPr>
                        <a:t>George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52777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30008</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1913</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571</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25</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159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173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303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extLst>
                  <a:ext uri="{0D108BD9-81ED-4DB2-BD59-A6C34878D82A}">
                    <a16:rowId xmlns:a16="http://schemas.microsoft.com/office/drawing/2014/main" val="3782797748"/>
                  </a:ext>
                </a:extLst>
              </a:tr>
              <a:tr h="442259">
                <a:tc>
                  <a:txBody>
                    <a:bodyPr/>
                    <a:lstStyle/>
                    <a:p>
                      <a:pPr algn="l" fontAlgn="b"/>
                      <a:r>
                        <a:rPr lang="en-ZA" sz="1600" u="none" strike="noStrike">
                          <a:effectLst/>
                          <a:latin typeface="Arial" panose="020B0604020202020204" pitchFamily="34" charset="0"/>
                          <a:cs typeface="Arial" panose="020B0604020202020204" pitchFamily="34" charset="0"/>
                        </a:rPr>
                        <a:t>Oudtshoorn</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20463</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9320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211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1534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111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52</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91</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extLst>
                  <a:ext uri="{0D108BD9-81ED-4DB2-BD59-A6C34878D82A}">
                    <a16:rowId xmlns:a16="http://schemas.microsoft.com/office/drawing/2014/main" val="2857806609"/>
                  </a:ext>
                </a:extLst>
              </a:tr>
              <a:tr h="361689">
                <a:tc>
                  <a:txBody>
                    <a:bodyPr/>
                    <a:lstStyle/>
                    <a:p>
                      <a:pPr algn="l" fontAlgn="b"/>
                      <a:r>
                        <a:rPr lang="en-ZA" sz="1600" u="none" strike="noStrike" dirty="0">
                          <a:effectLst/>
                          <a:latin typeface="Arial" panose="020B0604020202020204" pitchFamily="34" charset="0"/>
                          <a:cs typeface="Arial" panose="020B0604020202020204" pitchFamily="34" charset="0"/>
                        </a:rPr>
                        <a:t>Bitou</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14954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6725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58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47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31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extLst>
                  <a:ext uri="{0D108BD9-81ED-4DB2-BD59-A6C34878D82A}">
                    <a16:rowId xmlns:a16="http://schemas.microsoft.com/office/drawing/2014/main" val="1169575982"/>
                  </a:ext>
                </a:extLst>
              </a:tr>
              <a:tr h="442259">
                <a:tc>
                  <a:txBody>
                    <a:bodyPr/>
                    <a:lstStyle/>
                    <a:p>
                      <a:pPr algn="l" fontAlgn="b"/>
                      <a:r>
                        <a:rPr lang="en-ZA" sz="1600" u="none" strike="noStrike" dirty="0">
                          <a:effectLst/>
                          <a:latin typeface="Arial" panose="020B0604020202020204" pitchFamily="34" charset="0"/>
                          <a:cs typeface="Arial" panose="020B0604020202020204" pitchFamily="34" charset="0"/>
                        </a:rPr>
                        <a:t>Knysna</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19267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11852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a:effectLst/>
                          <a:latin typeface="Arial" panose="020B0604020202020204" pitchFamily="34" charset="0"/>
                          <a:cs typeface="Arial" panose="020B0604020202020204" pitchFamily="34" charset="0"/>
                        </a:rPr>
                        <a:t>602</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455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61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48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107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rgbClr val="FFF080"/>
                    </a:solidFill>
                  </a:tcPr>
                </a:tc>
                <a:extLst>
                  <a:ext uri="{0D108BD9-81ED-4DB2-BD59-A6C34878D82A}">
                    <a16:rowId xmlns:a16="http://schemas.microsoft.com/office/drawing/2014/main" val="111443508"/>
                  </a:ext>
                </a:extLst>
              </a:tr>
            </a:tbl>
          </a:graphicData>
        </a:graphic>
      </p:graphicFrame>
    </p:spTree>
    <p:extLst>
      <p:ext uri="{BB962C8B-B14F-4D97-AF65-F5344CB8AC3E}">
        <p14:creationId xmlns:p14="http://schemas.microsoft.com/office/powerpoint/2010/main" val="378732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2A524E-BA22-662E-D20B-7A10FFD26D01}"/>
              </a:ext>
            </a:extLst>
          </p:cNvPr>
          <p:cNvSpPr txBox="1">
            <a:spLocks/>
          </p:cNvSpPr>
          <p:nvPr/>
        </p:nvSpPr>
        <p:spPr>
          <a:xfrm>
            <a:off x="0" y="0"/>
            <a:ext cx="0" cy="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What are some of the key Census 2022 innovations?</a:t>
            </a:r>
            <a:endParaRPr lang="en-ZA" dirty="0"/>
          </a:p>
        </p:txBody>
      </p:sp>
      <p:sp>
        <p:nvSpPr>
          <p:cNvPr id="32" name="Rectangle 31">
            <a:extLst>
              <a:ext uri="{FF2B5EF4-FFF2-40B4-BE49-F238E27FC236}">
                <a16:creationId xmlns:a16="http://schemas.microsoft.com/office/drawing/2014/main" id="{53112A3A-25C0-E718-A00E-4039ADC6183F}"/>
              </a:ext>
            </a:extLst>
          </p:cNvPr>
          <p:cNvSpPr/>
          <p:nvPr/>
        </p:nvSpPr>
        <p:spPr>
          <a:xfrm>
            <a:off x="625101" y="2969049"/>
            <a:ext cx="2782123" cy="2308324"/>
          </a:xfrm>
          <a:prstGeom prst="rect">
            <a:avLst/>
          </a:prstGeom>
        </p:spPr>
        <p:txBody>
          <a:bodyPr wrap="square">
            <a:spAutoFit/>
          </a:bodyPr>
          <a:lstStyle/>
          <a:p>
            <a:pPr lvl="0"/>
            <a:r>
              <a:rPr lang="en-US" dirty="0">
                <a:latin typeface="Segoe UI" panose="020B0502040204020203" pitchFamily="34" charset="0"/>
                <a:cs typeface="Segoe UI" panose="020B0502040204020203" pitchFamily="34" charset="0"/>
              </a:rPr>
              <a:t>The Census generates diverse data on demographic and socio-economic information and </a:t>
            </a:r>
            <a:r>
              <a:rPr lang="en-US" dirty="0">
                <a:solidFill>
                  <a:prstClr val="black"/>
                </a:solidFill>
                <a:latin typeface="Segoe UI" panose="020B0502040204020203" pitchFamily="34" charset="0"/>
                <a:cs typeface="Segoe UI" panose="020B0502040204020203" pitchFamily="34" charset="0"/>
              </a:rPr>
              <a:t>plays an essential role in </a:t>
            </a:r>
            <a:r>
              <a:rPr lang="en-US" dirty="0">
                <a:latin typeface="Segoe UI" panose="020B0502040204020203" pitchFamily="34" charset="0"/>
                <a:cs typeface="Segoe UI" panose="020B0502040204020203" pitchFamily="34" charset="0"/>
              </a:rPr>
              <a:t>planning, policy formulation, evaluation and budget allocation.</a:t>
            </a:r>
            <a:endParaRPr lang="en-US" dirty="0">
              <a:solidFill>
                <a:prstClr val="black"/>
              </a:solidFill>
              <a:latin typeface="Segoe UI" panose="020B0502040204020203" pitchFamily="34" charset="0"/>
              <a:cs typeface="Segoe UI" panose="020B0502040204020203" pitchFamily="34" charset="0"/>
            </a:endParaRPr>
          </a:p>
        </p:txBody>
      </p:sp>
      <p:sp>
        <p:nvSpPr>
          <p:cNvPr id="5" name="TextBox 78">
            <a:extLst>
              <a:ext uri="{FF2B5EF4-FFF2-40B4-BE49-F238E27FC236}">
                <a16:creationId xmlns:a16="http://schemas.microsoft.com/office/drawing/2014/main" id="{E029D16B-35D1-7BB8-B62B-445DC63CC915}"/>
              </a:ext>
            </a:extLst>
          </p:cNvPr>
          <p:cNvSpPr txBox="1"/>
          <p:nvPr/>
        </p:nvSpPr>
        <p:spPr>
          <a:xfrm>
            <a:off x="532737" y="986183"/>
            <a:ext cx="261350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WHY IS A CENSUS IMPORTANT?</a:t>
            </a:r>
          </a:p>
        </p:txBody>
      </p:sp>
      <p:grpSp>
        <p:nvGrpSpPr>
          <p:cNvPr id="14" name="Group 13">
            <a:extLst>
              <a:ext uri="{FF2B5EF4-FFF2-40B4-BE49-F238E27FC236}">
                <a16:creationId xmlns:a16="http://schemas.microsoft.com/office/drawing/2014/main" id="{73EF49B8-00C4-E12F-B086-DF298489EB28}"/>
              </a:ext>
            </a:extLst>
          </p:cNvPr>
          <p:cNvGrpSpPr/>
          <p:nvPr/>
        </p:nvGrpSpPr>
        <p:grpSpPr>
          <a:xfrm>
            <a:off x="4453348" y="1610049"/>
            <a:ext cx="7179165" cy="400110"/>
            <a:chOff x="4453348" y="1610049"/>
            <a:chExt cx="7179165" cy="400110"/>
          </a:xfrm>
        </p:grpSpPr>
        <p:sp>
          <p:nvSpPr>
            <p:cNvPr id="25" name="Oval 24">
              <a:extLst>
                <a:ext uri="{FF2B5EF4-FFF2-40B4-BE49-F238E27FC236}">
                  <a16:creationId xmlns:a16="http://schemas.microsoft.com/office/drawing/2014/main" id="{552C16DD-7282-8D45-45D4-03F5ED9AFDFD}"/>
                </a:ext>
              </a:extLst>
            </p:cNvPr>
            <p:cNvSpPr/>
            <p:nvPr/>
          </p:nvSpPr>
          <p:spPr>
            <a:xfrm>
              <a:off x="4453348" y="1647750"/>
              <a:ext cx="360000" cy="36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4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A7664850-9E29-4BF9-53EC-29860D83E864}"/>
                </a:ext>
              </a:extLst>
            </p:cNvPr>
            <p:cNvSpPr txBox="1"/>
            <p:nvPr/>
          </p:nvSpPr>
          <p:spPr>
            <a:xfrm>
              <a:off x="4846703" y="1610049"/>
              <a:ext cx="6785810" cy="400110"/>
            </a:xfrm>
            <a:prstGeom prst="rect">
              <a:avLst/>
            </a:prstGeom>
            <a:noFill/>
          </p:spPr>
          <p:txBody>
            <a:bodyPr wrap="square">
              <a:spAutoFit/>
            </a:bodyPr>
            <a:lstStyle/>
            <a:p>
              <a:r>
                <a:rPr lang="en-US" sz="2000" b="1" dirty="0">
                  <a:solidFill>
                    <a:schemeClr val="tx1">
                      <a:lumMod val="85000"/>
                      <a:lumOff val="15000"/>
                    </a:schemeClr>
                  </a:solidFill>
                  <a:latin typeface="Segoe UI" panose="020B0502040204020203" pitchFamily="34" charset="0"/>
                  <a:cs typeface="Segoe UI" panose="020B0502040204020203" pitchFamily="34" charset="0"/>
                </a:rPr>
                <a:t>Equity</a:t>
              </a:r>
              <a:r>
                <a:rPr lang="en-US" sz="2000" dirty="0">
                  <a:solidFill>
                    <a:schemeClr val="tx1">
                      <a:lumMod val="85000"/>
                      <a:lumOff val="15000"/>
                    </a:schemeClr>
                  </a:solidFill>
                  <a:latin typeface="Segoe UI" panose="020B0502040204020203" pitchFamily="34" charset="0"/>
                  <a:cs typeface="Segoe UI" panose="020B0502040204020203" pitchFamily="34" charset="0"/>
                </a:rPr>
                <a:t> </a:t>
              </a:r>
              <a:r>
                <a:rPr lang="en-US" sz="2000" b="1" dirty="0">
                  <a:solidFill>
                    <a:schemeClr val="tx1">
                      <a:lumMod val="85000"/>
                      <a:lumOff val="15000"/>
                    </a:schemeClr>
                  </a:solidFill>
                  <a:latin typeface="Segoe UI" panose="020B0502040204020203" pitchFamily="34" charset="0"/>
                  <a:cs typeface="Segoe UI" panose="020B0502040204020203" pitchFamily="34" charset="0"/>
                </a:rPr>
                <a:t>in distribution </a:t>
              </a:r>
              <a:r>
                <a:rPr lang="en-US" sz="2000" dirty="0">
                  <a:solidFill>
                    <a:schemeClr val="tx1">
                      <a:lumMod val="85000"/>
                      <a:lumOff val="15000"/>
                    </a:schemeClr>
                  </a:solidFill>
                  <a:latin typeface="Segoe UI" panose="020B0502040204020203" pitchFamily="34" charset="0"/>
                  <a:cs typeface="Segoe UI" panose="020B0502040204020203" pitchFamily="34" charset="0"/>
                </a:rPr>
                <a:t>of government services</a:t>
              </a:r>
            </a:p>
          </p:txBody>
        </p:sp>
      </p:grpSp>
      <p:grpSp>
        <p:nvGrpSpPr>
          <p:cNvPr id="15" name="Group 14">
            <a:extLst>
              <a:ext uri="{FF2B5EF4-FFF2-40B4-BE49-F238E27FC236}">
                <a16:creationId xmlns:a16="http://schemas.microsoft.com/office/drawing/2014/main" id="{5871A9DD-E20D-7163-CC12-AD8F4647CD95}"/>
              </a:ext>
            </a:extLst>
          </p:cNvPr>
          <p:cNvGrpSpPr/>
          <p:nvPr/>
        </p:nvGrpSpPr>
        <p:grpSpPr>
          <a:xfrm>
            <a:off x="4451154" y="2969049"/>
            <a:ext cx="7012739" cy="707886"/>
            <a:chOff x="4451154" y="2749899"/>
            <a:chExt cx="7012739" cy="707886"/>
          </a:xfrm>
        </p:grpSpPr>
        <p:sp>
          <p:nvSpPr>
            <p:cNvPr id="9" name="TextBox 8">
              <a:extLst>
                <a:ext uri="{FF2B5EF4-FFF2-40B4-BE49-F238E27FC236}">
                  <a16:creationId xmlns:a16="http://schemas.microsoft.com/office/drawing/2014/main" id="{989E2242-0079-7ADA-4708-0DA773B8C73D}"/>
                </a:ext>
              </a:extLst>
            </p:cNvPr>
            <p:cNvSpPr txBox="1"/>
            <p:nvPr/>
          </p:nvSpPr>
          <p:spPr>
            <a:xfrm>
              <a:off x="4678083" y="2749899"/>
              <a:ext cx="6785810" cy="707886"/>
            </a:xfrm>
            <a:prstGeom prst="rect">
              <a:avLst/>
            </a:prstGeom>
            <a:noFill/>
          </p:spPr>
          <p:txBody>
            <a:bodyPr wrap="square">
              <a:spAutoFit/>
            </a:bodyPr>
            <a:lstStyle/>
            <a:p>
              <a:pPr marL="176213" lvl="0"/>
              <a:r>
                <a:rPr lang="en-US" sz="2000" dirty="0">
                  <a:solidFill>
                    <a:schemeClr val="tx1">
                      <a:lumMod val="85000"/>
                      <a:lumOff val="15000"/>
                    </a:schemeClr>
                  </a:solidFill>
                  <a:latin typeface="Segoe UI" panose="020B0502040204020203" pitchFamily="34" charset="0"/>
                  <a:cs typeface="Segoe UI" panose="020B0502040204020203" pitchFamily="34" charset="0"/>
                </a:rPr>
                <a:t>Distributing and </a:t>
              </a:r>
              <a:r>
                <a:rPr lang="en-US" sz="2000" b="1" dirty="0">
                  <a:solidFill>
                    <a:schemeClr val="tx1">
                      <a:lumMod val="85000"/>
                      <a:lumOff val="15000"/>
                    </a:schemeClr>
                  </a:solidFill>
                  <a:latin typeface="Segoe UI" panose="020B0502040204020203" pitchFamily="34" charset="0"/>
                  <a:cs typeface="Segoe UI" panose="020B0502040204020203" pitchFamily="34" charset="0"/>
                </a:rPr>
                <a:t>allocating government funds </a:t>
              </a:r>
              <a:r>
                <a:rPr lang="en-US" sz="2000" dirty="0">
                  <a:solidFill>
                    <a:schemeClr val="tx1">
                      <a:lumMod val="85000"/>
                      <a:lumOff val="15000"/>
                    </a:schemeClr>
                  </a:solidFill>
                  <a:latin typeface="Segoe UI" panose="020B0502040204020203" pitchFamily="34" charset="0"/>
                  <a:cs typeface="Segoe UI" panose="020B0502040204020203" pitchFamily="34" charset="0"/>
                </a:rPr>
                <a:t>among various regions and districts for services</a:t>
              </a:r>
              <a:endParaRPr lang="en-ZA" sz="200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2" name="Oval 11">
              <a:extLst>
                <a:ext uri="{FF2B5EF4-FFF2-40B4-BE49-F238E27FC236}">
                  <a16:creationId xmlns:a16="http://schemas.microsoft.com/office/drawing/2014/main" id="{FF6E75AD-4BF3-D843-C83F-F3E4B1640AB9}"/>
                </a:ext>
              </a:extLst>
            </p:cNvPr>
            <p:cNvSpPr/>
            <p:nvPr/>
          </p:nvSpPr>
          <p:spPr>
            <a:xfrm>
              <a:off x="4451154" y="2820539"/>
              <a:ext cx="360000" cy="36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400" dirty="0">
                <a:latin typeface="Segoe UI" panose="020B0502040204020203" pitchFamily="34" charset="0"/>
                <a:cs typeface="Segoe UI" panose="020B0502040204020203" pitchFamily="34" charset="0"/>
              </a:endParaRPr>
            </a:p>
          </p:txBody>
        </p:sp>
      </p:grpSp>
      <p:grpSp>
        <p:nvGrpSpPr>
          <p:cNvPr id="16" name="Group 15">
            <a:extLst>
              <a:ext uri="{FF2B5EF4-FFF2-40B4-BE49-F238E27FC236}">
                <a16:creationId xmlns:a16="http://schemas.microsoft.com/office/drawing/2014/main" id="{3C1C093C-B7DD-791C-BAD4-7D95B0CB91B8}"/>
              </a:ext>
            </a:extLst>
          </p:cNvPr>
          <p:cNvGrpSpPr/>
          <p:nvPr/>
        </p:nvGrpSpPr>
        <p:grpSpPr>
          <a:xfrm>
            <a:off x="4451154" y="4635825"/>
            <a:ext cx="7486080" cy="707886"/>
            <a:chOff x="4451154" y="4635825"/>
            <a:chExt cx="7486080" cy="707886"/>
          </a:xfrm>
        </p:grpSpPr>
        <p:sp>
          <p:nvSpPr>
            <p:cNvPr id="11" name="TextBox 10">
              <a:extLst>
                <a:ext uri="{FF2B5EF4-FFF2-40B4-BE49-F238E27FC236}">
                  <a16:creationId xmlns:a16="http://schemas.microsoft.com/office/drawing/2014/main" id="{3DA2A4D5-7AEC-020B-4609-8828A0F532DB}"/>
                </a:ext>
              </a:extLst>
            </p:cNvPr>
            <p:cNvSpPr txBox="1"/>
            <p:nvPr/>
          </p:nvSpPr>
          <p:spPr>
            <a:xfrm>
              <a:off x="4533352" y="4635825"/>
              <a:ext cx="7403882" cy="707886"/>
            </a:xfrm>
            <a:prstGeom prst="rect">
              <a:avLst/>
            </a:prstGeom>
            <a:noFill/>
          </p:spPr>
          <p:txBody>
            <a:bodyPr wrap="square">
              <a:spAutoFit/>
            </a:bodyPr>
            <a:lstStyle/>
            <a:p>
              <a:pPr marL="263525">
                <a:defRPr/>
              </a:pPr>
              <a:r>
                <a:rPr lang="en-US" sz="2000" b="1" dirty="0">
                  <a:solidFill>
                    <a:schemeClr val="tx1">
                      <a:lumMod val="85000"/>
                      <a:lumOff val="15000"/>
                    </a:schemeClr>
                  </a:solidFill>
                  <a:latin typeface="Segoe UI" panose="020B0502040204020203" pitchFamily="34" charset="0"/>
                  <a:cs typeface="Segoe UI" panose="020B0502040204020203" pitchFamily="34" charset="0"/>
                </a:rPr>
                <a:t>Measuring the performance </a:t>
              </a:r>
              <a:r>
                <a:rPr lang="en-US" sz="2000" dirty="0">
                  <a:solidFill>
                    <a:schemeClr val="tx1">
                      <a:lumMod val="85000"/>
                      <a:lumOff val="15000"/>
                    </a:schemeClr>
                  </a:solidFill>
                  <a:latin typeface="Segoe UI" panose="020B0502040204020203" pitchFamily="34" charset="0"/>
                  <a:cs typeface="Segoe UI" panose="020B0502040204020203" pitchFamily="34" charset="0"/>
                </a:rPr>
                <a:t>impact of socio economic  development of government policies and programmes</a:t>
              </a:r>
            </a:p>
          </p:txBody>
        </p:sp>
        <p:sp>
          <p:nvSpPr>
            <p:cNvPr id="13" name="Oval 12">
              <a:extLst>
                <a:ext uri="{FF2B5EF4-FFF2-40B4-BE49-F238E27FC236}">
                  <a16:creationId xmlns:a16="http://schemas.microsoft.com/office/drawing/2014/main" id="{AAD42E64-8F8B-9F9B-35FC-377AB9FF287D}"/>
                </a:ext>
              </a:extLst>
            </p:cNvPr>
            <p:cNvSpPr/>
            <p:nvPr/>
          </p:nvSpPr>
          <p:spPr>
            <a:xfrm>
              <a:off x="4451154" y="4693360"/>
              <a:ext cx="360000" cy="36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4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96648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8">
            <a:extLst>
              <a:ext uri="{FF2B5EF4-FFF2-40B4-BE49-F238E27FC236}">
                <a16:creationId xmlns:a16="http://schemas.microsoft.com/office/drawing/2014/main" id="{4D958779-207A-8BC7-1B7C-5BBCF991103C}"/>
              </a:ext>
            </a:extLst>
          </p:cNvPr>
          <p:cNvSpPr txBox="1"/>
          <p:nvPr/>
        </p:nvSpPr>
        <p:spPr>
          <a:xfrm>
            <a:off x="270289" y="75990"/>
            <a:ext cx="8471929" cy="707886"/>
          </a:xfrm>
          <a:prstGeom prst="rect">
            <a:avLst/>
          </a:prstGeom>
          <a:noFill/>
        </p:spPr>
        <p:txBody>
          <a:bodyPr wrap="square" rtlCol="0">
            <a:spAutoFit/>
          </a:bodyPr>
          <a:lstStyle/>
          <a:p>
            <a:pPr lvl="0">
              <a:defRPr/>
            </a:pPr>
            <a:r>
              <a:rPr lang="en-US" sz="2000" dirty="0">
                <a:solidFill>
                  <a:prstClr val="white">
                    <a:lumMod val="95000"/>
                  </a:prstClr>
                </a:solidFill>
                <a:latin typeface="Segoe UI" panose="020B0502040204020203" pitchFamily="34" charset="0"/>
                <a:cs typeface="Segoe UI" panose="020B0502040204020203" pitchFamily="34" charset="0"/>
              </a:rPr>
              <a:t>In 2022, 93.7% of households in Garden Route had access to piped water either inside their dwelling or inside their yard </a:t>
            </a:r>
            <a:endParaRPr kumimoji="0" lang="en-US" sz="2000" b="1"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endParaRPr>
          </a:p>
        </p:txBody>
      </p:sp>
      <p:sp>
        <p:nvSpPr>
          <p:cNvPr id="12" name="TextBox 11">
            <a:extLst>
              <a:ext uri="{FF2B5EF4-FFF2-40B4-BE49-F238E27FC236}">
                <a16:creationId xmlns:a16="http://schemas.microsoft.com/office/drawing/2014/main" id="{FD5AC9DC-6610-8E5A-5D52-FC8773EC6B15}"/>
              </a:ext>
            </a:extLst>
          </p:cNvPr>
          <p:cNvSpPr txBox="1"/>
          <p:nvPr/>
        </p:nvSpPr>
        <p:spPr>
          <a:xfrm>
            <a:off x="7675418" y="849565"/>
            <a:ext cx="431349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Households by access to piped water, Census 2022</a:t>
            </a:r>
            <a:endParaRPr kumimoji="0" lang="en-ZA"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6931B874-2E2A-B5D4-9812-BD44BB5875D7}"/>
              </a:ext>
            </a:extLst>
          </p:cNvPr>
          <p:cNvSpPr txBox="1"/>
          <p:nvPr/>
        </p:nvSpPr>
        <p:spPr>
          <a:xfrm>
            <a:off x="3700104" y="2171201"/>
            <a:ext cx="2100730" cy="461665"/>
          </a:xfrm>
          <a:prstGeom prst="rect">
            <a:avLst/>
          </a:prstGeom>
          <a:noFill/>
        </p:spPr>
        <p:txBody>
          <a:bodyPr wrap="square">
            <a:spAutoFit/>
          </a:bodyPr>
          <a:lstStyle>
            <a:defPPr>
              <a:defRPr lang="en-US"/>
            </a:defPPr>
            <a:lvl1pPr>
              <a:defRPr sz="1200">
                <a:solidFill>
                  <a:schemeClr val="bg1"/>
                </a:solidFill>
                <a:latin typeface="Segoe UI" panose="020B0502040204020203" pitchFamily="34" charset="0"/>
                <a:cs typeface="Segoe UI" panose="020B0502040204020203" pitchFamily="34" charset="0"/>
              </a:defRPr>
            </a:lvl1pPr>
          </a:lstStyle>
          <a:p>
            <a:r>
              <a:rPr lang="en-US" b="1" dirty="0"/>
              <a:t>Piped water outside yard/on community stand</a:t>
            </a:r>
          </a:p>
        </p:txBody>
      </p:sp>
      <p:sp>
        <p:nvSpPr>
          <p:cNvPr id="7" name="TextBox 6">
            <a:extLst>
              <a:ext uri="{FF2B5EF4-FFF2-40B4-BE49-F238E27FC236}">
                <a16:creationId xmlns:a16="http://schemas.microsoft.com/office/drawing/2014/main" id="{C62184A4-E572-9BC3-2423-66E992250850}"/>
              </a:ext>
            </a:extLst>
          </p:cNvPr>
          <p:cNvSpPr txBox="1"/>
          <p:nvPr/>
        </p:nvSpPr>
        <p:spPr>
          <a:xfrm>
            <a:off x="908869" y="1532484"/>
            <a:ext cx="2376954" cy="307777"/>
          </a:xfrm>
          <a:prstGeom prst="rect">
            <a:avLst/>
          </a:prstGeom>
          <a:noFill/>
        </p:spPr>
        <p:txBody>
          <a:bodyPr wrap="square">
            <a:spAutoFit/>
          </a:bodyPr>
          <a:lstStyle/>
          <a:p>
            <a:r>
              <a:rPr lang="en-US" sz="1400" b="1" dirty="0">
                <a:solidFill>
                  <a:schemeClr val="bg1"/>
                </a:solidFill>
                <a:latin typeface="Segoe UI" panose="020B0502040204020203" pitchFamily="34" charset="0"/>
                <a:cs typeface="Segoe UI" panose="020B0502040204020203" pitchFamily="34" charset="0"/>
              </a:rPr>
              <a:t>No access to piped water</a:t>
            </a:r>
          </a:p>
        </p:txBody>
      </p:sp>
      <p:sp>
        <p:nvSpPr>
          <p:cNvPr id="9" name="TextBox 8">
            <a:extLst>
              <a:ext uri="{FF2B5EF4-FFF2-40B4-BE49-F238E27FC236}">
                <a16:creationId xmlns:a16="http://schemas.microsoft.com/office/drawing/2014/main" id="{89DD71B6-D6C8-81E0-5152-E4494BE1CCA2}"/>
              </a:ext>
            </a:extLst>
          </p:cNvPr>
          <p:cNvSpPr txBox="1"/>
          <p:nvPr/>
        </p:nvSpPr>
        <p:spPr>
          <a:xfrm>
            <a:off x="3851347" y="3464082"/>
            <a:ext cx="2535382" cy="276999"/>
          </a:xfrm>
          <a:prstGeom prst="rect">
            <a:avLst/>
          </a:prstGeom>
          <a:noFill/>
        </p:spPr>
        <p:txBody>
          <a:bodyPr wrap="square">
            <a:spAutoFit/>
          </a:bodyPr>
          <a:lstStyle>
            <a:defPPr>
              <a:defRPr lang="en-US"/>
            </a:defPPr>
            <a:lvl1pPr>
              <a:defRPr sz="1200">
                <a:solidFill>
                  <a:schemeClr val="bg1"/>
                </a:solidFill>
                <a:latin typeface="Segoe UI" panose="020B0502040204020203" pitchFamily="34" charset="0"/>
                <a:cs typeface="Segoe UI" panose="020B0502040204020203" pitchFamily="34" charset="0"/>
              </a:defRPr>
            </a:lvl1pPr>
          </a:lstStyle>
          <a:p>
            <a:r>
              <a:rPr lang="en-US" b="1" dirty="0"/>
              <a:t>Piped water inside yard</a:t>
            </a:r>
          </a:p>
        </p:txBody>
      </p:sp>
      <p:sp>
        <p:nvSpPr>
          <p:cNvPr id="11" name="TextBox 10">
            <a:extLst>
              <a:ext uri="{FF2B5EF4-FFF2-40B4-BE49-F238E27FC236}">
                <a16:creationId xmlns:a16="http://schemas.microsoft.com/office/drawing/2014/main" id="{67D7475B-C190-387C-77C9-789757FB186A}"/>
              </a:ext>
            </a:extLst>
          </p:cNvPr>
          <p:cNvSpPr txBox="1"/>
          <p:nvPr/>
        </p:nvSpPr>
        <p:spPr>
          <a:xfrm>
            <a:off x="4018785" y="5013112"/>
            <a:ext cx="4262004" cy="461665"/>
          </a:xfrm>
          <a:prstGeom prst="rect">
            <a:avLst/>
          </a:prstGeom>
          <a:noFill/>
        </p:spPr>
        <p:txBody>
          <a:bodyPr wrap="square">
            <a:spAutoFit/>
          </a:bodyPr>
          <a:lstStyle/>
          <a:p>
            <a:r>
              <a:rPr lang="en-US" sz="2400" dirty="0">
                <a:solidFill>
                  <a:schemeClr val="bg1"/>
                </a:solidFill>
                <a:latin typeface="Segoe UI" panose="020B0502040204020203" pitchFamily="34" charset="0"/>
                <a:cs typeface="Segoe UI" panose="020B0502040204020203" pitchFamily="34" charset="0"/>
              </a:rPr>
              <a:t>Piped water inside dwelling</a:t>
            </a:r>
          </a:p>
        </p:txBody>
      </p:sp>
      <p:sp>
        <p:nvSpPr>
          <p:cNvPr id="17" name="TextBox 16">
            <a:extLst>
              <a:ext uri="{FF2B5EF4-FFF2-40B4-BE49-F238E27FC236}">
                <a16:creationId xmlns:a16="http://schemas.microsoft.com/office/drawing/2014/main" id="{382FB46B-ECB8-CD84-3276-2C0E24F9555C}"/>
              </a:ext>
            </a:extLst>
          </p:cNvPr>
          <p:cNvSpPr txBox="1"/>
          <p:nvPr/>
        </p:nvSpPr>
        <p:spPr>
          <a:xfrm>
            <a:off x="270289" y="1042172"/>
            <a:ext cx="8361811" cy="523220"/>
          </a:xfrm>
          <a:prstGeom prst="rect">
            <a:avLst/>
          </a:prstGeom>
          <a:noFill/>
        </p:spPr>
        <p:txBody>
          <a:bodyPr wrap="square" rtlCol="0">
            <a:spAutoFit/>
          </a:bodyPr>
          <a:lstStyle/>
          <a:p>
            <a:r>
              <a:rPr lang="en-GB" sz="1400" b="1" dirty="0">
                <a:solidFill>
                  <a:srgbClr val="2F5597"/>
                </a:solidFill>
                <a:latin typeface="Segoe UI" panose="020B0502040204020203" pitchFamily="34" charset="0"/>
                <a:cs typeface="Segoe UI" panose="020B0502040204020203" pitchFamily="34" charset="0"/>
              </a:rPr>
              <a:t>Piped water inside dwelling </a:t>
            </a:r>
            <a:r>
              <a:rPr lang="en-GB" sz="1400" b="1" dirty="0">
                <a:latin typeface="Segoe UI" panose="020B0502040204020203" pitchFamily="34" charset="0"/>
                <a:cs typeface="Segoe UI" panose="020B0502040204020203" pitchFamily="34" charset="0"/>
              </a:rPr>
              <a:t>now the </a:t>
            </a:r>
            <a:r>
              <a:rPr lang="en-GB" sz="1400" b="1" dirty="0">
                <a:solidFill>
                  <a:srgbClr val="2F5597"/>
                </a:solidFill>
                <a:latin typeface="Segoe UI" panose="020B0502040204020203" pitchFamily="34" charset="0"/>
                <a:cs typeface="Segoe UI" panose="020B0502040204020203" pitchFamily="34" charset="0"/>
              </a:rPr>
              <a:t>dominant method </a:t>
            </a:r>
            <a:r>
              <a:rPr lang="en-GB" sz="1400" b="1" dirty="0">
                <a:latin typeface="Segoe UI" panose="020B0502040204020203" pitchFamily="34" charset="0"/>
                <a:cs typeface="Segoe UI" panose="020B0502040204020203" pitchFamily="34" charset="0"/>
              </a:rPr>
              <a:t>of receiving piped water</a:t>
            </a:r>
          </a:p>
          <a:p>
            <a:endParaRPr lang="en-GB" sz="1400" b="1" dirty="0">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F6755155-44B9-6064-08D2-08E9FA405558}"/>
              </a:ext>
            </a:extLst>
          </p:cNvPr>
          <p:cNvSpPr txBox="1"/>
          <p:nvPr/>
        </p:nvSpPr>
        <p:spPr>
          <a:xfrm>
            <a:off x="634687" y="2628569"/>
            <a:ext cx="499916" cy="215444"/>
          </a:xfrm>
          <a:prstGeom prst="rect">
            <a:avLst/>
          </a:prstGeom>
          <a:noFill/>
        </p:spPr>
        <p:txBody>
          <a:bodyPr wrap="square" rtlCol="0">
            <a:spAutoFit/>
          </a:bodyPr>
          <a:lstStyle/>
          <a:p>
            <a:r>
              <a:rPr lang="en-US" sz="800" b="1" dirty="0">
                <a:solidFill>
                  <a:schemeClr val="bg1"/>
                </a:solidFill>
                <a:latin typeface="Segoe UI" panose="020B0502040204020203" pitchFamily="34" charset="0"/>
                <a:cs typeface="Segoe UI" panose="020B0502040204020203" pitchFamily="34" charset="0"/>
              </a:rPr>
              <a:t>19,6%</a:t>
            </a:r>
            <a:endParaRPr lang="en-ZA" sz="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E93B2EC-2BA1-5820-836D-CC71AB424EA1}"/>
              </a:ext>
            </a:extLst>
          </p:cNvPr>
          <p:cNvSpPr txBox="1"/>
          <p:nvPr/>
        </p:nvSpPr>
        <p:spPr>
          <a:xfrm>
            <a:off x="3173922" y="2525144"/>
            <a:ext cx="499916" cy="215444"/>
          </a:xfrm>
          <a:prstGeom prst="rect">
            <a:avLst/>
          </a:prstGeom>
          <a:noFill/>
        </p:spPr>
        <p:txBody>
          <a:bodyPr wrap="square" rtlCol="0">
            <a:spAutoFit/>
          </a:bodyPr>
          <a:lstStyle/>
          <a:p>
            <a:r>
              <a:rPr lang="en-US" sz="800" b="1" dirty="0">
                <a:solidFill>
                  <a:schemeClr val="bg1"/>
                </a:solidFill>
                <a:latin typeface="Segoe UI" panose="020B0502040204020203" pitchFamily="34" charset="0"/>
                <a:cs typeface="Segoe UI" panose="020B0502040204020203" pitchFamily="34" charset="0"/>
              </a:rPr>
              <a:t>23,2</a:t>
            </a:r>
            <a:r>
              <a:rPr lang="en-US" sz="800" dirty="0">
                <a:solidFill>
                  <a:schemeClr val="bg1"/>
                </a:solidFill>
                <a:latin typeface="Segoe UI" panose="020B0502040204020203" pitchFamily="34" charset="0"/>
                <a:cs typeface="Segoe UI" panose="020B0502040204020203" pitchFamily="34" charset="0"/>
              </a:rPr>
              <a:t>%</a:t>
            </a:r>
            <a:endParaRPr lang="en-ZA" sz="800" dirty="0">
              <a:solidFill>
                <a:schemeClr val="bg1"/>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EB14D237-8659-52E7-CABE-277F92646AB0}"/>
              </a:ext>
            </a:extLst>
          </p:cNvPr>
          <p:cNvSpPr txBox="1"/>
          <p:nvPr/>
        </p:nvSpPr>
        <p:spPr>
          <a:xfrm>
            <a:off x="5675057" y="2148051"/>
            <a:ext cx="499916" cy="215444"/>
          </a:xfrm>
          <a:prstGeom prst="rect">
            <a:avLst/>
          </a:prstGeom>
          <a:noFill/>
        </p:spPr>
        <p:txBody>
          <a:bodyPr wrap="square" rtlCol="0">
            <a:spAutoFit/>
          </a:bodyPr>
          <a:lstStyle/>
          <a:p>
            <a:r>
              <a:rPr lang="en-US" sz="800" b="1" dirty="0">
                <a:solidFill>
                  <a:schemeClr val="bg1"/>
                </a:solidFill>
                <a:latin typeface="Segoe UI" panose="020B0502040204020203" pitchFamily="34" charset="0"/>
                <a:cs typeface="Segoe UI" panose="020B0502040204020203" pitchFamily="34" charset="0"/>
              </a:rPr>
              <a:t>17,9%</a:t>
            </a:r>
            <a:endParaRPr lang="en-ZA" sz="800" b="1" dirty="0">
              <a:solidFill>
                <a:schemeClr val="bg1"/>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BA4FB0DF-EC87-C8AC-D914-CFDD078873D8}"/>
              </a:ext>
            </a:extLst>
          </p:cNvPr>
          <p:cNvSpPr txBox="1"/>
          <p:nvPr/>
        </p:nvSpPr>
        <p:spPr>
          <a:xfrm>
            <a:off x="8152594" y="1948297"/>
            <a:ext cx="710523" cy="215444"/>
          </a:xfrm>
          <a:prstGeom prst="rect">
            <a:avLst/>
          </a:prstGeom>
          <a:noFill/>
        </p:spPr>
        <p:txBody>
          <a:bodyPr wrap="square" rtlCol="0">
            <a:spAutoFit/>
          </a:bodyPr>
          <a:lstStyle/>
          <a:p>
            <a:r>
              <a:rPr lang="en-US" sz="800" b="1" dirty="0">
                <a:solidFill>
                  <a:schemeClr val="bg1"/>
                </a:solidFill>
                <a:latin typeface="Segoe UI" panose="020B0502040204020203" pitchFamily="34" charset="0"/>
                <a:cs typeface="Segoe UI" panose="020B0502040204020203" pitchFamily="34" charset="0"/>
              </a:rPr>
              <a:t>    8,9%</a:t>
            </a:r>
            <a:endParaRPr lang="en-ZA" sz="800" b="1" dirty="0">
              <a:solidFill>
                <a:schemeClr val="bg1"/>
              </a:solidFill>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45FEC689-B5BD-7C91-8331-38CC71C6F283}"/>
              </a:ext>
            </a:extLst>
          </p:cNvPr>
          <p:cNvSpPr txBox="1"/>
          <p:nvPr/>
        </p:nvSpPr>
        <p:spPr>
          <a:xfrm>
            <a:off x="658911" y="1794095"/>
            <a:ext cx="499916" cy="215444"/>
          </a:xfrm>
          <a:prstGeom prst="rect">
            <a:avLst/>
          </a:prstGeom>
          <a:noFill/>
        </p:spPr>
        <p:txBody>
          <a:bodyPr wrap="square" rtlCol="0">
            <a:spAutoFit/>
          </a:bodyPr>
          <a:lstStyle/>
          <a:p>
            <a:r>
              <a:rPr lang="en-US" sz="800" b="1" dirty="0">
                <a:solidFill>
                  <a:schemeClr val="bg1"/>
                </a:solidFill>
                <a:latin typeface="Segoe UI" panose="020B0502040204020203" pitchFamily="34" charset="0"/>
                <a:cs typeface="Segoe UI" panose="020B0502040204020203" pitchFamily="34" charset="0"/>
              </a:rPr>
              <a:t>19,7</a:t>
            </a:r>
            <a:r>
              <a:rPr lang="en-US" sz="800" dirty="0">
                <a:solidFill>
                  <a:schemeClr val="bg1"/>
                </a:solidFill>
                <a:latin typeface="Segoe UI" panose="020B0502040204020203" pitchFamily="34" charset="0"/>
                <a:cs typeface="Segoe UI" panose="020B0502040204020203" pitchFamily="34" charset="0"/>
              </a:rPr>
              <a:t>%</a:t>
            </a:r>
            <a:endParaRPr lang="en-ZA" sz="800" dirty="0">
              <a:solidFill>
                <a:schemeClr val="bg1"/>
              </a:solidFill>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24DF126E-FC3D-47F3-432A-F314CF1CD7C7}"/>
              </a:ext>
            </a:extLst>
          </p:cNvPr>
          <p:cNvSpPr txBox="1"/>
          <p:nvPr/>
        </p:nvSpPr>
        <p:spPr>
          <a:xfrm>
            <a:off x="3135286" y="1742016"/>
            <a:ext cx="499916" cy="215444"/>
          </a:xfrm>
          <a:prstGeom prst="rect">
            <a:avLst/>
          </a:prstGeom>
          <a:noFill/>
        </p:spPr>
        <p:txBody>
          <a:bodyPr wrap="square" rtlCol="0">
            <a:spAutoFit/>
          </a:bodyPr>
          <a:lstStyle/>
          <a:p>
            <a:r>
              <a:rPr lang="en-US" sz="800" b="1" dirty="0">
                <a:solidFill>
                  <a:schemeClr val="bg1"/>
                </a:solidFill>
                <a:latin typeface="Segoe UI" panose="020B0502040204020203" pitchFamily="34" charset="0"/>
                <a:cs typeface="Segoe UI" panose="020B0502040204020203" pitchFamily="34" charset="0"/>
              </a:rPr>
              <a:t>15,5</a:t>
            </a:r>
            <a:r>
              <a:rPr lang="en-US" sz="800" dirty="0">
                <a:solidFill>
                  <a:schemeClr val="bg1"/>
                </a:solidFill>
                <a:latin typeface="Segoe UI" panose="020B0502040204020203" pitchFamily="34" charset="0"/>
                <a:cs typeface="Segoe UI" panose="020B0502040204020203" pitchFamily="34" charset="0"/>
              </a:rPr>
              <a:t>%</a:t>
            </a:r>
            <a:endParaRPr lang="en-ZA" sz="800" dirty="0">
              <a:solidFill>
                <a:schemeClr val="bg1"/>
              </a:solidFill>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DA676739-DA9B-247D-B72B-6C2FA5920E54}"/>
              </a:ext>
            </a:extLst>
          </p:cNvPr>
          <p:cNvSpPr txBox="1"/>
          <p:nvPr/>
        </p:nvSpPr>
        <p:spPr>
          <a:xfrm>
            <a:off x="5697908" y="1578651"/>
            <a:ext cx="499916" cy="215444"/>
          </a:xfrm>
          <a:prstGeom prst="rect">
            <a:avLst/>
          </a:prstGeom>
          <a:noFill/>
        </p:spPr>
        <p:txBody>
          <a:bodyPr wrap="square" rtlCol="0">
            <a:spAutoFit/>
          </a:bodyPr>
          <a:lstStyle/>
          <a:p>
            <a:r>
              <a:rPr lang="en-US" sz="800" b="1" dirty="0">
                <a:solidFill>
                  <a:schemeClr val="bg1"/>
                </a:solidFill>
                <a:latin typeface="Segoe UI" panose="020B0502040204020203" pitchFamily="34" charset="0"/>
                <a:cs typeface="Segoe UI" panose="020B0502040204020203" pitchFamily="34" charset="0"/>
              </a:rPr>
              <a:t>  8,8%  </a:t>
            </a:r>
            <a:endParaRPr lang="en-ZA" sz="800" b="1" dirty="0">
              <a:solidFill>
                <a:schemeClr val="bg1"/>
              </a:solidFill>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602A1FAE-50BD-6684-AC09-C8336C78228F}"/>
              </a:ext>
            </a:extLst>
          </p:cNvPr>
          <p:cNvSpPr txBox="1"/>
          <p:nvPr/>
        </p:nvSpPr>
        <p:spPr>
          <a:xfrm>
            <a:off x="8164916" y="1597208"/>
            <a:ext cx="615799" cy="215444"/>
          </a:xfrm>
          <a:prstGeom prst="rect">
            <a:avLst/>
          </a:prstGeom>
          <a:noFill/>
        </p:spPr>
        <p:txBody>
          <a:bodyPr wrap="square" rtlCol="0">
            <a:spAutoFit/>
          </a:bodyPr>
          <a:lstStyle/>
          <a:p>
            <a:r>
              <a:rPr lang="en-US" sz="800" b="1" dirty="0">
                <a:solidFill>
                  <a:schemeClr val="bg1"/>
                </a:solidFill>
                <a:latin typeface="Segoe UI" panose="020B0502040204020203" pitchFamily="34" charset="0"/>
                <a:cs typeface="Segoe UI" panose="020B0502040204020203" pitchFamily="34" charset="0"/>
              </a:rPr>
              <a:t>   8,7 %</a:t>
            </a:r>
            <a:endParaRPr lang="en-ZA" sz="800" b="1" dirty="0">
              <a:solidFill>
                <a:schemeClr val="bg1"/>
              </a:solidFill>
              <a:latin typeface="Segoe UI" panose="020B0502040204020203" pitchFamily="34" charset="0"/>
              <a:cs typeface="Segoe UI" panose="020B0502040204020203" pitchFamily="34" charset="0"/>
            </a:endParaRPr>
          </a:p>
        </p:txBody>
      </p:sp>
      <p:graphicFrame>
        <p:nvGraphicFramePr>
          <p:cNvPr id="18" name="Chart 17">
            <a:extLst>
              <a:ext uri="{FF2B5EF4-FFF2-40B4-BE49-F238E27FC236}">
                <a16:creationId xmlns:a16="http://schemas.microsoft.com/office/drawing/2014/main" id="{9BCB865B-1FD9-9FEC-20CC-3CEE2DF817D8}"/>
              </a:ext>
            </a:extLst>
          </p:cNvPr>
          <p:cNvGraphicFramePr>
            <a:graphicFrameLocks/>
          </p:cNvGraphicFramePr>
          <p:nvPr>
            <p:extLst>
              <p:ext uri="{D42A27DB-BD31-4B8C-83A1-F6EECF244321}">
                <p14:modId xmlns:p14="http://schemas.microsoft.com/office/powerpoint/2010/main" val="1897112915"/>
              </p:ext>
            </p:extLst>
          </p:nvPr>
        </p:nvGraphicFramePr>
        <p:xfrm>
          <a:off x="270289" y="1383223"/>
          <a:ext cx="11718625" cy="44326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059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FA66A096-E17A-B9DD-161D-DCBCFCD5387C}"/>
              </a:ext>
            </a:extLst>
          </p:cNvPr>
          <p:cNvSpPr txBox="1"/>
          <p:nvPr/>
        </p:nvSpPr>
        <p:spPr>
          <a:xfrm>
            <a:off x="91775" y="106415"/>
            <a:ext cx="74846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Households using flush toilets in </a:t>
            </a:r>
            <a:r>
              <a:rPr lang="en-US" sz="2000" dirty="0">
                <a:solidFill>
                  <a:prstClr val="white">
                    <a:lumMod val="95000"/>
                  </a:prstClr>
                </a:solidFill>
                <a:latin typeface="Segoe UI" panose="020B0502040204020203" pitchFamily="34" charset="0"/>
                <a:cs typeface="Segoe UI" panose="020B0502040204020203" pitchFamily="34" charset="0"/>
              </a:rPr>
              <a:t>Garden Route</a:t>
            </a:r>
            <a:r>
              <a:rPr kumimoji="0" lang="en-US"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lumMod val="95000"/>
                </a:prstClr>
              </a:solidFill>
              <a:effectLst/>
              <a:highlight>
                <a:srgbClr val="000000"/>
              </a:highlight>
              <a:uLnTx/>
              <a:uFillTx/>
              <a:latin typeface="Segoe UI" panose="020B0502040204020203" pitchFamily="34" charset="0"/>
              <a:ea typeface="+mn-ea"/>
              <a:cs typeface="Segoe UI" panose="020B0502040204020203" pitchFamily="34" charset="0"/>
            </a:endParaRPr>
          </a:p>
        </p:txBody>
      </p:sp>
      <p:sp>
        <p:nvSpPr>
          <p:cNvPr id="51" name="TextBox 50">
            <a:extLst>
              <a:ext uri="{FF2B5EF4-FFF2-40B4-BE49-F238E27FC236}">
                <a16:creationId xmlns:a16="http://schemas.microsoft.com/office/drawing/2014/main" id="{5A16922B-1433-0EF1-847C-84C9F35B5AC5}"/>
              </a:ext>
            </a:extLst>
          </p:cNvPr>
          <p:cNvSpPr txBox="1"/>
          <p:nvPr/>
        </p:nvSpPr>
        <p:spPr>
          <a:xfrm>
            <a:off x="5892914" y="931126"/>
            <a:ext cx="609600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Households by type of toilet facility households by type of toilet facility, Census 2022</a:t>
            </a:r>
          </a:p>
        </p:txBody>
      </p:sp>
      <p:sp>
        <p:nvSpPr>
          <p:cNvPr id="16" name="TextBox 15">
            <a:extLst>
              <a:ext uri="{FF2B5EF4-FFF2-40B4-BE49-F238E27FC236}">
                <a16:creationId xmlns:a16="http://schemas.microsoft.com/office/drawing/2014/main" id="{3A92C5AD-5B37-0213-482F-2816764B4B01}"/>
              </a:ext>
            </a:extLst>
          </p:cNvPr>
          <p:cNvSpPr txBox="1"/>
          <p:nvPr/>
        </p:nvSpPr>
        <p:spPr>
          <a:xfrm>
            <a:off x="1417320" y="5636508"/>
            <a:ext cx="10687050"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Bucket toilet for 2022 includes Bucket toilet collected by municipality and Bucket toilet emptied by household. Other for 2022 includes Ecological toilet</a:t>
            </a:r>
          </a:p>
        </p:txBody>
      </p:sp>
      <p:graphicFrame>
        <p:nvGraphicFramePr>
          <p:cNvPr id="7" name="Chart 6">
            <a:extLst>
              <a:ext uri="{FF2B5EF4-FFF2-40B4-BE49-F238E27FC236}">
                <a16:creationId xmlns:a16="http://schemas.microsoft.com/office/drawing/2014/main" id="{3B998ED8-47ED-23D1-136C-5DE907C73784}"/>
              </a:ext>
            </a:extLst>
          </p:cNvPr>
          <p:cNvGraphicFramePr>
            <a:graphicFrameLocks/>
          </p:cNvGraphicFramePr>
          <p:nvPr>
            <p:extLst>
              <p:ext uri="{D42A27DB-BD31-4B8C-83A1-F6EECF244321}">
                <p14:modId xmlns:p14="http://schemas.microsoft.com/office/powerpoint/2010/main" val="583565434"/>
              </p:ext>
            </p:extLst>
          </p:nvPr>
        </p:nvGraphicFramePr>
        <p:xfrm>
          <a:off x="592455" y="1120343"/>
          <a:ext cx="11007090" cy="4617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918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78">
            <a:extLst>
              <a:ext uri="{FF2B5EF4-FFF2-40B4-BE49-F238E27FC236}">
                <a16:creationId xmlns:a16="http://schemas.microsoft.com/office/drawing/2014/main" id="{8EA6FC77-BC56-40F2-BA03-9ADAE163F86F}"/>
              </a:ext>
            </a:extLst>
          </p:cNvPr>
          <p:cNvSpPr txBox="1"/>
          <p:nvPr/>
        </p:nvSpPr>
        <p:spPr>
          <a:xfrm>
            <a:off x="309080" y="82437"/>
            <a:ext cx="7907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Approximately 88.8 %of households in the country had their refuse removed by a local authority once a week</a:t>
            </a:r>
            <a:endParaRPr kumimoji="0" lang="en-ZA" sz="20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endParaRPr>
          </a:p>
        </p:txBody>
      </p:sp>
      <p:sp>
        <p:nvSpPr>
          <p:cNvPr id="39" name="TextBox 38">
            <a:extLst>
              <a:ext uri="{FF2B5EF4-FFF2-40B4-BE49-F238E27FC236}">
                <a16:creationId xmlns:a16="http://schemas.microsoft.com/office/drawing/2014/main" id="{BEC1F5ED-A630-B3B4-AA7D-1B1982FFF7CE}"/>
              </a:ext>
            </a:extLst>
          </p:cNvPr>
          <p:cNvSpPr txBox="1"/>
          <p:nvPr/>
        </p:nvSpPr>
        <p:spPr>
          <a:xfrm>
            <a:off x="5892914" y="931126"/>
            <a:ext cx="609600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Households by type of refuse disposal utilised, Census-2022</a:t>
            </a:r>
          </a:p>
        </p:txBody>
      </p:sp>
      <p:graphicFrame>
        <p:nvGraphicFramePr>
          <p:cNvPr id="6" name="Chart 5">
            <a:extLst>
              <a:ext uri="{FF2B5EF4-FFF2-40B4-BE49-F238E27FC236}">
                <a16:creationId xmlns:a16="http://schemas.microsoft.com/office/drawing/2014/main" id="{9ED1FED3-E4DD-66EE-E60A-5370A8F5875A}"/>
              </a:ext>
            </a:extLst>
          </p:cNvPr>
          <p:cNvGraphicFramePr>
            <a:graphicFrameLocks/>
          </p:cNvGraphicFramePr>
          <p:nvPr>
            <p:extLst>
              <p:ext uri="{D42A27DB-BD31-4B8C-83A1-F6EECF244321}">
                <p14:modId xmlns:p14="http://schemas.microsoft.com/office/powerpoint/2010/main" val="526813479"/>
              </p:ext>
            </p:extLst>
          </p:nvPr>
        </p:nvGraphicFramePr>
        <p:xfrm>
          <a:off x="178492" y="1333539"/>
          <a:ext cx="11428844" cy="4486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005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2A524E-BA22-662E-D20B-7A10FFD26D01}"/>
              </a:ext>
            </a:extLst>
          </p:cNvPr>
          <p:cNvSpPr txBox="1">
            <a:spLocks/>
          </p:cNvSpPr>
          <p:nvPr/>
        </p:nvSpPr>
        <p:spPr>
          <a:xfrm>
            <a:off x="0" y="0"/>
            <a:ext cx="0" cy="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What are some of the key Census 2022 innovations?</a:t>
            </a:r>
            <a:endParaRPr lang="en-ZA" dirty="0"/>
          </a:p>
        </p:txBody>
      </p:sp>
      <p:sp>
        <p:nvSpPr>
          <p:cNvPr id="31" name="Oval 30">
            <a:extLst>
              <a:ext uri="{FF2B5EF4-FFF2-40B4-BE49-F238E27FC236}">
                <a16:creationId xmlns:a16="http://schemas.microsoft.com/office/drawing/2014/main" id="{EB329C95-8A57-4B23-3D5B-878F08877DF5}"/>
              </a:ext>
            </a:extLst>
          </p:cNvPr>
          <p:cNvSpPr/>
          <p:nvPr/>
        </p:nvSpPr>
        <p:spPr>
          <a:xfrm>
            <a:off x="4470684" y="1939679"/>
            <a:ext cx="360000" cy="36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400" dirty="0">
              <a:latin typeface="Segoe UI" panose="020B0502040204020203" pitchFamily="34" charset="0"/>
              <a:cs typeface="Segoe UI" panose="020B0502040204020203" pitchFamily="34" charset="0"/>
            </a:endParaRPr>
          </a:p>
        </p:txBody>
      </p:sp>
      <p:sp>
        <p:nvSpPr>
          <p:cNvPr id="33" name="TextBox 32">
            <a:extLst>
              <a:ext uri="{FF2B5EF4-FFF2-40B4-BE49-F238E27FC236}">
                <a16:creationId xmlns:a16="http://schemas.microsoft.com/office/drawing/2014/main" id="{36BC90F3-7636-20E5-B4BB-01A2496EBB66}"/>
              </a:ext>
            </a:extLst>
          </p:cNvPr>
          <p:cNvSpPr txBox="1"/>
          <p:nvPr/>
        </p:nvSpPr>
        <p:spPr>
          <a:xfrm>
            <a:off x="3667286" y="2898839"/>
            <a:ext cx="4592339" cy="400110"/>
          </a:xfrm>
          <a:prstGeom prst="rect">
            <a:avLst/>
          </a:prstGeom>
          <a:noFill/>
        </p:spPr>
        <p:txBody>
          <a:bodyPr wrap="square">
            <a:spAutoFit/>
          </a:bodyPr>
          <a:lstStyle/>
          <a:p>
            <a:endParaRPr lang="en-US" sz="2000" dirty="0">
              <a:solidFill>
                <a:srgbClr val="477C66"/>
              </a:solidFill>
              <a:latin typeface="Segoe UI" panose="020B0502040204020203" pitchFamily="34" charset="0"/>
              <a:cs typeface="Segoe UI" panose="020B0502040204020203" pitchFamily="34" charset="0"/>
            </a:endParaRPr>
          </a:p>
        </p:txBody>
      </p:sp>
      <p:sp>
        <p:nvSpPr>
          <p:cNvPr id="3" name="TextBox 78">
            <a:extLst>
              <a:ext uri="{FF2B5EF4-FFF2-40B4-BE49-F238E27FC236}">
                <a16:creationId xmlns:a16="http://schemas.microsoft.com/office/drawing/2014/main" id="{283BDD5C-7D3D-1001-EDF3-121A89E609CD}"/>
              </a:ext>
            </a:extLst>
          </p:cNvPr>
          <p:cNvSpPr txBox="1"/>
          <p:nvPr/>
        </p:nvSpPr>
        <p:spPr>
          <a:xfrm>
            <a:off x="485076" y="2810738"/>
            <a:ext cx="346189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PHASED DATA RELEASE</a:t>
            </a:r>
          </a:p>
        </p:txBody>
      </p:sp>
      <p:sp>
        <p:nvSpPr>
          <p:cNvPr id="6" name="TextBox 5">
            <a:extLst>
              <a:ext uri="{FF2B5EF4-FFF2-40B4-BE49-F238E27FC236}">
                <a16:creationId xmlns:a16="http://schemas.microsoft.com/office/drawing/2014/main" id="{CCABEC5C-2B3A-8595-5C72-A990D5751703}"/>
              </a:ext>
            </a:extLst>
          </p:cNvPr>
          <p:cNvSpPr txBox="1"/>
          <p:nvPr/>
        </p:nvSpPr>
        <p:spPr>
          <a:xfrm>
            <a:off x="2632495" y="965648"/>
            <a:ext cx="8848304" cy="1169551"/>
          </a:xfrm>
          <a:prstGeom prst="rect">
            <a:avLst/>
          </a:prstGeom>
          <a:noFill/>
        </p:spPr>
        <p:txBody>
          <a:bodyPr wrap="square">
            <a:spAutoFit/>
          </a:bodyPr>
          <a:lstStyle/>
          <a:p>
            <a:pPr>
              <a:defRPr/>
            </a:pPr>
            <a:r>
              <a:rPr lang="en-GB" sz="2000" dirty="0">
                <a:solidFill>
                  <a:srgbClr val="477C66"/>
                </a:solidFill>
                <a:latin typeface="Segoe UI" panose="020B0502040204020203" pitchFamily="34" charset="0"/>
                <a:cs typeface="Segoe UI" panose="020B0502040204020203" pitchFamily="34" charset="0"/>
              </a:rPr>
              <a:t>	</a:t>
            </a:r>
            <a:r>
              <a:rPr lang="en-GB" sz="2000" b="1" dirty="0">
                <a:solidFill>
                  <a:srgbClr val="477C66"/>
                </a:solidFill>
                <a:latin typeface="Segoe UI" panose="020B0502040204020203" pitchFamily="34" charset="0"/>
                <a:cs typeface="Segoe UI" panose="020B0502040204020203" pitchFamily="34" charset="0"/>
              </a:rPr>
              <a:t>Phase 1: </a:t>
            </a:r>
            <a:r>
              <a:rPr lang="en-US" sz="2000" dirty="0">
                <a:solidFill>
                  <a:srgbClr val="477C66"/>
                </a:solidFill>
                <a:latin typeface="Segoe UI" panose="020B0502040204020203" pitchFamily="34" charset="0"/>
                <a:cs typeface="Segoe UI" panose="020B0502040204020203" pitchFamily="34" charset="0"/>
              </a:rPr>
              <a:t>National and provincial launch include selected indicators 	disseminated at national, provincial and municipal levels.</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2000" dirty="0">
              <a:solidFill>
                <a:srgbClr val="477C66"/>
              </a:solidFill>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D73904DE-5896-F741-CD23-1E4A2C9CEB1A}"/>
              </a:ext>
            </a:extLst>
          </p:cNvPr>
          <p:cNvSpPr txBox="1"/>
          <p:nvPr/>
        </p:nvSpPr>
        <p:spPr>
          <a:xfrm>
            <a:off x="5122034" y="1849916"/>
            <a:ext cx="3855221" cy="1754326"/>
          </a:xfrm>
          <a:prstGeom prst="rect">
            <a:avLst/>
          </a:prstGeom>
          <a:noFill/>
        </p:spPr>
        <p:txBody>
          <a:bodyPr wrap="square">
            <a:spAutoFit/>
          </a:bodyPr>
          <a:lstStyle/>
          <a:p>
            <a:r>
              <a:rPr lang="en-US" dirty="0">
                <a:solidFill>
                  <a:srgbClr val="355D4D"/>
                </a:solidFill>
                <a:latin typeface="Segoe UI" panose="020B0502040204020203" pitchFamily="34" charset="0"/>
                <a:cs typeface="Segoe UI" panose="020B0502040204020203" pitchFamily="34" charset="0"/>
              </a:rPr>
              <a:t>List of products: </a:t>
            </a:r>
          </a:p>
          <a:p>
            <a:endParaRPr lang="en-US" dirty="0">
              <a:solidFill>
                <a:srgbClr val="355D4D"/>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solidFill>
                  <a:srgbClr val="355D4D"/>
                </a:solidFill>
                <a:latin typeface="Segoe UI" panose="020B0502040204020203" pitchFamily="34" charset="0"/>
                <a:cs typeface="Segoe UI" panose="020B0502040204020203" pitchFamily="34" charset="0"/>
              </a:rPr>
              <a:t>Statistical Release </a:t>
            </a:r>
          </a:p>
          <a:p>
            <a:pPr marL="285750" indent="-285750">
              <a:buFont typeface="Arial" panose="020B0604020202020204" pitchFamily="34" charset="0"/>
              <a:buChar char="•"/>
            </a:pPr>
            <a:r>
              <a:rPr lang="en-US" dirty="0">
                <a:solidFill>
                  <a:srgbClr val="355D4D"/>
                </a:solidFill>
                <a:latin typeface="Segoe UI" panose="020B0502040204020203" pitchFamily="34" charset="0"/>
                <a:cs typeface="Segoe UI" panose="020B0502040204020203" pitchFamily="34" charset="0"/>
              </a:rPr>
              <a:t>Provinces @ a Glance </a:t>
            </a:r>
          </a:p>
          <a:p>
            <a:pPr marL="285750" indent="-285750">
              <a:buFont typeface="Arial" panose="020B0604020202020204" pitchFamily="34" charset="0"/>
              <a:buChar char="•"/>
            </a:pPr>
            <a:r>
              <a:rPr lang="en-US" dirty="0">
                <a:solidFill>
                  <a:srgbClr val="355D4D"/>
                </a:solidFill>
                <a:latin typeface="Segoe UI" panose="020B0502040204020203" pitchFamily="34" charset="0"/>
                <a:cs typeface="Segoe UI" panose="020B0502040204020203" pitchFamily="34" charset="0"/>
              </a:rPr>
              <a:t>How the count was done </a:t>
            </a:r>
          </a:p>
          <a:p>
            <a:pPr marL="285750" indent="-285750">
              <a:buFont typeface="Arial" panose="020B0604020202020204" pitchFamily="34" charset="0"/>
              <a:buChar char="•"/>
            </a:pPr>
            <a:r>
              <a:rPr lang="en-US" dirty="0">
                <a:solidFill>
                  <a:srgbClr val="355D4D"/>
                </a:solidFill>
                <a:latin typeface="Segoe UI" panose="020B0502040204020203" pitchFamily="34" charset="0"/>
                <a:cs typeface="Segoe UI" panose="020B0502040204020203" pitchFamily="34" charset="0"/>
              </a:rPr>
              <a:t>Tables </a:t>
            </a:r>
            <a:endParaRPr lang="en-ZA" dirty="0">
              <a:solidFill>
                <a:srgbClr val="355D4D"/>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510AB7F9-D85C-BEF4-B4A9-6CF79F773DB6}"/>
              </a:ext>
            </a:extLst>
          </p:cNvPr>
          <p:cNvSpPr txBox="1"/>
          <p:nvPr/>
        </p:nvSpPr>
        <p:spPr>
          <a:xfrm>
            <a:off x="2632495" y="3656170"/>
            <a:ext cx="8848304" cy="1169551"/>
          </a:xfrm>
          <a:prstGeom prst="rect">
            <a:avLst/>
          </a:prstGeom>
          <a:noFill/>
        </p:spPr>
        <p:txBody>
          <a:bodyPr wrap="square">
            <a:spAutoFit/>
          </a:bodyPr>
          <a:lstStyle/>
          <a:p>
            <a:pPr>
              <a:defRPr/>
            </a:pPr>
            <a:r>
              <a:rPr lang="en-GB" sz="2000" dirty="0">
                <a:solidFill>
                  <a:srgbClr val="477C66"/>
                </a:solidFill>
                <a:latin typeface="Segoe UI" panose="020B0502040204020203" pitchFamily="34" charset="0"/>
                <a:cs typeface="Segoe UI" panose="020B0502040204020203" pitchFamily="34" charset="0"/>
              </a:rPr>
              <a:t>	</a:t>
            </a:r>
            <a:r>
              <a:rPr lang="en-GB" sz="2000" b="1" dirty="0">
                <a:solidFill>
                  <a:srgbClr val="477C66"/>
                </a:solidFill>
                <a:latin typeface="Segoe UI" panose="020B0502040204020203" pitchFamily="34" charset="0"/>
                <a:cs typeface="Segoe UI" panose="020B0502040204020203" pitchFamily="34" charset="0"/>
              </a:rPr>
              <a:t>Phase 2: </a:t>
            </a:r>
            <a:r>
              <a:rPr lang="en-US" sz="2000" dirty="0">
                <a:solidFill>
                  <a:srgbClr val="477C66"/>
                </a:solidFill>
                <a:latin typeface="Segoe UI" panose="020B0502040204020203" pitchFamily="34" charset="0"/>
                <a:cs typeface="Segoe UI" panose="020B0502040204020203" pitchFamily="34" charset="0"/>
              </a:rPr>
              <a:t>Data to be released to public including lower levels of 	geography: community profiles and small area layer.</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2000" dirty="0">
              <a:solidFill>
                <a:srgbClr val="477C66"/>
              </a:solidFill>
              <a:latin typeface="Segoe UI" panose="020B0502040204020203" pitchFamily="34" charset="0"/>
              <a:cs typeface="Segoe UI" panose="020B0502040204020203" pitchFamily="34" charset="0"/>
            </a:endParaRPr>
          </a:p>
        </p:txBody>
      </p:sp>
      <p:sp>
        <p:nvSpPr>
          <p:cNvPr id="13" name="Oval 12">
            <a:extLst>
              <a:ext uri="{FF2B5EF4-FFF2-40B4-BE49-F238E27FC236}">
                <a16:creationId xmlns:a16="http://schemas.microsoft.com/office/drawing/2014/main" id="{AB8CF6DC-2264-BADC-9D7B-420CDDC938A4}"/>
              </a:ext>
            </a:extLst>
          </p:cNvPr>
          <p:cNvSpPr/>
          <p:nvPr/>
        </p:nvSpPr>
        <p:spPr>
          <a:xfrm>
            <a:off x="4484713" y="4697649"/>
            <a:ext cx="360000" cy="36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400" dirty="0">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54B69761-2FB4-3A0E-0DC7-DD01F66CF914}"/>
              </a:ext>
            </a:extLst>
          </p:cNvPr>
          <p:cNvSpPr txBox="1"/>
          <p:nvPr/>
        </p:nvSpPr>
        <p:spPr>
          <a:xfrm>
            <a:off x="5122034" y="4556773"/>
            <a:ext cx="6654330" cy="1477328"/>
          </a:xfrm>
          <a:prstGeom prst="rect">
            <a:avLst/>
          </a:prstGeom>
          <a:noFill/>
        </p:spPr>
        <p:txBody>
          <a:bodyPr wrap="square">
            <a:spAutoFit/>
          </a:bodyPr>
          <a:lstStyle/>
          <a:p>
            <a:r>
              <a:rPr lang="en-US" dirty="0">
                <a:solidFill>
                  <a:srgbClr val="355D4D"/>
                </a:solidFill>
                <a:latin typeface="Segoe UI" panose="020B0502040204020203" pitchFamily="34" charset="0"/>
                <a:cs typeface="Segoe UI" panose="020B0502040204020203" pitchFamily="34" charset="0"/>
              </a:rPr>
              <a:t>List of products: </a:t>
            </a:r>
            <a:r>
              <a:rPr lang="en-US" i="1" dirty="0">
                <a:solidFill>
                  <a:srgbClr val="355D4D"/>
                </a:solidFill>
                <a:latin typeface="Segoe UI" panose="020B0502040204020203" pitchFamily="34" charset="0"/>
                <a:cs typeface="Segoe UI" panose="020B0502040204020203" pitchFamily="34" charset="0"/>
              </a:rPr>
              <a:t>Products be released in a staggered approach</a:t>
            </a:r>
          </a:p>
          <a:p>
            <a:endParaRPr lang="en-US" i="1" dirty="0">
              <a:solidFill>
                <a:srgbClr val="355D4D"/>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solidFill>
                  <a:srgbClr val="355D4D"/>
                </a:solidFill>
                <a:latin typeface="Segoe UI" panose="020B0502040204020203" pitchFamily="34" charset="0"/>
                <a:cs typeface="Segoe UI" panose="020B0502040204020203" pitchFamily="34" charset="0"/>
              </a:rPr>
              <a:t>Electronic products including  </a:t>
            </a:r>
            <a:r>
              <a:rPr lang="en-US" dirty="0" err="1">
                <a:solidFill>
                  <a:srgbClr val="355D4D"/>
                </a:solidFill>
                <a:latin typeface="Segoe UI" panose="020B0502040204020203" pitchFamily="34" charset="0"/>
                <a:cs typeface="Segoe UI" panose="020B0502040204020203" pitchFamily="34" charset="0"/>
              </a:rPr>
              <a:t>SuperCross</a:t>
            </a:r>
            <a:r>
              <a:rPr lang="en-US" dirty="0">
                <a:solidFill>
                  <a:srgbClr val="355D4D"/>
                </a:solidFill>
                <a:latin typeface="Segoe UI" panose="020B0502040204020203" pitchFamily="34" charset="0"/>
                <a:cs typeface="Segoe UI" panose="020B0502040204020203" pitchFamily="34" charset="0"/>
              </a:rPr>
              <a:t> and </a:t>
            </a:r>
            <a:r>
              <a:rPr lang="en-US" dirty="0" err="1">
                <a:solidFill>
                  <a:srgbClr val="355D4D"/>
                </a:solidFill>
                <a:latin typeface="Segoe UI" panose="020B0502040204020203" pitchFamily="34" charset="0"/>
                <a:cs typeface="Segoe UI" panose="020B0502040204020203" pitchFamily="34" charset="0"/>
              </a:rPr>
              <a:t>superweb</a:t>
            </a:r>
            <a:endParaRPr lang="en-US" dirty="0">
              <a:solidFill>
                <a:srgbClr val="355D4D"/>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solidFill>
                  <a:srgbClr val="355D4D"/>
                </a:solidFill>
                <a:latin typeface="Segoe UI" panose="020B0502040204020203" pitchFamily="34" charset="0"/>
                <a:cs typeface="Segoe UI" panose="020B0502040204020203" pitchFamily="34" charset="0"/>
              </a:rPr>
              <a:t>10% Sample</a:t>
            </a:r>
          </a:p>
          <a:p>
            <a:pPr marL="285750" indent="-285750">
              <a:buFont typeface="Arial" panose="020B0604020202020204" pitchFamily="34" charset="0"/>
              <a:buChar char="•"/>
            </a:pPr>
            <a:r>
              <a:rPr lang="en-US" dirty="0">
                <a:solidFill>
                  <a:srgbClr val="355D4D"/>
                </a:solidFill>
                <a:latin typeface="Segoe UI" panose="020B0502040204020203" pitchFamily="34" charset="0"/>
                <a:cs typeface="Segoe UI" panose="020B0502040204020203" pitchFamily="34" charset="0"/>
              </a:rPr>
              <a:t>Theme based monographs/</a:t>
            </a:r>
            <a:r>
              <a:rPr lang="en-US" dirty="0" err="1">
                <a:solidFill>
                  <a:srgbClr val="355D4D"/>
                </a:solidFill>
                <a:latin typeface="Segoe UI" panose="020B0502040204020203" pitchFamily="34" charset="0"/>
                <a:cs typeface="Segoe UI" panose="020B0502040204020203" pitchFamily="34" charset="0"/>
              </a:rPr>
              <a:t>indepth</a:t>
            </a:r>
            <a:r>
              <a:rPr lang="en-US" dirty="0">
                <a:solidFill>
                  <a:srgbClr val="355D4D"/>
                </a:solidFill>
                <a:latin typeface="Segoe UI" panose="020B0502040204020203" pitchFamily="34" charset="0"/>
                <a:cs typeface="Segoe UI" panose="020B0502040204020203" pitchFamily="34" charset="0"/>
              </a:rPr>
              <a:t> reports</a:t>
            </a:r>
          </a:p>
        </p:txBody>
      </p:sp>
    </p:spTree>
    <p:extLst>
      <p:ext uri="{BB962C8B-B14F-4D97-AF65-F5344CB8AC3E}">
        <p14:creationId xmlns:p14="http://schemas.microsoft.com/office/powerpoint/2010/main" val="365661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hord 3"/>
          <p:cNvSpPr/>
          <p:nvPr/>
        </p:nvSpPr>
        <p:spPr>
          <a:xfrm rot="16200000">
            <a:off x="4745836" y="-1449528"/>
            <a:ext cx="2628000" cy="2880000"/>
          </a:xfrm>
          <a:prstGeom prst="chord">
            <a:avLst>
              <a:gd name="adj1" fmla="val 5387451"/>
              <a:gd name="adj2" fmla="val 16200000"/>
            </a:avLst>
          </a:prstGeom>
          <a:solidFill>
            <a:srgbClr val="27912D"/>
          </a:solidFill>
          <a:ln w="9525">
            <a:solidFill>
              <a:schemeClr val="bg2">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E7434E"/>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73548994-C64C-428B-9BFC-38FF1D55BC50}"/>
              </a:ext>
            </a:extLst>
          </p:cNvPr>
          <p:cNvSpPr/>
          <p:nvPr/>
        </p:nvSpPr>
        <p:spPr>
          <a:xfrm>
            <a:off x="9266580" y="5368305"/>
            <a:ext cx="228601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77C66"/>
                </a:solidFill>
                <a:effectLst/>
                <a:uLnTx/>
                <a:uFillTx/>
                <a:latin typeface="Calibri" panose="020F0502020204030204"/>
                <a:ea typeface="+mn-ea"/>
                <a:cs typeface="+mn-cs"/>
              </a:rPr>
              <a:t>facebook.com/StatsSA</a:t>
            </a:r>
          </a:p>
        </p:txBody>
      </p:sp>
      <p:sp>
        <p:nvSpPr>
          <p:cNvPr id="15" name="Rectangle 14">
            <a:extLst>
              <a:ext uri="{FF2B5EF4-FFF2-40B4-BE49-F238E27FC236}">
                <a16:creationId xmlns:a16="http://schemas.microsoft.com/office/drawing/2014/main" id="{573EE9A9-9EA4-46A7-8601-7BF6E5F9A9CC}"/>
              </a:ext>
            </a:extLst>
          </p:cNvPr>
          <p:cNvSpPr/>
          <p:nvPr/>
        </p:nvSpPr>
        <p:spPr>
          <a:xfrm>
            <a:off x="4822367" y="5368305"/>
            <a:ext cx="20419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77C66"/>
                </a:solidFill>
                <a:effectLst/>
                <a:uLnTx/>
                <a:uFillTx/>
                <a:latin typeface="Calibri" panose="020F0502020204030204"/>
                <a:ea typeface="+mn-ea"/>
                <a:cs typeface="+mn-cs"/>
              </a:rPr>
              <a:t>twitter.com/StatsSA</a:t>
            </a:r>
          </a:p>
        </p:txBody>
      </p:sp>
      <p:sp>
        <p:nvSpPr>
          <p:cNvPr id="16" name="Rectangle 15">
            <a:extLst>
              <a:ext uri="{FF2B5EF4-FFF2-40B4-BE49-F238E27FC236}">
                <a16:creationId xmlns:a16="http://schemas.microsoft.com/office/drawing/2014/main" id="{1D546EEC-3EBC-4403-A304-3ABDBD0F1946}"/>
              </a:ext>
            </a:extLst>
          </p:cNvPr>
          <p:cNvSpPr/>
          <p:nvPr/>
        </p:nvSpPr>
        <p:spPr>
          <a:xfrm>
            <a:off x="1078393" y="5368305"/>
            <a:ext cx="145225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77C66"/>
                </a:solidFill>
                <a:effectLst/>
                <a:uLnTx/>
                <a:uFillTx/>
                <a:latin typeface="Calibri" panose="020F0502020204030204"/>
                <a:ea typeface="+mn-ea"/>
                <a:cs typeface="+mn-cs"/>
              </a:rPr>
              <a:t>statssa.gov.za</a:t>
            </a:r>
          </a:p>
        </p:txBody>
      </p:sp>
      <p:pic>
        <p:nvPicPr>
          <p:cNvPr id="17" name="Picture 6" descr="Internet Icons - Download Free Vector Icons | Noun Project">
            <a:extLst>
              <a:ext uri="{FF2B5EF4-FFF2-40B4-BE49-F238E27FC236}">
                <a16:creationId xmlns:a16="http://schemas.microsoft.com/office/drawing/2014/main" id="{02533C24-D514-4CA5-8E8D-CD206F60DE1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7835" y="5194798"/>
            <a:ext cx="633116" cy="6331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Facebook Icon PNG, Free HD Facebook Icon Transparent Image - PNGkit">
            <a:extLst>
              <a:ext uri="{FF2B5EF4-FFF2-40B4-BE49-F238E27FC236}">
                <a16:creationId xmlns:a16="http://schemas.microsoft.com/office/drawing/2014/main" id="{896C6581-9288-4F6F-8B35-88027443D709}"/>
              </a:ext>
            </a:extLst>
          </p:cNvPr>
          <p:cNvPicPr>
            <a:picLocks noChangeAspect="1" noChangeArrowheads="1"/>
          </p:cNvPicPr>
          <p:nvPr/>
        </p:nvPicPr>
        <p:blipFill>
          <a:blip r:embed="rId4"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8632265" y="5219870"/>
            <a:ext cx="598142" cy="5981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witter T Icon Png - Thumbnail Pics Of Social Media, Transparent Png - twitter circle png">
            <a:extLst>
              <a:ext uri="{FF2B5EF4-FFF2-40B4-BE49-F238E27FC236}">
                <a16:creationId xmlns:a16="http://schemas.microsoft.com/office/drawing/2014/main" id="{B8678771-B7AE-49DB-AB29-9DED2BAF515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0640" t="6770" r="19305" b="7490"/>
          <a:stretch/>
        </p:blipFill>
        <p:spPr bwMode="auto">
          <a:xfrm>
            <a:off x="4128435" y="5210420"/>
            <a:ext cx="570665" cy="576000"/>
          </a:xfrm>
          <a:prstGeom prst="ellipse">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F9EBD6-3F3A-1AD7-8E52-3857F994A5BB}"/>
              </a:ext>
            </a:extLst>
          </p:cNvPr>
          <p:cNvSpPr txBox="1"/>
          <p:nvPr/>
        </p:nvSpPr>
        <p:spPr>
          <a:xfrm>
            <a:off x="4912001" y="253219"/>
            <a:ext cx="2282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Census 2022</a:t>
            </a:r>
            <a:endParaRPr kumimoji="0" lang="en-ZA" sz="2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1" name="TextBox 10"/>
          <p:cNvSpPr txBox="1"/>
          <p:nvPr/>
        </p:nvSpPr>
        <p:spPr>
          <a:xfrm>
            <a:off x="2168451" y="2353186"/>
            <a:ext cx="6871625" cy="1631216"/>
          </a:xfrm>
          <a:prstGeom prst="rect">
            <a:avLst/>
          </a:prstGeom>
          <a:noFill/>
        </p:spPr>
        <p:txBody>
          <a:bodyPr wrap="square" rtlCol="0">
            <a:spAutoFit/>
          </a:bodyPr>
          <a:lstStyle/>
          <a:p>
            <a:pPr marR="0" lvl="0" indent="0" algn="ctr" fontAlgn="auto">
              <a:lnSpc>
                <a:spcPct val="150000"/>
              </a:lnSpc>
              <a:spcBef>
                <a:spcPts val="0"/>
              </a:spcBef>
              <a:buClrTx/>
              <a:buSzTx/>
              <a:buFontTx/>
              <a:buNone/>
              <a:tabLst/>
              <a:defRPr/>
            </a:pPr>
            <a:r>
              <a:rPr lang="en-US" sz="4000" dirty="0" err="1">
                <a:solidFill>
                  <a:srgbClr val="477C66"/>
                </a:solidFill>
                <a:latin typeface="Arial" panose="020B0604020202020204" pitchFamily="34" charset="0"/>
                <a:cs typeface="Arial" panose="020B0604020202020204" pitchFamily="34" charset="0"/>
              </a:rPr>
              <a:t>Enkosi</a:t>
            </a:r>
            <a:r>
              <a:rPr lang="en-US" sz="4000" dirty="0">
                <a:solidFill>
                  <a:srgbClr val="477C66"/>
                </a:solidFill>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77C6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3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id="{628771F8-2203-E9EE-7B47-245C96ABD78F}"/>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14401" y="2517346"/>
            <a:ext cx="9962451" cy="4520511"/>
          </a:xfrm>
          <a:custGeom>
            <a:avLst/>
            <a:gdLst>
              <a:gd name="connsiteX0" fmla="*/ -1442 w 11282867"/>
              <a:gd name="connsiteY0" fmla="*/ -470 h 5119656"/>
              <a:gd name="connsiteX1" fmla="*/ 11281425 w 11282867"/>
              <a:gd name="connsiteY1" fmla="*/ -470 h 5119656"/>
              <a:gd name="connsiteX2" fmla="*/ 11281425 w 11282867"/>
              <a:gd name="connsiteY2" fmla="*/ 5119187 h 5119656"/>
              <a:gd name="connsiteX3" fmla="*/ -1442 w 11282867"/>
              <a:gd name="connsiteY3" fmla="*/ 5119187 h 5119656"/>
            </a:gdLst>
            <a:ahLst/>
            <a:cxnLst>
              <a:cxn ang="0">
                <a:pos x="connsiteX0" y="connsiteY0"/>
              </a:cxn>
              <a:cxn ang="0">
                <a:pos x="connsiteX1" y="connsiteY1"/>
              </a:cxn>
              <a:cxn ang="0">
                <a:pos x="connsiteX2" y="connsiteY2"/>
              </a:cxn>
              <a:cxn ang="0">
                <a:pos x="connsiteX3" y="connsiteY3"/>
              </a:cxn>
            </a:cxnLst>
            <a:rect l="l" t="t" r="r" b="b"/>
            <a:pathLst>
              <a:path w="11282867" h="5119656">
                <a:moveTo>
                  <a:pt x="-1442" y="-470"/>
                </a:moveTo>
                <a:lnTo>
                  <a:pt x="11281425" y="-470"/>
                </a:lnTo>
                <a:lnTo>
                  <a:pt x="11281425" y="5119187"/>
                </a:lnTo>
                <a:lnTo>
                  <a:pt x="-1442" y="5119187"/>
                </a:lnTo>
                <a:close/>
              </a:path>
            </a:pathLst>
          </a:custGeom>
        </p:spPr>
      </p:pic>
      <p:sp>
        <p:nvSpPr>
          <p:cNvPr id="182" name="Freeform: Shape 181">
            <a:extLst>
              <a:ext uri="{FF2B5EF4-FFF2-40B4-BE49-F238E27FC236}">
                <a16:creationId xmlns:a16="http://schemas.microsoft.com/office/drawing/2014/main" id="{85FFA808-4F3F-47DF-D1DF-EAF745FD123E}"/>
              </a:ext>
            </a:extLst>
          </p:cNvPr>
          <p:cNvSpPr/>
          <p:nvPr/>
        </p:nvSpPr>
        <p:spPr>
          <a:xfrm>
            <a:off x="269219" y="2599283"/>
            <a:ext cx="9172171" cy="3672587"/>
          </a:xfrm>
          <a:custGeom>
            <a:avLst/>
            <a:gdLst>
              <a:gd name="connsiteX0" fmla="*/ 2354686 w 10387844"/>
              <a:gd name="connsiteY0" fmla="*/ 795053 h 4159349"/>
              <a:gd name="connsiteX1" fmla="*/ 2371905 w 10387844"/>
              <a:gd name="connsiteY1" fmla="*/ 801495 h 4159349"/>
              <a:gd name="connsiteX2" fmla="*/ 2394822 w 10387844"/>
              <a:gd name="connsiteY2" fmla="*/ 812149 h 4159349"/>
              <a:gd name="connsiteX3" fmla="*/ 2414395 w 10387844"/>
              <a:gd name="connsiteY3" fmla="*/ 823669 h 4159349"/>
              <a:gd name="connsiteX4" fmla="*/ 2430375 w 10387844"/>
              <a:gd name="connsiteY4" fmla="*/ 836181 h 4159349"/>
              <a:gd name="connsiteX5" fmla="*/ 2442887 w 10387844"/>
              <a:gd name="connsiteY5" fmla="*/ 849436 h 4159349"/>
              <a:gd name="connsiteX6" fmla="*/ 2451930 w 10387844"/>
              <a:gd name="connsiteY6" fmla="*/ 863434 h 4159349"/>
              <a:gd name="connsiteX7" fmla="*/ 2457381 w 10387844"/>
              <a:gd name="connsiteY7" fmla="*/ 878052 h 4159349"/>
              <a:gd name="connsiteX8" fmla="*/ 2430747 w 10387844"/>
              <a:gd name="connsiteY8" fmla="*/ 683191 h 4159349"/>
              <a:gd name="connsiteX9" fmla="*/ 2425296 w 10387844"/>
              <a:gd name="connsiteY9" fmla="*/ 669069 h 4159349"/>
              <a:gd name="connsiteX10" fmla="*/ 2416253 w 10387844"/>
              <a:gd name="connsiteY10" fmla="*/ 655566 h 4159349"/>
              <a:gd name="connsiteX11" fmla="*/ 2403618 w 10387844"/>
              <a:gd name="connsiteY11" fmla="*/ 642683 h 4159349"/>
              <a:gd name="connsiteX12" fmla="*/ 2387513 w 10387844"/>
              <a:gd name="connsiteY12" fmla="*/ 630666 h 4159349"/>
              <a:gd name="connsiteX13" fmla="*/ 2367940 w 10387844"/>
              <a:gd name="connsiteY13" fmla="*/ 619517 h 4159349"/>
              <a:gd name="connsiteX14" fmla="*/ 2344775 w 10387844"/>
              <a:gd name="connsiteY14" fmla="*/ 609235 h 4159349"/>
              <a:gd name="connsiteX15" fmla="*/ 2327432 w 10387844"/>
              <a:gd name="connsiteY15" fmla="*/ 602917 h 4159349"/>
              <a:gd name="connsiteX16" fmla="*/ 2298569 w 10387844"/>
              <a:gd name="connsiteY16" fmla="*/ 594494 h 4159349"/>
              <a:gd name="connsiteX17" fmla="*/ 0 w 10387844"/>
              <a:gd name="connsiteY17" fmla="*/ 0 h 4159349"/>
              <a:gd name="connsiteX18" fmla="*/ 0 w 10387844"/>
              <a:gd name="connsiteY18" fmla="*/ 160299 h 4159349"/>
              <a:gd name="connsiteX19" fmla="*/ 2326070 w 10387844"/>
              <a:gd name="connsiteY19" fmla="*/ 786258 h 4159349"/>
              <a:gd name="connsiteX20" fmla="*/ 2354686 w 10387844"/>
              <a:gd name="connsiteY20" fmla="*/ 795053 h 4159349"/>
              <a:gd name="connsiteX21" fmla="*/ 6002664 w 10387844"/>
              <a:gd name="connsiteY21" fmla="*/ 979880 h 4159349"/>
              <a:gd name="connsiteX22" fmla="*/ 6036978 w 10387844"/>
              <a:gd name="connsiteY22" fmla="*/ 972571 h 4159349"/>
              <a:gd name="connsiteX23" fmla="*/ 6072779 w 10387844"/>
              <a:gd name="connsiteY23" fmla="*/ 966749 h 4159349"/>
              <a:gd name="connsiteX24" fmla="*/ 6109819 w 10387844"/>
              <a:gd name="connsiteY24" fmla="*/ 962289 h 4159349"/>
              <a:gd name="connsiteX25" fmla="*/ 6147974 w 10387844"/>
              <a:gd name="connsiteY25" fmla="*/ 959316 h 4159349"/>
              <a:gd name="connsiteX26" fmla="*/ 6186872 w 10387844"/>
              <a:gd name="connsiteY26" fmla="*/ 957830 h 4159349"/>
              <a:gd name="connsiteX27" fmla="*/ 6226389 w 10387844"/>
              <a:gd name="connsiteY27" fmla="*/ 957830 h 4159349"/>
              <a:gd name="connsiteX28" fmla="*/ 6266278 w 10387844"/>
              <a:gd name="connsiteY28" fmla="*/ 959440 h 4159349"/>
              <a:gd name="connsiteX29" fmla="*/ 6306414 w 10387844"/>
              <a:gd name="connsiteY29" fmla="*/ 962537 h 4159349"/>
              <a:gd name="connsiteX30" fmla="*/ 6346428 w 10387844"/>
              <a:gd name="connsiteY30" fmla="*/ 967245 h 4159349"/>
              <a:gd name="connsiteX31" fmla="*/ 6386192 w 10387844"/>
              <a:gd name="connsiteY31" fmla="*/ 973562 h 4159349"/>
              <a:gd name="connsiteX32" fmla="*/ 6425586 w 10387844"/>
              <a:gd name="connsiteY32" fmla="*/ 981614 h 4159349"/>
              <a:gd name="connsiteX33" fmla="*/ 6463369 w 10387844"/>
              <a:gd name="connsiteY33" fmla="*/ 991153 h 4159349"/>
              <a:gd name="connsiteX34" fmla="*/ 6487153 w 10387844"/>
              <a:gd name="connsiteY34" fmla="*/ 998214 h 4159349"/>
              <a:gd name="connsiteX35" fmla="*/ 6520725 w 10387844"/>
              <a:gd name="connsiteY35" fmla="*/ 1009735 h 4159349"/>
              <a:gd name="connsiteX36" fmla="*/ 6551571 w 10387844"/>
              <a:gd name="connsiteY36" fmla="*/ 1022247 h 4159349"/>
              <a:gd name="connsiteX37" fmla="*/ 6579567 w 10387844"/>
              <a:gd name="connsiteY37" fmla="*/ 1035749 h 4159349"/>
              <a:gd name="connsiteX38" fmla="*/ 6604714 w 10387844"/>
              <a:gd name="connsiteY38" fmla="*/ 1050119 h 4159349"/>
              <a:gd name="connsiteX39" fmla="*/ 6626889 w 10387844"/>
              <a:gd name="connsiteY39" fmla="*/ 1065357 h 4159349"/>
              <a:gd name="connsiteX40" fmla="*/ 6645842 w 10387844"/>
              <a:gd name="connsiteY40" fmla="*/ 1081213 h 4159349"/>
              <a:gd name="connsiteX41" fmla="*/ 6661575 w 10387844"/>
              <a:gd name="connsiteY41" fmla="*/ 1097689 h 4159349"/>
              <a:gd name="connsiteX42" fmla="*/ 6673839 w 10387844"/>
              <a:gd name="connsiteY42" fmla="*/ 1114660 h 4159349"/>
              <a:gd name="connsiteX43" fmla="*/ 6682634 w 10387844"/>
              <a:gd name="connsiteY43" fmla="*/ 1132003 h 4159349"/>
              <a:gd name="connsiteX44" fmla="*/ 6687713 w 10387844"/>
              <a:gd name="connsiteY44" fmla="*/ 1149594 h 4159349"/>
              <a:gd name="connsiteX45" fmla="*/ 6688952 w 10387844"/>
              <a:gd name="connsiteY45" fmla="*/ 1167308 h 4159349"/>
              <a:gd name="connsiteX46" fmla="*/ 6704313 w 10387844"/>
              <a:gd name="connsiteY46" fmla="*/ 963528 h 4159349"/>
              <a:gd name="connsiteX47" fmla="*/ 6702950 w 10387844"/>
              <a:gd name="connsiteY47" fmla="*/ 946433 h 4159349"/>
              <a:gd name="connsiteX48" fmla="*/ 6697747 w 10387844"/>
              <a:gd name="connsiteY48" fmla="*/ 929462 h 4159349"/>
              <a:gd name="connsiteX49" fmla="*/ 6688828 w 10387844"/>
              <a:gd name="connsiteY49" fmla="*/ 912738 h 4159349"/>
              <a:gd name="connsiteX50" fmla="*/ 6676316 w 10387844"/>
              <a:gd name="connsiteY50" fmla="*/ 896386 h 4159349"/>
              <a:gd name="connsiteX51" fmla="*/ 6660460 w 10387844"/>
              <a:gd name="connsiteY51" fmla="*/ 880405 h 4159349"/>
              <a:gd name="connsiteX52" fmla="*/ 6641259 w 10387844"/>
              <a:gd name="connsiteY52" fmla="*/ 865045 h 4159349"/>
              <a:gd name="connsiteX53" fmla="*/ 6618837 w 10387844"/>
              <a:gd name="connsiteY53" fmla="*/ 850303 h 4159349"/>
              <a:gd name="connsiteX54" fmla="*/ 6593442 w 10387844"/>
              <a:gd name="connsiteY54" fmla="*/ 836305 h 4159349"/>
              <a:gd name="connsiteX55" fmla="*/ 6565073 w 10387844"/>
              <a:gd name="connsiteY55" fmla="*/ 823174 h 4159349"/>
              <a:gd name="connsiteX56" fmla="*/ 6533856 w 10387844"/>
              <a:gd name="connsiteY56" fmla="*/ 811034 h 4159349"/>
              <a:gd name="connsiteX57" fmla="*/ 6499913 w 10387844"/>
              <a:gd name="connsiteY57" fmla="*/ 799884 h 4159349"/>
              <a:gd name="connsiteX58" fmla="*/ 6475881 w 10387844"/>
              <a:gd name="connsiteY58" fmla="*/ 793071 h 4159349"/>
              <a:gd name="connsiteX59" fmla="*/ 6437726 w 10387844"/>
              <a:gd name="connsiteY59" fmla="*/ 783904 h 4159349"/>
              <a:gd name="connsiteX60" fmla="*/ 6397961 w 10387844"/>
              <a:gd name="connsiteY60" fmla="*/ 776100 h 4159349"/>
              <a:gd name="connsiteX61" fmla="*/ 6357700 w 10387844"/>
              <a:gd name="connsiteY61" fmla="*/ 769906 h 4159349"/>
              <a:gd name="connsiteX62" fmla="*/ 6317192 w 10387844"/>
              <a:gd name="connsiteY62" fmla="*/ 765322 h 4159349"/>
              <a:gd name="connsiteX63" fmla="*/ 6276684 w 10387844"/>
              <a:gd name="connsiteY63" fmla="*/ 762349 h 4159349"/>
              <a:gd name="connsiteX64" fmla="*/ 6236423 w 10387844"/>
              <a:gd name="connsiteY64" fmla="*/ 760863 h 4159349"/>
              <a:gd name="connsiteX65" fmla="*/ 6196534 w 10387844"/>
              <a:gd name="connsiteY65" fmla="*/ 760863 h 4159349"/>
              <a:gd name="connsiteX66" fmla="*/ 6157265 w 10387844"/>
              <a:gd name="connsiteY66" fmla="*/ 762226 h 4159349"/>
              <a:gd name="connsiteX67" fmla="*/ 6118738 w 10387844"/>
              <a:gd name="connsiteY67" fmla="*/ 765074 h 4159349"/>
              <a:gd name="connsiteX68" fmla="*/ 6081327 w 10387844"/>
              <a:gd name="connsiteY68" fmla="*/ 769286 h 4159349"/>
              <a:gd name="connsiteX69" fmla="*/ 6045279 w 10387844"/>
              <a:gd name="connsiteY69" fmla="*/ 774985 h 4159349"/>
              <a:gd name="connsiteX70" fmla="*/ 6010716 w 10387844"/>
              <a:gd name="connsiteY70" fmla="*/ 782046 h 4159349"/>
              <a:gd name="connsiteX71" fmla="*/ 5977889 w 10387844"/>
              <a:gd name="connsiteY71" fmla="*/ 790470 h 4159349"/>
              <a:gd name="connsiteX72" fmla="*/ 5947043 w 10387844"/>
              <a:gd name="connsiteY72" fmla="*/ 800132 h 4159349"/>
              <a:gd name="connsiteX73" fmla="*/ 5918427 w 10387844"/>
              <a:gd name="connsiteY73" fmla="*/ 811157 h 4159349"/>
              <a:gd name="connsiteX74" fmla="*/ 5892288 w 10387844"/>
              <a:gd name="connsiteY74" fmla="*/ 823545 h 4159349"/>
              <a:gd name="connsiteX75" fmla="*/ 5876432 w 10387844"/>
              <a:gd name="connsiteY75" fmla="*/ 832464 h 4159349"/>
              <a:gd name="connsiteX76" fmla="*/ 5855124 w 10387844"/>
              <a:gd name="connsiteY76" fmla="*/ 846958 h 4159349"/>
              <a:gd name="connsiteX77" fmla="*/ 4656227 w 10387844"/>
              <a:gd name="connsiteY77" fmla="*/ 1766881 h 4159349"/>
              <a:gd name="connsiteX78" fmla="*/ 4548700 w 10387844"/>
              <a:gd name="connsiteY78" fmla="*/ 1841456 h 4159349"/>
              <a:gd name="connsiteX79" fmla="*/ 4426556 w 10387844"/>
              <a:gd name="connsiteY79" fmla="*/ 1911448 h 4159349"/>
              <a:gd name="connsiteX80" fmla="*/ 4290909 w 10387844"/>
              <a:gd name="connsiteY80" fmla="*/ 1976360 h 4159349"/>
              <a:gd name="connsiteX81" fmla="*/ 4142998 w 10387844"/>
              <a:gd name="connsiteY81" fmla="*/ 2035574 h 4159349"/>
              <a:gd name="connsiteX82" fmla="*/ 3984185 w 10387844"/>
              <a:gd name="connsiteY82" fmla="*/ 2088594 h 4159349"/>
              <a:gd name="connsiteX83" fmla="*/ 3815958 w 10387844"/>
              <a:gd name="connsiteY83" fmla="*/ 2134801 h 4159349"/>
              <a:gd name="connsiteX84" fmla="*/ 3640051 w 10387844"/>
              <a:gd name="connsiteY84" fmla="*/ 2173699 h 4159349"/>
              <a:gd name="connsiteX85" fmla="*/ 3458196 w 10387844"/>
              <a:gd name="connsiteY85" fmla="*/ 2204916 h 4159349"/>
              <a:gd name="connsiteX86" fmla="*/ 3272378 w 10387844"/>
              <a:gd name="connsiteY86" fmla="*/ 2228081 h 4159349"/>
              <a:gd name="connsiteX87" fmla="*/ 3084578 w 10387844"/>
              <a:gd name="connsiteY87" fmla="*/ 2242699 h 4159349"/>
              <a:gd name="connsiteX88" fmla="*/ 2896902 w 10387844"/>
              <a:gd name="connsiteY88" fmla="*/ 2248521 h 4159349"/>
              <a:gd name="connsiteX89" fmla="*/ 2711456 w 10387844"/>
              <a:gd name="connsiteY89" fmla="*/ 2245301 h 4159349"/>
              <a:gd name="connsiteX90" fmla="*/ 2530222 w 10387844"/>
              <a:gd name="connsiteY90" fmla="*/ 2233037 h 4159349"/>
              <a:gd name="connsiteX91" fmla="*/ 2355429 w 10387844"/>
              <a:gd name="connsiteY91" fmla="*/ 2211482 h 4159349"/>
              <a:gd name="connsiteX92" fmla="*/ 2188936 w 10387844"/>
              <a:gd name="connsiteY92" fmla="*/ 2180760 h 4159349"/>
              <a:gd name="connsiteX93" fmla="*/ 2083515 w 10387844"/>
              <a:gd name="connsiteY93" fmla="*/ 2155241 h 4159349"/>
              <a:gd name="connsiteX94" fmla="*/ 1935232 w 10387844"/>
              <a:gd name="connsiteY94" fmla="*/ 2109529 h 4159349"/>
              <a:gd name="connsiteX95" fmla="*/ 1803054 w 10387844"/>
              <a:gd name="connsiteY95" fmla="*/ 2056386 h 4159349"/>
              <a:gd name="connsiteX96" fmla="*/ 1690448 w 10387844"/>
              <a:gd name="connsiteY96" fmla="*/ 1997791 h 4159349"/>
              <a:gd name="connsiteX97" fmla="*/ 1597167 w 10387844"/>
              <a:gd name="connsiteY97" fmla="*/ 1934613 h 4159349"/>
              <a:gd name="connsiteX98" fmla="*/ 1522840 w 10387844"/>
              <a:gd name="connsiteY98" fmla="*/ 1867842 h 4159349"/>
              <a:gd name="connsiteX99" fmla="*/ 1466971 w 10387844"/>
              <a:gd name="connsiteY99" fmla="*/ 1798223 h 4159349"/>
              <a:gd name="connsiteX100" fmla="*/ 1428940 w 10387844"/>
              <a:gd name="connsiteY100" fmla="*/ 1726621 h 4159349"/>
              <a:gd name="connsiteX101" fmla="*/ 1408005 w 10387844"/>
              <a:gd name="connsiteY101" fmla="*/ 1653656 h 4159349"/>
              <a:gd name="connsiteX102" fmla="*/ 1452106 w 10387844"/>
              <a:gd name="connsiteY102" fmla="*/ 1877877 h 4159349"/>
              <a:gd name="connsiteX103" fmla="*/ 1473289 w 10387844"/>
              <a:gd name="connsiteY103" fmla="*/ 1952823 h 4159349"/>
              <a:gd name="connsiteX104" fmla="*/ 1511443 w 10387844"/>
              <a:gd name="connsiteY104" fmla="*/ 2026407 h 4159349"/>
              <a:gd name="connsiteX105" fmla="*/ 1567189 w 10387844"/>
              <a:gd name="connsiteY105" fmla="*/ 2097885 h 4159349"/>
              <a:gd name="connsiteX106" fmla="*/ 1641144 w 10387844"/>
              <a:gd name="connsiteY106" fmla="*/ 2166514 h 4159349"/>
              <a:gd name="connsiteX107" fmla="*/ 1733682 w 10387844"/>
              <a:gd name="connsiteY107" fmla="*/ 2231302 h 4159349"/>
              <a:gd name="connsiteX108" fmla="*/ 1845296 w 10387844"/>
              <a:gd name="connsiteY108" fmla="*/ 2291384 h 4159349"/>
              <a:gd name="connsiteX109" fmla="*/ 1976112 w 10387844"/>
              <a:gd name="connsiteY109" fmla="*/ 2345890 h 4159349"/>
              <a:gd name="connsiteX110" fmla="*/ 2122785 w 10387844"/>
              <a:gd name="connsiteY110" fmla="*/ 2392716 h 4159349"/>
              <a:gd name="connsiteX111" fmla="*/ 2226967 w 10387844"/>
              <a:gd name="connsiteY111" fmla="*/ 2418854 h 4159349"/>
              <a:gd name="connsiteX112" fmla="*/ 2391477 w 10387844"/>
              <a:gd name="connsiteY112" fmla="*/ 2450320 h 4159349"/>
              <a:gd name="connsiteX113" fmla="*/ 2564164 w 10387844"/>
              <a:gd name="connsiteY113" fmla="*/ 2472370 h 4159349"/>
              <a:gd name="connsiteX114" fmla="*/ 2743045 w 10387844"/>
              <a:gd name="connsiteY114" fmla="*/ 2485006 h 4159349"/>
              <a:gd name="connsiteX115" fmla="*/ 2926138 w 10387844"/>
              <a:gd name="connsiteY115" fmla="*/ 2488227 h 4159349"/>
              <a:gd name="connsiteX116" fmla="*/ 3111336 w 10387844"/>
              <a:gd name="connsiteY116" fmla="*/ 2482281 h 4159349"/>
              <a:gd name="connsiteX117" fmla="*/ 3296659 w 10387844"/>
              <a:gd name="connsiteY117" fmla="*/ 2467291 h 4159349"/>
              <a:gd name="connsiteX118" fmla="*/ 3479999 w 10387844"/>
              <a:gd name="connsiteY118" fmla="*/ 2443630 h 4159349"/>
              <a:gd name="connsiteX119" fmla="*/ 3659376 w 10387844"/>
              <a:gd name="connsiteY119" fmla="*/ 2411546 h 4159349"/>
              <a:gd name="connsiteX120" fmla="*/ 3832929 w 10387844"/>
              <a:gd name="connsiteY120" fmla="*/ 2371533 h 4159349"/>
              <a:gd name="connsiteX121" fmla="*/ 3998927 w 10387844"/>
              <a:gd name="connsiteY121" fmla="*/ 2324087 h 4159349"/>
              <a:gd name="connsiteX122" fmla="*/ 4155633 w 10387844"/>
              <a:gd name="connsiteY122" fmla="*/ 2269705 h 4159349"/>
              <a:gd name="connsiteX123" fmla="*/ 4301686 w 10387844"/>
              <a:gd name="connsiteY123" fmla="*/ 2208880 h 4159349"/>
              <a:gd name="connsiteX124" fmla="*/ 4435599 w 10387844"/>
              <a:gd name="connsiteY124" fmla="*/ 2142234 h 4159349"/>
              <a:gd name="connsiteX125" fmla="*/ 4556133 w 10387844"/>
              <a:gd name="connsiteY125" fmla="*/ 2070384 h 4159349"/>
              <a:gd name="connsiteX126" fmla="*/ 4662297 w 10387844"/>
              <a:gd name="connsiteY126" fmla="*/ 1993827 h 4159349"/>
              <a:gd name="connsiteX127" fmla="*/ 5848187 w 10387844"/>
              <a:gd name="connsiteY127" fmla="*/ 1046651 h 4159349"/>
              <a:gd name="connsiteX128" fmla="*/ 5869371 w 10387844"/>
              <a:gd name="connsiteY128" fmla="*/ 1031662 h 4159349"/>
              <a:gd name="connsiteX129" fmla="*/ 5885104 w 10387844"/>
              <a:gd name="connsiteY129" fmla="*/ 1022371 h 4159349"/>
              <a:gd name="connsiteX130" fmla="*/ 5910994 w 10387844"/>
              <a:gd name="connsiteY130" fmla="*/ 1009611 h 4159349"/>
              <a:gd name="connsiteX131" fmla="*/ 5939362 w 10387844"/>
              <a:gd name="connsiteY131" fmla="*/ 998214 h 4159349"/>
              <a:gd name="connsiteX132" fmla="*/ 5969960 w 10387844"/>
              <a:gd name="connsiteY132" fmla="*/ 988180 h 4159349"/>
              <a:gd name="connsiteX133" fmla="*/ 6002540 w 10387844"/>
              <a:gd name="connsiteY133" fmla="*/ 979508 h 4159349"/>
              <a:gd name="connsiteX134" fmla="*/ 2742178 w 10387844"/>
              <a:gd name="connsiteY134" fmla="*/ 1597415 h 4159349"/>
              <a:gd name="connsiteX135" fmla="*/ 2747381 w 10387844"/>
              <a:gd name="connsiteY135" fmla="*/ 1576851 h 4159349"/>
              <a:gd name="connsiteX136" fmla="*/ 2756672 w 10387844"/>
              <a:gd name="connsiteY136" fmla="*/ 1556164 h 4159349"/>
              <a:gd name="connsiteX137" fmla="*/ 2770051 w 10387844"/>
              <a:gd name="connsiteY137" fmla="*/ 1535724 h 4159349"/>
              <a:gd name="connsiteX138" fmla="*/ 2787518 w 10387844"/>
              <a:gd name="connsiteY138" fmla="*/ 1515532 h 4159349"/>
              <a:gd name="connsiteX139" fmla="*/ 2808948 w 10387844"/>
              <a:gd name="connsiteY139" fmla="*/ 1495711 h 4159349"/>
              <a:gd name="connsiteX140" fmla="*/ 2834468 w 10387844"/>
              <a:gd name="connsiteY140" fmla="*/ 1476386 h 4159349"/>
              <a:gd name="connsiteX141" fmla="*/ 2863950 w 10387844"/>
              <a:gd name="connsiteY141" fmla="*/ 1457680 h 4159349"/>
              <a:gd name="connsiteX142" fmla="*/ 3196565 w 10387844"/>
              <a:gd name="connsiteY142" fmla="*/ 1263314 h 4159349"/>
              <a:gd name="connsiteX143" fmla="*/ 3291827 w 10387844"/>
              <a:gd name="connsiteY143" fmla="*/ 1202614 h 4159349"/>
              <a:gd name="connsiteX144" fmla="*/ 3346210 w 10387844"/>
              <a:gd name="connsiteY144" fmla="*/ 1161982 h 4159349"/>
              <a:gd name="connsiteX145" fmla="*/ 3414591 w 10387844"/>
              <a:gd name="connsiteY145" fmla="*/ 1101281 h 4159349"/>
              <a:gd name="connsiteX146" fmla="*/ 3467735 w 10387844"/>
              <a:gd name="connsiteY146" fmla="*/ 1041200 h 4159349"/>
              <a:gd name="connsiteX147" fmla="*/ 3506261 w 10387844"/>
              <a:gd name="connsiteY147" fmla="*/ 982110 h 4159349"/>
              <a:gd name="connsiteX148" fmla="*/ 3530789 w 10387844"/>
              <a:gd name="connsiteY148" fmla="*/ 924383 h 4159349"/>
              <a:gd name="connsiteX149" fmla="*/ 3541814 w 10387844"/>
              <a:gd name="connsiteY149" fmla="*/ 868266 h 4159349"/>
              <a:gd name="connsiteX150" fmla="*/ 3540080 w 10387844"/>
              <a:gd name="connsiteY150" fmla="*/ 814131 h 4159349"/>
              <a:gd name="connsiteX151" fmla="*/ 3524100 w 10387844"/>
              <a:gd name="connsiteY151" fmla="*/ 621252 h 4159349"/>
              <a:gd name="connsiteX152" fmla="*/ 3525710 w 10387844"/>
              <a:gd name="connsiteY152" fmla="*/ 673652 h 4159349"/>
              <a:gd name="connsiteX153" fmla="*/ 3514313 w 10387844"/>
              <a:gd name="connsiteY153" fmla="*/ 728035 h 4159349"/>
              <a:gd name="connsiteX154" fmla="*/ 3489414 w 10387844"/>
              <a:gd name="connsiteY154" fmla="*/ 784028 h 4159349"/>
              <a:gd name="connsiteX155" fmla="*/ 3450268 w 10387844"/>
              <a:gd name="connsiteY155" fmla="*/ 841260 h 4159349"/>
              <a:gd name="connsiteX156" fmla="*/ 3396381 w 10387844"/>
              <a:gd name="connsiteY156" fmla="*/ 899483 h 4159349"/>
              <a:gd name="connsiteX157" fmla="*/ 3327009 w 10387844"/>
              <a:gd name="connsiteY157" fmla="*/ 958325 h 4159349"/>
              <a:gd name="connsiteX158" fmla="*/ 3271883 w 10387844"/>
              <a:gd name="connsiteY158" fmla="*/ 997719 h 4159349"/>
              <a:gd name="connsiteX159" fmla="*/ 3175382 w 10387844"/>
              <a:gd name="connsiteY159" fmla="*/ 1056685 h 4159349"/>
              <a:gd name="connsiteX160" fmla="*/ 2838308 w 10387844"/>
              <a:gd name="connsiteY160" fmla="*/ 1245352 h 4159349"/>
              <a:gd name="connsiteX161" fmla="*/ 2808453 w 10387844"/>
              <a:gd name="connsiteY161" fmla="*/ 1263562 h 4159349"/>
              <a:gd name="connsiteX162" fmla="*/ 2782562 w 10387844"/>
              <a:gd name="connsiteY162" fmla="*/ 1282392 h 4159349"/>
              <a:gd name="connsiteX163" fmla="*/ 2760760 w 10387844"/>
              <a:gd name="connsiteY163" fmla="*/ 1301717 h 4159349"/>
              <a:gd name="connsiteX164" fmla="*/ 2743045 w 10387844"/>
              <a:gd name="connsiteY164" fmla="*/ 1321414 h 4159349"/>
              <a:gd name="connsiteX165" fmla="*/ 2729418 w 10387844"/>
              <a:gd name="connsiteY165" fmla="*/ 1341358 h 4159349"/>
              <a:gd name="connsiteX166" fmla="*/ 2719880 w 10387844"/>
              <a:gd name="connsiteY166" fmla="*/ 1361426 h 4159349"/>
              <a:gd name="connsiteX167" fmla="*/ 2714553 w 10387844"/>
              <a:gd name="connsiteY167" fmla="*/ 1381495 h 4159349"/>
              <a:gd name="connsiteX168" fmla="*/ 2713438 w 10387844"/>
              <a:gd name="connsiteY168" fmla="*/ 1401439 h 4159349"/>
              <a:gd name="connsiteX169" fmla="*/ 2741063 w 10387844"/>
              <a:gd name="connsiteY169" fmla="*/ 1618475 h 4159349"/>
              <a:gd name="connsiteX170" fmla="*/ 2742054 w 10387844"/>
              <a:gd name="connsiteY170" fmla="*/ 1598035 h 4159349"/>
              <a:gd name="connsiteX171" fmla="*/ 7331387 w 10387844"/>
              <a:gd name="connsiteY171" fmla="*/ 2058863 h 4159349"/>
              <a:gd name="connsiteX172" fmla="*/ 7346748 w 10387844"/>
              <a:gd name="connsiteY172" fmla="*/ 2035822 h 4159349"/>
              <a:gd name="connsiteX173" fmla="*/ 7770413 w 10387844"/>
              <a:gd name="connsiteY173" fmla="*/ 1501162 h 4159349"/>
              <a:gd name="connsiteX174" fmla="*/ 7813894 w 10387844"/>
              <a:gd name="connsiteY174" fmla="*/ 1434762 h 4159349"/>
              <a:gd name="connsiteX175" fmla="*/ 7833219 w 10387844"/>
              <a:gd name="connsiteY175" fmla="*/ 1390414 h 4159349"/>
              <a:gd name="connsiteX176" fmla="*/ 7848703 w 10387844"/>
              <a:gd name="connsiteY176" fmla="*/ 1324139 h 4159349"/>
              <a:gd name="connsiteX177" fmla="*/ 7876948 w 10387844"/>
              <a:gd name="connsiteY177" fmla="*/ 1115651 h 4159349"/>
              <a:gd name="connsiteX178" fmla="*/ 7861711 w 10387844"/>
              <a:gd name="connsiteY178" fmla="*/ 1179944 h 4159349"/>
              <a:gd name="connsiteX179" fmla="*/ 7842386 w 10387844"/>
              <a:gd name="connsiteY179" fmla="*/ 1223054 h 4159349"/>
              <a:gd name="connsiteX180" fmla="*/ 7798781 w 10387844"/>
              <a:gd name="connsiteY180" fmla="*/ 1287595 h 4159349"/>
              <a:gd name="connsiteX181" fmla="*/ 7372762 w 10387844"/>
              <a:gd name="connsiteY181" fmla="*/ 1807390 h 4159349"/>
              <a:gd name="connsiteX182" fmla="*/ 7357401 w 10387844"/>
              <a:gd name="connsiteY182" fmla="*/ 1829812 h 4159349"/>
              <a:gd name="connsiteX183" fmla="*/ 7346995 w 10387844"/>
              <a:gd name="connsiteY183" fmla="*/ 1852977 h 4159349"/>
              <a:gd name="connsiteX184" fmla="*/ 7341544 w 10387844"/>
              <a:gd name="connsiteY184" fmla="*/ 1876762 h 4159349"/>
              <a:gd name="connsiteX185" fmla="*/ 7315530 w 10387844"/>
              <a:gd name="connsiteY185" fmla="*/ 2107176 h 4159349"/>
              <a:gd name="connsiteX186" fmla="*/ 7320981 w 10387844"/>
              <a:gd name="connsiteY186" fmla="*/ 2082772 h 4159349"/>
              <a:gd name="connsiteX187" fmla="*/ 7331263 w 10387844"/>
              <a:gd name="connsiteY187" fmla="*/ 2058987 h 4159349"/>
              <a:gd name="connsiteX188" fmla="*/ 7209985 w 10387844"/>
              <a:gd name="connsiteY188" fmla="*/ 2889965 h 4159349"/>
              <a:gd name="connsiteX189" fmla="*/ 7008435 w 10387844"/>
              <a:gd name="connsiteY189" fmla="*/ 2822327 h 4159349"/>
              <a:gd name="connsiteX190" fmla="*/ 6824104 w 10387844"/>
              <a:gd name="connsiteY190" fmla="*/ 2747876 h 4159349"/>
              <a:gd name="connsiteX191" fmla="*/ 6657611 w 10387844"/>
              <a:gd name="connsiteY191" fmla="*/ 2667851 h 4159349"/>
              <a:gd name="connsiteX192" fmla="*/ 6509204 w 10387844"/>
              <a:gd name="connsiteY192" fmla="*/ 2583365 h 4159349"/>
              <a:gd name="connsiteX193" fmla="*/ 6379132 w 10387844"/>
              <a:gd name="connsiteY193" fmla="*/ 2495535 h 4159349"/>
              <a:gd name="connsiteX194" fmla="*/ 6267517 w 10387844"/>
              <a:gd name="connsiteY194" fmla="*/ 2405476 h 4159349"/>
              <a:gd name="connsiteX195" fmla="*/ 6174236 w 10387844"/>
              <a:gd name="connsiteY195" fmla="*/ 2314053 h 4159349"/>
              <a:gd name="connsiteX196" fmla="*/ 6099041 w 10387844"/>
              <a:gd name="connsiteY196" fmla="*/ 2222136 h 4159349"/>
              <a:gd name="connsiteX197" fmla="*/ 6041686 w 10387844"/>
              <a:gd name="connsiteY197" fmla="*/ 2130465 h 4159349"/>
              <a:gd name="connsiteX198" fmla="*/ 6001921 w 10387844"/>
              <a:gd name="connsiteY198" fmla="*/ 2039786 h 4159349"/>
              <a:gd name="connsiteX199" fmla="*/ 5979251 w 10387844"/>
              <a:gd name="connsiteY199" fmla="*/ 1950717 h 4159349"/>
              <a:gd name="connsiteX200" fmla="*/ 5973429 w 10387844"/>
              <a:gd name="connsiteY200" fmla="*/ 1863754 h 4159349"/>
              <a:gd name="connsiteX201" fmla="*/ 5964014 w 10387844"/>
              <a:gd name="connsiteY201" fmla="*/ 2093797 h 4159349"/>
              <a:gd name="connsiteX202" fmla="*/ 5969712 w 10387844"/>
              <a:gd name="connsiteY202" fmla="*/ 2183113 h 4159349"/>
              <a:gd name="connsiteX203" fmla="*/ 5992011 w 10387844"/>
              <a:gd name="connsiteY203" fmla="*/ 2274536 h 4159349"/>
              <a:gd name="connsiteX204" fmla="*/ 6031156 w 10387844"/>
              <a:gd name="connsiteY204" fmla="*/ 2367569 h 4159349"/>
              <a:gd name="connsiteX205" fmla="*/ 6087645 w 10387844"/>
              <a:gd name="connsiteY205" fmla="*/ 2461593 h 4159349"/>
              <a:gd name="connsiteX206" fmla="*/ 6161724 w 10387844"/>
              <a:gd name="connsiteY206" fmla="*/ 2555864 h 4159349"/>
              <a:gd name="connsiteX207" fmla="*/ 6253643 w 10387844"/>
              <a:gd name="connsiteY207" fmla="*/ 2649517 h 4159349"/>
              <a:gd name="connsiteX208" fmla="*/ 6363523 w 10387844"/>
              <a:gd name="connsiteY208" fmla="*/ 2741806 h 4159349"/>
              <a:gd name="connsiteX209" fmla="*/ 6491613 w 10387844"/>
              <a:gd name="connsiteY209" fmla="*/ 2831742 h 4159349"/>
              <a:gd name="connsiteX210" fmla="*/ 6637790 w 10387844"/>
              <a:gd name="connsiteY210" fmla="*/ 2918209 h 4159349"/>
              <a:gd name="connsiteX211" fmla="*/ 6801806 w 10387844"/>
              <a:gd name="connsiteY211" fmla="*/ 3000093 h 4159349"/>
              <a:gd name="connsiteX212" fmla="*/ 6983287 w 10387844"/>
              <a:gd name="connsiteY212" fmla="*/ 3076279 h 4159349"/>
              <a:gd name="connsiteX213" fmla="*/ 7181617 w 10387844"/>
              <a:gd name="connsiteY213" fmla="*/ 3145527 h 4159349"/>
              <a:gd name="connsiteX214" fmla="*/ 10387844 w 10387844"/>
              <a:gd name="connsiteY214" fmla="*/ 4159350 h 4159349"/>
              <a:gd name="connsiteX215" fmla="*/ 10387844 w 10387844"/>
              <a:gd name="connsiteY215" fmla="*/ 3856962 h 4159349"/>
              <a:gd name="connsiteX216" fmla="*/ 7210233 w 10387844"/>
              <a:gd name="connsiteY216" fmla="*/ 2889717 h 41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0387844" h="4159349">
                <a:moveTo>
                  <a:pt x="2354686" y="795053"/>
                </a:moveTo>
                <a:lnTo>
                  <a:pt x="2371905" y="801495"/>
                </a:lnTo>
                <a:lnTo>
                  <a:pt x="2394822" y="812149"/>
                </a:lnTo>
                <a:lnTo>
                  <a:pt x="2414395" y="823669"/>
                </a:lnTo>
                <a:lnTo>
                  <a:pt x="2430375" y="836181"/>
                </a:lnTo>
                <a:lnTo>
                  <a:pt x="2442887" y="849436"/>
                </a:lnTo>
                <a:lnTo>
                  <a:pt x="2451930" y="863434"/>
                </a:lnTo>
                <a:lnTo>
                  <a:pt x="2457381" y="878052"/>
                </a:lnTo>
                <a:lnTo>
                  <a:pt x="2430747" y="683191"/>
                </a:lnTo>
                <a:lnTo>
                  <a:pt x="2425296" y="669069"/>
                </a:lnTo>
                <a:lnTo>
                  <a:pt x="2416253" y="655566"/>
                </a:lnTo>
                <a:lnTo>
                  <a:pt x="2403618" y="642683"/>
                </a:lnTo>
                <a:lnTo>
                  <a:pt x="2387513" y="630666"/>
                </a:lnTo>
                <a:lnTo>
                  <a:pt x="2367940" y="619517"/>
                </a:lnTo>
                <a:lnTo>
                  <a:pt x="2344775" y="609235"/>
                </a:lnTo>
                <a:lnTo>
                  <a:pt x="2327432" y="602917"/>
                </a:lnTo>
                <a:lnTo>
                  <a:pt x="2298569" y="594494"/>
                </a:lnTo>
                <a:lnTo>
                  <a:pt x="0" y="0"/>
                </a:lnTo>
                <a:lnTo>
                  <a:pt x="0" y="160299"/>
                </a:lnTo>
                <a:lnTo>
                  <a:pt x="2326070" y="786258"/>
                </a:lnTo>
                <a:lnTo>
                  <a:pt x="2354686" y="795053"/>
                </a:lnTo>
                <a:close/>
                <a:moveTo>
                  <a:pt x="6002664" y="979880"/>
                </a:moveTo>
                <a:lnTo>
                  <a:pt x="6036978" y="972571"/>
                </a:lnTo>
                <a:lnTo>
                  <a:pt x="6072779" y="966749"/>
                </a:lnTo>
                <a:lnTo>
                  <a:pt x="6109819" y="962289"/>
                </a:lnTo>
                <a:lnTo>
                  <a:pt x="6147974" y="959316"/>
                </a:lnTo>
                <a:lnTo>
                  <a:pt x="6186872" y="957830"/>
                </a:lnTo>
                <a:lnTo>
                  <a:pt x="6226389" y="957830"/>
                </a:lnTo>
                <a:cubicBezTo>
                  <a:pt x="6226389" y="957830"/>
                  <a:pt x="6266278" y="959440"/>
                  <a:pt x="6266278" y="959440"/>
                </a:cubicBezTo>
                <a:lnTo>
                  <a:pt x="6306414" y="962537"/>
                </a:lnTo>
                <a:lnTo>
                  <a:pt x="6346428" y="967245"/>
                </a:lnTo>
                <a:lnTo>
                  <a:pt x="6386192" y="973562"/>
                </a:lnTo>
                <a:lnTo>
                  <a:pt x="6425586" y="981614"/>
                </a:lnTo>
                <a:lnTo>
                  <a:pt x="6463369" y="991153"/>
                </a:lnTo>
                <a:lnTo>
                  <a:pt x="6487153" y="998214"/>
                </a:lnTo>
                <a:lnTo>
                  <a:pt x="6520725" y="1009735"/>
                </a:lnTo>
                <a:lnTo>
                  <a:pt x="6551571" y="1022247"/>
                </a:lnTo>
                <a:lnTo>
                  <a:pt x="6579567" y="1035749"/>
                </a:lnTo>
                <a:lnTo>
                  <a:pt x="6604714" y="1050119"/>
                </a:lnTo>
                <a:lnTo>
                  <a:pt x="6626889" y="1065357"/>
                </a:lnTo>
                <a:lnTo>
                  <a:pt x="6645842" y="1081213"/>
                </a:lnTo>
                <a:lnTo>
                  <a:pt x="6661575" y="1097689"/>
                </a:lnTo>
                <a:lnTo>
                  <a:pt x="6673839" y="1114660"/>
                </a:lnTo>
                <a:lnTo>
                  <a:pt x="6682634" y="1132003"/>
                </a:lnTo>
                <a:lnTo>
                  <a:pt x="6687713" y="1149594"/>
                </a:lnTo>
                <a:lnTo>
                  <a:pt x="6688952" y="1167308"/>
                </a:lnTo>
                <a:lnTo>
                  <a:pt x="6704313" y="963528"/>
                </a:lnTo>
                <a:lnTo>
                  <a:pt x="6702950" y="946433"/>
                </a:lnTo>
                <a:lnTo>
                  <a:pt x="6697747" y="929462"/>
                </a:lnTo>
                <a:lnTo>
                  <a:pt x="6688828" y="912738"/>
                </a:lnTo>
                <a:lnTo>
                  <a:pt x="6676316" y="896386"/>
                </a:lnTo>
                <a:lnTo>
                  <a:pt x="6660460" y="880405"/>
                </a:lnTo>
                <a:lnTo>
                  <a:pt x="6641259" y="865045"/>
                </a:lnTo>
                <a:lnTo>
                  <a:pt x="6618837" y="850303"/>
                </a:lnTo>
                <a:lnTo>
                  <a:pt x="6593442" y="836305"/>
                </a:lnTo>
                <a:lnTo>
                  <a:pt x="6565073" y="823174"/>
                </a:lnTo>
                <a:lnTo>
                  <a:pt x="6533856" y="811034"/>
                </a:lnTo>
                <a:lnTo>
                  <a:pt x="6499913" y="799884"/>
                </a:lnTo>
                <a:lnTo>
                  <a:pt x="6475881" y="793071"/>
                </a:lnTo>
                <a:lnTo>
                  <a:pt x="6437726" y="783904"/>
                </a:lnTo>
                <a:lnTo>
                  <a:pt x="6397961" y="776100"/>
                </a:lnTo>
                <a:lnTo>
                  <a:pt x="6357700" y="769906"/>
                </a:lnTo>
                <a:lnTo>
                  <a:pt x="6317192" y="765322"/>
                </a:lnTo>
                <a:lnTo>
                  <a:pt x="6276684" y="762349"/>
                </a:lnTo>
                <a:lnTo>
                  <a:pt x="6236423" y="760863"/>
                </a:lnTo>
                <a:lnTo>
                  <a:pt x="6196534" y="760863"/>
                </a:lnTo>
                <a:cubicBezTo>
                  <a:pt x="6196534" y="760863"/>
                  <a:pt x="6157265" y="762226"/>
                  <a:pt x="6157265" y="762226"/>
                </a:cubicBezTo>
                <a:lnTo>
                  <a:pt x="6118738" y="765074"/>
                </a:lnTo>
                <a:lnTo>
                  <a:pt x="6081327" y="769286"/>
                </a:lnTo>
                <a:lnTo>
                  <a:pt x="6045279" y="774985"/>
                </a:lnTo>
                <a:lnTo>
                  <a:pt x="6010716" y="782046"/>
                </a:lnTo>
                <a:lnTo>
                  <a:pt x="5977889" y="790470"/>
                </a:lnTo>
                <a:lnTo>
                  <a:pt x="5947043" y="800132"/>
                </a:lnTo>
                <a:lnTo>
                  <a:pt x="5918427" y="811157"/>
                </a:lnTo>
                <a:lnTo>
                  <a:pt x="5892288" y="823545"/>
                </a:lnTo>
                <a:lnTo>
                  <a:pt x="5876432" y="832464"/>
                </a:lnTo>
                <a:lnTo>
                  <a:pt x="5855124" y="846958"/>
                </a:lnTo>
                <a:lnTo>
                  <a:pt x="4656227" y="1766881"/>
                </a:lnTo>
                <a:lnTo>
                  <a:pt x="4548700" y="1841456"/>
                </a:lnTo>
                <a:lnTo>
                  <a:pt x="4426556" y="1911448"/>
                </a:lnTo>
                <a:lnTo>
                  <a:pt x="4290909" y="1976360"/>
                </a:lnTo>
                <a:lnTo>
                  <a:pt x="4142998" y="2035574"/>
                </a:lnTo>
                <a:lnTo>
                  <a:pt x="3984185" y="2088594"/>
                </a:lnTo>
                <a:lnTo>
                  <a:pt x="3815958" y="2134801"/>
                </a:lnTo>
                <a:lnTo>
                  <a:pt x="3640051" y="2173699"/>
                </a:lnTo>
                <a:lnTo>
                  <a:pt x="3458196" y="2204916"/>
                </a:lnTo>
                <a:lnTo>
                  <a:pt x="3272378" y="2228081"/>
                </a:lnTo>
                <a:lnTo>
                  <a:pt x="3084578" y="2242699"/>
                </a:lnTo>
                <a:lnTo>
                  <a:pt x="2896902" y="2248521"/>
                </a:lnTo>
                <a:lnTo>
                  <a:pt x="2711456" y="2245301"/>
                </a:lnTo>
                <a:lnTo>
                  <a:pt x="2530222" y="2233037"/>
                </a:lnTo>
                <a:lnTo>
                  <a:pt x="2355429" y="2211482"/>
                </a:lnTo>
                <a:lnTo>
                  <a:pt x="2188936" y="2180760"/>
                </a:lnTo>
                <a:lnTo>
                  <a:pt x="2083515" y="2155241"/>
                </a:lnTo>
                <a:lnTo>
                  <a:pt x="1935232" y="2109529"/>
                </a:lnTo>
                <a:lnTo>
                  <a:pt x="1803054" y="2056386"/>
                </a:lnTo>
                <a:lnTo>
                  <a:pt x="1690448" y="1997791"/>
                </a:lnTo>
                <a:lnTo>
                  <a:pt x="1597167" y="1934613"/>
                </a:lnTo>
                <a:lnTo>
                  <a:pt x="1522840" y="1867842"/>
                </a:lnTo>
                <a:lnTo>
                  <a:pt x="1466971" y="1798223"/>
                </a:lnTo>
                <a:lnTo>
                  <a:pt x="1428940" y="1726621"/>
                </a:lnTo>
                <a:lnTo>
                  <a:pt x="1408005" y="1653656"/>
                </a:lnTo>
                <a:lnTo>
                  <a:pt x="1452106" y="1877877"/>
                </a:lnTo>
                <a:lnTo>
                  <a:pt x="1473289" y="1952823"/>
                </a:lnTo>
                <a:lnTo>
                  <a:pt x="1511443" y="2026407"/>
                </a:lnTo>
                <a:lnTo>
                  <a:pt x="1567189" y="2097885"/>
                </a:lnTo>
                <a:lnTo>
                  <a:pt x="1641144" y="2166514"/>
                </a:lnTo>
                <a:lnTo>
                  <a:pt x="1733682" y="2231302"/>
                </a:lnTo>
                <a:lnTo>
                  <a:pt x="1845296" y="2291384"/>
                </a:lnTo>
                <a:lnTo>
                  <a:pt x="1976112" y="2345890"/>
                </a:lnTo>
                <a:lnTo>
                  <a:pt x="2122785" y="2392716"/>
                </a:lnTo>
                <a:lnTo>
                  <a:pt x="2226967" y="2418854"/>
                </a:lnTo>
                <a:lnTo>
                  <a:pt x="2391477" y="2450320"/>
                </a:lnTo>
                <a:lnTo>
                  <a:pt x="2564164" y="2472370"/>
                </a:lnTo>
                <a:lnTo>
                  <a:pt x="2743045" y="2485006"/>
                </a:lnTo>
                <a:lnTo>
                  <a:pt x="2926138" y="2488227"/>
                </a:lnTo>
                <a:lnTo>
                  <a:pt x="3111336" y="2482281"/>
                </a:lnTo>
                <a:lnTo>
                  <a:pt x="3296659" y="2467291"/>
                </a:lnTo>
                <a:lnTo>
                  <a:pt x="3479999" y="2443630"/>
                </a:lnTo>
                <a:lnTo>
                  <a:pt x="3659376" y="2411546"/>
                </a:lnTo>
                <a:lnTo>
                  <a:pt x="3832929" y="2371533"/>
                </a:lnTo>
                <a:lnTo>
                  <a:pt x="3998927" y="2324087"/>
                </a:lnTo>
                <a:lnTo>
                  <a:pt x="4155633" y="2269705"/>
                </a:lnTo>
                <a:lnTo>
                  <a:pt x="4301686" y="2208880"/>
                </a:lnTo>
                <a:lnTo>
                  <a:pt x="4435599" y="2142234"/>
                </a:lnTo>
                <a:lnTo>
                  <a:pt x="4556133" y="2070384"/>
                </a:lnTo>
                <a:lnTo>
                  <a:pt x="4662297" y="1993827"/>
                </a:lnTo>
                <a:lnTo>
                  <a:pt x="5848187" y="1046651"/>
                </a:lnTo>
                <a:lnTo>
                  <a:pt x="5869371" y="1031662"/>
                </a:lnTo>
                <a:lnTo>
                  <a:pt x="5885104" y="1022371"/>
                </a:lnTo>
                <a:lnTo>
                  <a:pt x="5910994" y="1009611"/>
                </a:lnTo>
                <a:lnTo>
                  <a:pt x="5939362" y="998214"/>
                </a:lnTo>
                <a:lnTo>
                  <a:pt x="5969960" y="988180"/>
                </a:lnTo>
                <a:lnTo>
                  <a:pt x="6002540" y="979508"/>
                </a:lnTo>
                <a:close/>
                <a:moveTo>
                  <a:pt x="2742178" y="1597415"/>
                </a:moveTo>
                <a:lnTo>
                  <a:pt x="2747381" y="1576851"/>
                </a:lnTo>
                <a:lnTo>
                  <a:pt x="2756672" y="1556164"/>
                </a:lnTo>
                <a:lnTo>
                  <a:pt x="2770051" y="1535724"/>
                </a:lnTo>
                <a:lnTo>
                  <a:pt x="2787518" y="1515532"/>
                </a:lnTo>
                <a:lnTo>
                  <a:pt x="2808948" y="1495711"/>
                </a:lnTo>
                <a:lnTo>
                  <a:pt x="2834468" y="1476386"/>
                </a:lnTo>
                <a:lnTo>
                  <a:pt x="2863950" y="1457680"/>
                </a:lnTo>
                <a:lnTo>
                  <a:pt x="3196565" y="1263314"/>
                </a:lnTo>
                <a:lnTo>
                  <a:pt x="3291827" y="1202614"/>
                </a:lnTo>
                <a:lnTo>
                  <a:pt x="3346210" y="1161982"/>
                </a:lnTo>
                <a:lnTo>
                  <a:pt x="3414591" y="1101281"/>
                </a:lnTo>
                <a:lnTo>
                  <a:pt x="3467735" y="1041200"/>
                </a:lnTo>
                <a:lnTo>
                  <a:pt x="3506261" y="982110"/>
                </a:lnTo>
                <a:lnTo>
                  <a:pt x="3530789" y="924383"/>
                </a:lnTo>
                <a:lnTo>
                  <a:pt x="3541814" y="868266"/>
                </a:lnTo>
                <a:lnTo>
                  <a:pt x="3540080" y="814131"/>
                </a:lnTo>
                <a:lnTo>
                  <a:pt x="3524100" y="621252"/>
                </a:lnTo>
                <a:lnTo>
                  <a:pt x="3525710" y="673652"/>
                </a:lnTo>
                <a:lnTo>
                  <a:pt x="3514313" y="728035"/>
                </a:lnTo>
                <a:lnTo>
                  <a:pt x="3489414" y="784028"/>
                </a:lnTo>
                <a:lnTo>
                  <a:pt x="3450268" y="841260"/>
                </a:lnTo>
                <a:lnTo>
                  <a:pt x="3396381" y="899483"/>
                </a:lnTo>
                <a:lnTo>
                  <a:pt x="3327009" y="958325"/>
                </a:lnTo>
                <a:lnTo>
                  <a:pt x="3271883" y="997719"/>
                </a:lnTo>
                <a:lnTo>
                  <a:pt x="3175382" y="1056685"/>
                </a:lnTo>
                <a:lnTo>
                  <a:pt x="2838308" y="1245352"/>
                </a:lnTo>
                <a:lnTo>
                  <a:pt x="2808453" y="1263562"/>
                </a:lnTo>
                <a:lnTo>
                  <a:pt x="2782562" y="1282392"/>
                </a:lnTo>
                <a:lnTo>
                  <a:pt x="2760760" y="1301717"/>
                </a:lnTo>
                <a:lnTo>
                  <a:pt x="2743045" y="1321414"/>
                </a:lnTo>
                <a:lnTo>
                  <a:pt x="2729418" y="1341358"/>
                </a:lnTo>
                <a:lnTo>
                  <a:pt x="2719880" y="1361426"/>
                </a:lnTo>
                <a:lnTo>
                  <a:pt x="2714553" y="1381495"/>
                </a:lnTo>
                <a:lnTo>
                  <a:pt x="2713438" y="1401439"/>
                </a:lnTo>
                <a:lnTo>
                  <a:pt x="2741063" y="1618475"/>
                </a:lnTo>
                <a:lnTo>
                  <a:pt x="2742054" y="1598035"/>
                </a:lnTo>
                <a:close/>
                <a:moveTo>
                  <a:pt x="7331387" y="2058863"/>
                </a:moveTo>
                <a:lnTo>
                  <a:pt x="7346748" y="2035822"/>
                </a:lnTo>
                <a:lnTo>
                  <a:pt x="7770413" y="1501162"/>
                </a:lnTo>
                <a:lnTo>
                  <a:pt x="7813894" y="1434762"/>
                </a:lnTo>
                <a:lnTo>
                  <a:pt x="7833219" y="1390414"/>
                </a:lnTo>
                <a:lnTo>
                  <a:pt x="7848703" y="1324139"/>
                </a:lnTo>
                <a:lnTo>
                  <a:pt x="7876948" y="1115651"/>
                </a:lnTo>
                <a:lnTo>
                  <a:pt x="7861711" y="1179944"/>
                </a:lnTo>
                <a:lnTo>
                  <a:pt x="7842386" y="1223054"/>
                </a:lnTo>
                <a:lnTo>
                  <a:pt x="7798781" y="1287595"/>
                </a:lnTo>
                <a:lnTo>
                  <a:pt x="7372762" y="1807390"/>
                </a:lnTo>
                <a:lnTo>
                  <a:pt x="7357401" y="1829812"/>
                </a:lnTo>
                <a:lnTo>
                  <a:pt x="7346995" y="1852977"/>
                </a:lnTo>
                <a:lnTo>
                  <a:pt x="7341544" y="1876762"/>
                </a:lnTo>
                <a:lnTo>
                  <a:pt x="7315530" y="2107176"/>
                </a:lnTo>
                <a:lnTo>
                  <a:pt x="7320981" y="2082772"/>
                </a:lnTo>
                <a:lnTo>
                  <a:pt x="7331263" y="2058987"/>
                </a:lnTo>
                <a:close/>
                <a:moveTo>
                  <a:pt x="7209985" y="2889965"/>
                </a:moveTo>
                <a:lnTo>
                  <a:pt x="7008435" y="2822327"/>
                </a:lnTo>
                <a:lnTo>
                  <a:pt x="6824104" y="2747876"/>
                </a:lnTo>
                <a:lnTo>
                  <a:pt x="6657611" y="2667851"/>
                </a:lnTo>
                <a:lnTo>
                  <a:pt x="6509204" y="2583365"/>
                </a:lnTo>
                <a:lnTo>
                  <a:pt x="6379132" y="2495535"/>
                </a:lnTo>
                <a:lnTo>
                  <a:pt x="6267517" y="2405476"/>
                </a:lnTo>
                <a:lnTo>
                  <a:pt x="6174236" y="2314053"/>
                </a:lnTo>
                <a:lnTo>
                  <a:pt x="6099041" y="2222136"/>
                </a:lnTo>
                <a:lnTo>
                  <a:pt x="6041686" y="2130465"/>
                </a:lnTo>
                <a:lnTo>
                  <a:pt x="6001921" y="2039786"/>
                </a:lnTo>
                <a:lnTo>
                  <a:pt x="5979251" y="1950717"/>
                </a:lnTo>
                <a:lnTo>
                  <a:pt x="5973429" y="1863754"/>
                </a:lnTo>
                <a:lnTo>
                  <a:pt x="5964014" y="2093797"/>
                </a:lnTo>
                <a:lnTo>
                  <a:pt x="5969712" y="2183113"/>
                </a:lnTo>
                <a:lnTo>
                  <a:pt x="5992011" y="2274536"/>
                </a:lnTo>
                <a:lnTo>
                  <a:pt x="6031156" y="2367569"/>
                </a:lnTo>
                <a:lnTo>
                  <a:pt x="6087645" y="2461593"/>
                </a:lnTo>
                <a:lnTo>
                  <a:pt x="6161724" y="2555864"/>
                </a:lnTo>
                <a:lnTo>
                  <a:pt x="6253643" y="2649517"/>
                </a:lnTo>
                <a:lnTo>
                  <a:pt x="6363523" y="2741806"/>
                </a:lnTo>
                <a:lnTo>
                  <a:pt x="6491613" y="2831742"/>
                </a:lnTo>
                <a:lnTo>
                  <a:pt x="6637790" y="2918209"/>
                </a:lnTo>
                <a:lnTo>
                  <a:pt x="6801806" y="3000093"/>
                </a:lnTo>
                <a:lnTo>
                  <a:pt x="6983287" y="3076279"/>
                </a:lnTo>
                <a:lnTo>
                  <a:pt x="7181617" y="3145527"/>
                </a:lnTo>
                <a:lnTo>
                  <a:pt x="10387844" y="4159350"/>
                </a:lnTo>
                <a:lnTo>
                  <a:pt x="10387844" y="3856962"/>
                </a:lnTo>
                <a:lnTo>
                  <a:pt x="7210233" y="2889717"/>
                </a:lnTo>
                <a:close/>
              </a:path>
            </a:pathLst>
          </a:custGeom>
          <a:gradFill>
            <a:gsLst>
              <a:gs pos="93706">
                <a:srgbClr val="4BA526"/>
              </a:gs>
              <a:gs pos="13000">
                <a:srgbClr val="FFCB08"/>
              </a:gs>
              <a:gs pos="26000">
                <a:srgbClr val="C57712"/>
              </a:gs>
              <a:gs pos="86000">
                <a:srgbClr val="4BA526"/>
              </a:gs>
            </a:gsLst>
            <a:lin ang="0" scaled="1"/>
          </a:gradFill>
          <a:ln w="123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Freeform: Shape 182">
            <a:extLst>
              <a:ext uri="{FF2B5EF4-FFF2-40B4-BE49-F238E27FC236}">
                <a16:creationId xmlns:a16="http://schemas.microsoft.com/office/drawing/2014/main" id="{1BC42C3C-6245-523D-FEE4-34CBB93B5AFF}"/>
              </a:ext>
            </a:extLst>
          </p:cNvPr>
          <p:cNvSpPr/>
          <p:nvPr/>
        </p:nvSpPr>
        <p:spPr>
          <a:xfrm>
            <a:off x="269219" y="2533654"/>
            <a:ext cx="9172171" cy="3672587"/>
          </a:xfrm>
          <a:custGeom>
            <a:avLst/>
            <a:gdLst>
              <a:gd name="connsiteX0" fmla="*/ 2354686 w 10387844"/>
              <a:gd name="connsiteY0" fmla="*/ 795053 h 4159349"/>
              <a:gd name="connsiteX1" fmla="*/ 2371905 w 10387844"/>
              <a:gd name="connsiteY1" fmla="*/ 801495 h 4159349"/>
              <a:gd name="connsiteX2" fmla="*/ 2394822 w 10387844"/>
              <a:gd name="connsiteY2" fmla="*/ 812149 h 4159349"/>
              <a:gd name="connsiteX3" fmla="*/ 2414395 w 10387844"/>
              <a:gd name="connsiteY3" fmla="*/ 823669 h 4159349"/>
              <a:gd name="connsiteX4" fmla="*/ 2430375 w 10387844"/>
              <a:gd name="connsiteY4" fmla="*/ 836181 h 4159349"/>
              <a:gd name="connsiteX5" fmla="*/ 2442887 w 10387844"/>
              <a:gd name="connsiteY5" fmla="*/ 849436 h 4159349"/>
              <a:gd name="connsiteX6" fmla="*/ 2451930 w 10387844"/>
              <a:gd name="connsiteY6" fmla="*/ 863434 h 4159349"/>
              <a:gd name="connsiteX7" fmla="*/ 2457381 w 10387844"/>
              <a:gd name="connsiteY7" fmla="*/ 878052 h 4159349"/>
              <a:gd name="connsiteX8" fmla="*/ 2430747 w 10387844"/>
              <a:gd name="connsiteY8" fmla="*/ 683191 h 4159349"/>
              <a:gd name="connsiteX9" fmla="*/ 2425296 w 10387844"/>
              <a:gd name="connsiteY9" fmla="*/ 669069 h 4159349"/>
              <a:gd name="connsiteX10" fmla="*/ 2416253 w 10387844"/>
              <a:gd name="connsiteY10" fmla="*/ 655566 h 4159349"/>
              <a:gd name="connsiteX11" fmla="*/ 2403618 w 10387844"/>
              <a:gd name="connsiteY11" fmla="*/ 642683 h 4159349"/>
              <a:gd name="connsiteX12" fmla="*/ 2387513 w 10387844"/>
              <a:gd name="connsiteY12" fmla="*/ 630666 h 4159349"/>
              <a:gd name="connsiteX13" fmla="*/ 2367940 w 10387844"/>
              <a:gd name="connsiteY13" fmla="*/ 619517 h 4159349"/>
              <a:gd name="connsiteX14" fmla="*/ 2344775 w 10387844"/>
              <a:gd name="connsiteY14" fmla="*/ 609235 h 4159349"/>
              <a:gd name="connsiteX15" fmla="*/ 2327432 w 10387844"/>
              <a:gd name="connsiteY15" fmla="*/ 602917 h 4159349"/>
              <a:gd name="connsiteX16" fmla="*/ 2298569 w 10387844"/>
              <a:gd name="connsiteY16" fmla="*/ 594494 h 4159349"/>
              <a:gd name="connsiteX17" fmla="*/ 0 w 10387844"/>
              <a:gd name="connsiteY17" fmla="*/ 0 h 4159349"/>
              <a:gd name="connsiteX18" fmla="*/ 0 w 10387844"/>
              <a:gd name="connsiteY18" fmla="*/ 160299 h 4159349"/>
              <a:gd name="connsiteX19" fmla="*/ 2326070 w 10387844"/>
              <a:gd name="connsiteY19" fmla="*/ 786258 h 4159349"/>
              <a:gd name="connsiteX20" fmla="*/ 2354686 w 10387844"/>
              <a:gd name="connsiteY20" fmla="*/ 795053 h 4159349"/>
              <a:gd name="connsiteX21" fmla="*/ 6002664 w 10387844"/>
              <a:gd name="connsiteY21" fmla="*/ 979880 h 4159349"/>
              <a:gd name="connsiteX22" fmla="*/ 6036978 w 10387844"/>
              <a:gd name="connsiteY22" fmla="*/ 972571 h 4159349"/>
              <a:gd name="connsiteX23" fmla="*/ 6072779 w 10387844"/>
              <a:gd name="connsiteY23" fmla="*/ 966749 h 4159349"/>
              <a:gd name="connsiteX24" fmla="*/ 6109819 w 10387844"/>
              <a:gd name="connsiteY24" fmla="*/ 962289 h 4159349"/>
              <a:gd name="connsiteX25" fmla="*/ 6147974 w 10387844"/>
              <a:gd name="connsiteY25" fmla="*/ 959316 h 4159349"/>
              <a:gd name="connsiteX26" fmla="*/ 6186872 w 10387844"/>
              <a:gd name="connsiteY26" fmla="*/ 957830 h 4159349"/>
              <a:gd name="connsiteX27" fmla="*/ 6226389 w 10387844"/>
              <a:gd name="connsiteY27" fmla="*/ 957830 h 4159349"/>
              <a:gd name="connsiteX28" fmla="*/ 6266278 w 10387844"/>
              <a:gd name="connsiteY28" fmla="*/ 959440 h 4159349"/>
              <a:gd name="connsiteX29" fmla="*/ 6306414 w 10387844"/>
              <a:gd name="connsiteY29" fmla="*/ 962537 h 4159349"/>
              <a:gd name="connsiteX30" fmla="*/ 6346428 w 10387844"/>
              <a:gd name="connsiteY30" fmla="*/ 967245 h 4159349"/>
              <a:gd name="connsiteX31" fmla="*/ 6386192 w 10387844"/>
              <a:gd name="connsiteY31" fmla="*/ 973562 h 4159349"/>
              <a:gd name="connsiteX32" fmla="*/ 6425586 w 10387844"/>
              <a:gd name="connsiteY32" fmla="*/ 981614 h 4159349"/>
              <a:gd name="connsiteX33" fmla="*/ 6463369 w 10387844"/>
              <a:gd name="connsiteY33" fmla="*/ 991153 h 4159349"/>
              <a:gd name="connsiteX34" fmla="*/ 6487153 w 10387844"/>
              <a:gd name="connsiteY34" fmla="*/ 998214 h 4159349"/>
              <a:gd name="connsiteX35" fmla="*/ 6520725 w 10387844"/>
              <a:gd name="connsiteY35" fmla="*/ 1009735 h 4159349"/>
              <a:gd name="connsiteX36" fmla="*/ 6551571 w 10387844"/>
              <a:gd name="connsiteY36" fmla="*/ 1022247 h 4159349"/>
              <a:gd name="connsiteX37" fmla="*/ 6579567 w 10387844"/>
              <a:gd name="connsiteY37" fmla="*/ 1035749 h 4159349"/>
              <a:gd name="connsiteX38" fmla="*/ 6604714 w 10387844"/>
              <a:gd name="connsiteY38" fmla="*/ 1050119 h 4159349"/>
              <a:gd name="connsiteX39" fmla="*/ 6626889 w 10387844"/>
              <a:gd name="connsiteY39" fmla="*/ 1065357 h 4159349"/>
              <a:gd name="connsiteX40" fmla="*/ 6645842 w 10387844"/>
              <a:gd name="connsiteY40" fmla="*/ 1081213 h 4159349"/>
              <a:gd name="connsiteX41" fmla="*/ 6661575 w 10387844"/>
              <a:gd name="connsiteY41" fmla="*/ 1097689 h 4159349"/>
              <a:gd name="connsiteX42" fmla="*/ 6673839 w 10387844"/>
              <a:gd name="connsiteY42" fmla="*/ 1114660 h 4159349"/>
              <a:gd name="connsiteX43" fmla="*/ 6682634 w 10387844"/>
              <a:gd name="connsiteY43" fmla="*/ 1132003 h 4159349"/>
              <a:gd name="connsiteX44" fmla="*/ 6687713 w 10387844"/>
              <a:gd name="connsiteY44" fmla="*/ 1149594 h 4159349"/>
              <a:gd name="connsiteX45" fmla="*/ 6688952 w 10387844"/>
              <a:gd name="connsiteY45" fmla="*/ 1167308 h 4159349"/>
              <a:gd name="connsiteX46" fmla="*/ 6704313 w 10387844"/>
              <a:gd name="connsiteY46" fmla="*/ 963528 h 4159349"/>
              <a:gd name="connsiteX47" fmla="*/ 6702950 w 10387844"/>
              <a:gd name="connsiteY47" fmla="*/ 946433 h 4159349"/>
              <a:gd name="connsiteX48" fmla="*/ 6697747 w 10387844"/>
              <a:gd name="connsiteY48" fmla="*/ 929462 h 4159349"/>
              <a:gd name="connsiteX49" fmla="*/ 6688828 w 10387844"/>
              <a:gd name="connsiteY49" fmla="*/ 912738 h 4159349"/>
              <a:gd name="connsiteX50" fmla="*/ 6676316 w 10387844"/>
              <a:gd name="connsiteY50" fmla="*/ 896386 h 4159349"/>
              <a:gd name="connsiteX51" fmla="*/ 6660460 w 10387844"/>
              <a:gd name="connsiteY51" fmla="*/ 880405 h 4159349"/>
              <a:gd name="connsiteX52" fmla="*/ 6641259 w 10387844"/>
              <a:gd name="connsiteY52" fmla="*/ 865045 h 4159349"/>
              <a:gd name="connsiteX53" fmla="*/ 6618837 w 10387844"/>
              <a:gd name="connsiteY53" fmla="*/ 850303 h 4159349"/>
              <a:gd name="connsiteX54" fmla="*/ 6593442 w 10387844"/>
              <a:gd name="connsiteY54" fmla="*/ 836305 h 4159349"/>
              <a:gd name="connsiteX55" fmla="*/ 6565073 w 10387844"/>
              <a:gd name="connsiteY55" fmla="*/ 823174 h 4159349"/>
              <a:gd name="connsiteX56" fmla="*/ 6533856 w 10387844"/>
              <a:gd name="connsiteY56" fmla="*/ 811034 h 4159349"/>
              <a:gd name="connsiteX57" fmla="*/ 6499913 w 10387844"/>
              <a:gd name="connsiteY57" fmla="*/ 799885 h 4159349"/>
              <a:gd name="connsiteX58" fmla="*/ 6475881 w 10387844"/>
              <a:gd name="connsiteY58" fmla="*/ 793071 h 4159349"/>
              <a:gd name="connsiteX59" fmla="*/ 6437726 w 10387844"/>
              <a:gd name="connsiteY59" fmla="*/ 783904 h 4159349"/>
              <a:gd name="connsiteX60" fmla="*/ 6397961 w 10387844"/>
              <a:gd name="connsiteY60" fmla="*/ 776100 h 4159349"/>
              <a:gd name="connsiteX61" fmla="*/ 6357700 w 10387844"/>
              <a:gd name="connsiteY61" fmla="*/ 769906 h 4159349"/>
              <a:gd name="connsiteX62" fmla="*/ 6317192 w 10387844"/>
              <a:gd name="connsiteY62" fmla="*/ 765322 h 4159349"/>
              <a:gd name="connsiteX63" fmla="*/ 6276684 w 10387844"/>
              <a:gd name="connsiteY63" fmla="*/ 762349 h 4159349"/>
              <a:gd name="connsiteX64" fmla="*/ 6236423 w 10387844"/>
              <a:gd name="connsiteY64" fmla="*/ 760863 h 4159349"/>
              <a:gd name="connsiteX65" fmla="*/ 6196534 w 10387844"/>
              <a:gd name="connsiteY65" fmla="*/ 760863 h 4159349"/>
              <a:gd name="connsiteX66" fmla="*/ 6157265 w 10387844"/>
              <a:gd name="connsiteY66" fmla="*/ 762225 h 4159349"/>
              <a:gd name="connsiteX67" fmla="*/ 6118738 w 10387844"/>
              <a:gd name="connsiteY67" fmla="*/ 765075 h 4159349"/>
              <a:gd name="connsiteX68" fmla="*/ 6081327 w 10387844"/>
              <a:gd name="connsiteY68" fmla="*/ 769286 h 4159349"/>
              <a:gd name="connsiteX69" fmla="*/ 6045279 w 10387844"/>
              <a:gd name="connsiteY69" fmla="*/ 774985 h 4159349"/>
              <a:gd name="connsiteX70" fmla="*/ 6010716 w 10387844"/>
              <a:gd name="connsiteY70" fmla="*/ 782046 h 4159349"/>
              <a:gd name="connsiteX71" fmla="*/ 5977889 w 10387844"/>
              <a:gd name="connsiteY71" fmla="*/ 790470 h 4159349"/>
              <a:gd name="connsiteX72" fmla="*/ 5947043 w 10387844"/>
              <a:gd name="connsiteY72" fmla="*/ 800132 h 4159349"/>
              <a:gd name="connsiteX73" fmla="*/ 5918427 w 10387844"/>
              <a:gd name="connsiteY73" fmla="*/ 811158 h 4159349"/>
              <a:gd name="connsiteX74" fmla="*/ 5892288 w 10387844"/>
              <a:gd name="connsiteY74" fmla="*/ 823545 h 4159349"/>
              <a:gd name="connsiteX75" fmla="*/ 5876432 w 10387844"/>
              <a:gd name="connsiteY75" fmla="*/ 832464 h 4159349"/>
              <a:gd name="connsiteX76" fmla="*/ 5855124 w 10387844"/>
              <a:gd name="connsiteY76" fmla="*/ 846958 h 4159349"/>
              <a:gd name="connsiteX77" fmla="*/ 4656227 w 10387844"/>
              <a:gd name="connsiteY77" fmla="*/ 1766881 h 4159349"/>
              <a:gd name="connsiteX78" fmla="*/ 4548700 w 10387844"/>
              <a:gd name="connsiteY78" fmla="*/ 1841456 h 4159349"/>
              <a:gd name="connsiteX79" fmla="*/ 4426556 w 10387844"/>
              <a:gd name="connsiteY79" fmla="*/ 1911448 h 4159349"/>
              <a:gd name="connsiteX80" fmla="*/ 4290909 w 10387844"/>
              <a:gd name="connsiteY80" fmla="*/ 1976360 h 4159349"/>
              <a:gd name="connsiteX81" fmla="*/ 4142998 w 10387844"/>
              <a:gd name="connsiteY81" fmla="*/ 2035574 h 4159349"/>
              <a:gd name="connsiteX82" fmla="*/ 3984185 w 10387844"/>
              <a:gd name="connsiteY82" fmla="*/ 2088594 h 4159349"/>
              <a:gd name="connsiteX83" fmla="*/ 3815958 w 10387844"/>
              <a:gd name="connsiteY83" fmla="*/ 2134801 h 4159349"/>
              <a:gd name="connsiteX84" fmla="*/ 3640051 w 10387844"/>
              <a:gd name="connsiteY84" fmla="*/ 2173699 h 4159349"/>
              <a:gd name="connsiteX85" fmla="*/ 3458196 w 10387844"/>
              <a:gd name="connsiteY85" fmla="*/ 2204916 h 4159349"/>
              <a:gd name="connsiteX86" fmla="*/ 3272378 w 10387844"/>
              <a:gd name="connsiteY86" fmla="*/ 2228081 h 4159349"/>
              <a:gd name="connsiteX87" fmla="*/ 3084578 w 10387844"/>
              <a:gd name="connsiteY87" fmla="*/ 2242699 h 4159349"/>
              <a:gd name="connsiteX88" fmla="*/ 2896902 w 10387844"/>
              <a:gd name="connsiteY88" fmla="*/ 2248521 h 4159349"/>
              <a:gd name="connsiteX89" fmla="*/ 2711456 w 10387844"/>
              <a:gd name="connsiteY89" fmla="*/ 2245301 h 4159349"/>
              <a:gd name="connsiteX90" fmla="*/ 2530222 w 10387844"/>
              <a:gd name="connsiteY90" fmla="*/ 2233037 h 4159349"/>
              <a:gd name="connsiteX91" fmla="*/ 2355429 w 10387844"/>
              <a:gd name="connsiteY91" fmla="*/ 2211482 h 4159349"/>
              <a:gd name="connsiteX92" fmla="*/ 2188936 w 10387844"/>
              <a:gd name="connsiteY92" fmla="*/ 2180760 h 4159349"/>
              <a:gd name="connsiteX93" fmla="*/ 2083515 w 10387844"/>
              <a:gd name="connsiteY93" fmla="*/ 2155241 h 4159349"/>
              <a:gd name="connsiteX94" fmla="*/ 1935232 w 10387844"/>
              <a:gd name="connsiteY94" fmla="*/ 2109529 h 4159349"/>
              <a:gd name="connsiteX95" fmla="*/ 1803054 w 10387844"/>
              <a:gd name="connsiteY95" fmla="*/ 2056386 h 4159349"/>
              <a:gd name="connsiteX96" fmla="*/ 1690448 w 10387844"/>
              <a:gd name="connsiteY96" fmla="*/ 1997791 h 4159349"/>
              <a:gd name="connsiteX97" fmla="*/ 1597167 w 10387844"/>
              <a:gd name="connsiteY97" fmla="*/ 1934613 h 4159349"/>
              <a:gd name="connsiteX98" fmla="*/ 1522840 w 10387844"/>
              <a:gd name="connsiteY98" fmla="*/ 1867842 h 4159349"/>
              <a:gd name="connsiteX99" fmla="*/ 1466971 w 10387844"/>
              <a:gd name="connsiteY99" fmla="*/ 1798223 h 4159349"/>
              <a:gd name="connsiteX100" fmla="*/ 1428940 w 10387844"/>
              <a:gd name="connsiteY100" fmla="*/ 1726621 h 4159349"/>
              <a:gd name="connsiteX101" fmla="*/ 1408005 w 10387844"/>
              <a:gd name="connsiteY101" fmla="*/ 1653656 h 4159349"/>
              <a:gd name="connsiteX102" fmla="*/ 1452106 w 10387844"/>
              <a:gd name="connsiteY102" fmla="*/ 1877877 h 4159349"/>
              <a:gd name="connsiteX103" fmla="*/ 1473289 w 10387844"/>
              <a:gd name="connsiteY103" fmla="*/ 1952823 h 4159349"/>
              <a:gd name="connsiteX104" fmla="*/ 1511443 w 10387844"/>
              <a:gd name="connsiteY104" fmla="*/ 2026407 h 4159349"/>
              <a:gd name="connsiteX105" fmla="*/ 1567189 w 10387844"/>
              <a:gd name="connsiteY105" fmla="*/ 2097885 h 4159349"/>
              <a:gd name="connsiteX106" fmla="*/ 1641144 w 10387844"/>
              <a:gd name="connsiteY106" fmla="*/ 2166514 h 4159349"/>
              <a:gd name="connsiteX107" fmla="*/ 1733682 w 10387844"/>
              <a:gd name="connsiteY107" fmla="*/ 2231302 h 4159349"/>
              <a:gd name="connsiteX108" fmla="*/ 1845296 w 10387844"/>
              <a:gd name="connsiteY108" fmla="*/ 2291384 h 4159349"/>
              <a:gd name="connsiteX109" fmla="*/ 1976112 w 10387844"/>
              <a:gd name="connsiteY109" fmla="*/ 2345890 h 4159349"/>
              <a:gd name="connsiteX110" fmla="*/ 2122785 w 10387844"/>
              <a:gd name="connsiteY110" fmla="*/ 2392716 h 4159349"/>
              <a:gd name="connsiteX111" fmla="*/ 2226967 w 10387844"/>
              <a:gd name="connsiteY111" fmla="*/ 2418854 h 4159349"/>
              <a:gd name="connsiteX112" fmla="*/ 2391477 w 10387844"/>
              <a:gd name="connsiteY112" fmla="*/ 2450320 h 4159349"/>
              <a:gd name="connsiteX113" fmla="*/ 2564164 w 10387844"/>
              <a:gd name="connsiteY113" fmla="*/ 2472370 h 4159349"/>
              <a:gd name="connsiteX114" fmla="*/ 2743045 w 10387844"/>
              <a:gd name="connsiteY114" fmla="*/ 2485006 h 4159349"/>
              <a:gd name="connsiteX115" fmla="*/ 2926138 w 10387844"/>
              <a:gd name="connsiteY115" fmla="*/ 2488227 h 4159349"/>
              <a:gd name="connsiteX116" fmla="*/ 3111336 w 10387844"/>
              <a:gd name="connsiteY116" fmla="*/ 2482281 h 4159349"/>
              <a:gd name="connsiteX117" fmla="*/ 3296659 w 10387844"/>
              <a:gd name="connsiteY117" fmla="*/ 2467291 h 4159349"/>
              <a:gd name="connsiteX118" fmla="*/ 3479999 w 10387844"/>
              <a:gd name="connsiteY118" fmla="*/ 2443630 h 4159349"/>
              <a:gd name="connsiteX119" fmla="*/ 3659376 w 10387844"/>
              <a:gd name="connsiteY119" fmla="*/ 2411546 h 4159349"/>
              <a:gd name="connsiteX120" fmla="*/ 3832929 w 10387844"/>
              <a:gd name="connsiteY120" fmla="*/ 2371533 h 4159349"/>
              <a:gd name="connsiteX121" fmla="*/ 3998927 w 10387844"/>
              <a:gd name="connsiteY121" fmla="*/ 2324087 h 4159349"/>
              <a:gd name="connsiteX122" fmla="*/ 4155633 w 10387844"/>
              <a:gd name="connsiteY122" fmla="*/ 2269705 h 4159349"/>
              <a:gd name="connsiteX123" fmla="*/ 4301686 w 10387844"/>
              <a:gd name="connsiteY123" fmla="*/ 2208880 h 4159349"/>
              <a:gd name="connsiteX124" fmla="*/ 4435599 w 10387844"/>
              <a:gd name="connsiteY124" fmla="*/ 2142234 h 4159349"/>
              <a:gd name="connsiteX125" fmla="*/ 4556133 w 10387844"/>
              <a:gd name="connsiteY125" fmla="*/ 2070384 h 4159349"/>
              <a:gd name="connsiteX126" fmla="*/ 4662297 w 10387844"/>
              <a:gd name="connsiteY126" fmla="*/ 1993827 h 4159349"/>
              <a:gd name="connsiteX127" fmla="*/ 5848187 w 10387844"/>
              <a:gd name="connsiteY127" fmla="*/ 1046651 h 4159349"/>
              <a:gd name="connsiteX128" fmla="*/ 5869371 w 10387844"/>
              <a:gd name="connsiteY128" fmla="*/ 1031662 h 4159349"/>
              <a:gd name="connsiteX129" fmla="*/ 5885104 w 10387844"/>
              <a:gd name="connsiteY129" fmla="*/ 1022371 h 4159349"/>
              <a:gd name="connsiteX130" fmla="*/ 5910994 w 10387844"/>
              <a:gd name="connsiteY130" fmla="*/ 1009611 h 4159349"/>
              <a:gd name="connsiteX131" fmla="*/ 5939362 w 10387844"/>
              <a:gd name="connsiteY131" fmla="*/ 998214 h 4159349"/>
              <a:gd name="connsiteX132" fmla="*/ 5969960 w 10387844"/>
              <a:gd name="connsiteY132" fmla="*/ 988180 h 4159349"/>
              <a:gd name="connsiteX133" fmla="*/ 6002540 w 10387844"/>
              <a:gd name="connsiteY133" fmla="*/ 979508 h 4159349"/>
              <a:gd name="connsiteX134" fmla="*/ 2742178 w 10387844"/>
              <a:gd name="connsiteY134" fmla="*/ 1597415 h 4159349"/>
              <a:gd name="connsiteX135" fmla="*/ 2747381 w 10387844"/>
              <a:gd name="connsiteY135" fmla="*/ 1576851 h 4159349"/>
              <a:gd name="connsiteX136" fmla="*/ 2756672 w 10387844"/>
              <a:gd name="connsiteY136" fmla="*/ 1556164 h 4159349"/>
              <a:gd name="connsiteX137" fmla="*/ 2770051 w 10387844"/>
              <a:gd name="connsiteY137" fmla="*/ 1535724 h 4159349"/>
              <a:gd name="connsiteX138" fmla="*/ 2787518 w 10387844"/>
              <a:gd name="connsiteY138" fmla="*/ 1515532 h 4159349"/>
              <a:gd name="connsiteX139" fmla="*/ 2808948 w 10387844"/>
              <a:gd name="connsiteY139" fmla="*/ 1495711 h 4159349"/>
              <a:gd name="connsiteX140" fmla="*/ 2834468 w 10387844"/>
              <a:gd name="connsiteY140" fmla="*/ 1476386 h 4159349"/>
              <a:gd name="connsiteX141" fmla="*/ 2863950 w 10387844"/>
              <a:gd name="connsiteY141" fmla="*/ 1457680 h 4159349"/>
              <a:gd name="connsiteX142" fmla="*/ 3196565 w 10387844"/>
              <a:gd name="connsiteY142" fmla="*/ 1263314 h 4159349"/>
              <a:gd name="connsiteX143" fmla="*/ 3291827 w 10387844"/>
              <a:gd name="connsiteY143" fmla="*/ 1202614 h 4159349"/>
              <a:gd name="connsiteX144" fmla="*/ 3346210 w 10387844"/>
              <a:gd name="connsiteY144" fmla="*/ 1161982 h 4159349"/>
              <a:gd name="connsiteX145" fmla="*/ 3414591 w 10387844"/>
              <a:gd name="connsiteY145" fmla="*/ 1101281 h 4159349"/>
              <a:gd name="connsiteX146" fmla="*/ 3467735 w 10387844"/>
              <a:gd name="connsiteY146" fmla="*/ 1041200 h 4159349"/>
              <a:gd name="connsiteX147" fmla="*/ 3506261 w 10387844"/>
              <a:gd name="connsiteY147" fmla="*/ 982110 h 4159349"/>
              <a:gd name="connsiteX148" fmla="*/ 3530789 w 10387844"/>
              <a:gd name="connsiteY148" fmla="*/ 924383 h 4159349"/>
              <a:gd name="connsiteX149" fmla="*/ 3541814 w 10387844"/>
              <a:gd name="connsiteY149" fmla="*/ 868266 h 4159349"/>
              <a:gd name="connsiteX150" fmla="*/ 3540080 w 10387844"/>
              <a:gd name="connsiteY150" fmla="*/ 814131 h 4159349"/>
              <a:gd name="connsiteX151" fmla="*/ 3524100 w 10387844"/>
              <a:gd name="connsiteY151" fmla="*/ 621252 h 4159349"/>
              <a:gd name="connsiteX152" fmla="*/ 3525710 w 10387844"/>
              <a:gd name="connsiteY152" fmla="*/ 673652 h 4159349"/>
              <a:gd name="connsiteX153" fmla="*/ 3514313 w 10387844"/>
              <a:gd name="connsiteY153" fmla="*/ 728035 h 4159349"/>
              <a:gd name="connsiteX154" fmla="*/ 3489414 w 10387844"/>
              <a:gd name="connsiteY154" fmla="*/ 784028 h 4159349"/>
              <a:gd name="connsiteX155" fmla="*/ 3450268 w 10387844"/>
              <a:gd name="connsiteY155" fmla="*/ 841260 h 4159349"/>
              <a:gd name="connsiteX156" fmla="*/ 3396381 w 10387844"/>
              <a:gd name="connsiteY156" fmla="*/ 899483 h 4159349"/>
              <a:gd name="connsiteX157" fmla="*/ 3327009 w 10387844"/>
              <a:gd name="connsiteY157" fmla="*/ 958325 h 4159349"/>
              <a:gd name="connsiteX158" fmla="*/ 3271883 w 10387844"/>
              <a:gd name="connsiteY158" fmla="*/ 997719 h 4159349"/>
              <a:gd name="connsiteX159" fmla="*/ 3175382 w 10387844"/>
              <a:gd name="connsiteY159" fmla="*/ 1056685 h 4159349"/>
              <a:gd name="connsiteX160" fmla="*/ 2838308 w 10387844"/>
              <a:gd name="connsiteY160" fmla="*/ 1245352 h 4159349"/>
              <a:gd name="connsiteX161" fmla="*/ 2808453 w 10387844"/>
              <a:gd name="connsiteY161" fmla="*/ 1263562 h 4159349"/>
              <a:gd name="connsiteX162" fmla="*/ 2782562 w 10387844"/>
              <a:gd name="connsiteY162" fmla="*/ 1282392 h 4159349"/>
              <a:gd name="connsiteX163" fmla="*/ 2760760 w 10387844"/>
              <a:gd name="connsiteY163" fmla="*/ 1301717 h 4159349"/>
              <a:gd name="connsiteX164" fmla="*/ 2743045 w 10387844"/>
              <a:gd name="connsiteY164" fmla="*/ 1321414 h 4159349"/>
              <a:gd name="connsiteX165" fmla="*/ 2729418 w 10387844"/>
              <a:gd name="connsiteY165" fmla="*/ 1341358 h 4159349"/>
              <a:gd name="connsiteX166" fmla="*/ 2719880 w 10387844"/>
              <a:gd name="connsiteY166" fmla="*/ 1361426 h 4159349"/>
              <a:gd name="connsiteX167" fmla="*/ 2714553 w 10387844"/>
              <a:gd name="connsiteY167" fmla="*/ 1381495 h 4159349"/>
              <a:gd name="connsiteX168" fmla="*/ 2713438 w 10387844"/>
              <a:gd name="connsiteY168" fmla="*/ 1401439 h 4159349"/>
              <a:gd name="connsiteX169" fmla="*/ 2741063 w 10387844"/>
              <a:gd name="connsiteY169" fmla="*/ 1618475 h 4159349"/>
              <a:gd name="connsiteX170" fmla="*/ 2742054 w 10387844"/>
              <a:gd name="connsiteY170" fmla="*/ 1598035 h 4159349"/>
              <a:gd name="connsiteX171" fmla="*/ 7331387 w 10387844"/>
              <a:gd name="connsiteY171" fmla="*/ 2058863 h 4159349"/>
              <a:gd name="connsiteX172" fmla="*/ 7346748 w 10387844"/>
              <a:gd name="connsiteY172" fmla="*/ 2035822 h 4159349"/>
              <a:gd name="connsiteX173" fmla="*/ 7770413 w 10387844"/>
              <a:gd name="connsiteY173" fmla="*/ 1501162 h 4159349"/>
              <a:gd name="connsiteX174" fmla="*/ 7813894 w 10387844"/>
              <a:gd name="connsiteY174" fmla="*/ 1434762 h 4159349"/>
              <a:gd name="connsiteX175" fmla="*/ 7833219 w 10387844"/>
              <a:gd name="connsiteY175" fmla="*/ 1390414 h 4159349"/>
              <a:gd name="connsiteX176" fmla="*/ 7848703 w 10387844"/>
              <a:gd name="connsiteY176" fmla="*/ 1324139 h 4159349"/>
              <a:gd name="connsiteX177" fmla="*/ 7876948 w 10387844"/>
              <a:gd name="connsiteY177" fmla="*/ 1115651 h 4159349"/>
              <a:gd name="connsiteX178" fmla="*/ 7861711 w 10387844"/>
              <a:gd name="connsiteY178" fmla="*/ 1179944 h 4159349"/>
              <a:gd name="connsiteX179" fmla="*/ 7842386 w 10387844"/>
              <a:gd name="connsiteY179" fmla="*/ 1223054 h 4159349"/>
              <a:gd name="connsiteX180" fmla="*/ 7798781 w 10387844"/>
              <a:gd name="connsiteY180" fmla="*/ 1287595 h 4159349"/>
              <a:gd name="connsiteX181" fmla="*/ 7372762 w 10387844"/>
              <a:gd name="connsiteY181" fmla="*/ 1807390 h 4159349"/>
              <a:gd name="connsiteX182" fmla="*/ 7357401 w 10387844"/>
              <a:gd name="connsiteY182" fmla="*/ 1829812 h 4159349"/>
              <a:gd name="connsiteX183" fmla="*/ 7346995 w 10387844"/>
              <a:gd name="connsiteY183" fmla="*/ 1852977 h 4159349"/>
              <a:gd name="connsiteX184" fmla="*/ 7341544 w 10387844"/>
              <a:gd name="connsiteY184" fmla="*/ 1876762 h 4159349"/>
              <a:gd name="connsiteX185" fmla="*/ 7315530 w 10387844"/>
              <a:gd name="connsiteY185" fmla="*/ 2107176 h 4159349"/>
              <a:gd name="connsiteX186" fmla="*/ 7320981 w 10387844"/>
              <a:gd name="connsiteY186" fmla="*/ 2082772 h 4159349"/>
              <a:gd name="connsiteX187" fmla="*/ 7331263 w 10387844"/>
              <a:gd name="connsiteY187" fmla="*/ 2058987 h 4159349"/>
              <a:gd name="connsiteX188" fmla="*/ 7209985 w 10387844"/>
              <a:gd name="connsiteY188" fmla="*/ 2889965 h 4159349"/>
              <a:gd name="connsiteX189" fmla="*/ 7008435 w 10387844"/>
              <a:gd name="connsiteY189" fmla="*/ 2822327 h 4159349"/>
              <a:gd name="connsiteX190" fmla="*/ 6824104 w 10387844"/>
              <a:gd name="connsiteY190" fmla="*/ 2747876 h 4159349"/>
              <a:gd name="connsiteX191" fmla="*/ 6657611 w 10387844"/>
              <a:gd name="connsiteY191" fmla="*/ 2667851 h 4159349"/>
              <a:gd name="connsiteX192" fmla="*/ 6509204 w 10387844"/>
              <a:gd name="connsiteY192" fmla="*/ 2583365 h 4159349"/>
              <a:gd name="connsiteX193" fmla="*/ 6379132 w 10387844"/>
              <a:gd name="connsiteY193" fmla="*/ 2495535 h 4159349"/>
              <a:gd name="connsiteX194" fmla="*/ 6267517 w 10387844"/>
              <a:gd name="connsiteY194" fmla="*/ 2405476 h 4159349"/>
              <a:gd name="connsiteX195" fmla="*/ 6174236 w 10387844"/>
              <a:gd name="connsiteY195" fmla="*/ 2314053 h 4159349"/>
              <a:gd name="connsiteX196" fmla="*/ 6099041 w 10387844"/>
              <a:gd name="connsiteY196" fmla="*/ 2222136 h 4159349"/>
              <a:gd name="connsiteX197" fmla="*/ 6041686 w 10387844"/>
              <a:gd name="connsiteY197" fmla="*/ 2130465 h 4159349"/>
              <a:gd name="connsiteX198" fmla="*/ 6001921 w 10387844"/>
              <a:gd name="connsiteY198" fmla="*/ 2039786 h 4159349"/>
              <a:gd name="connsiteX199" fmla="*/ 5979251 w 10387844"/>
              <a:gd name="connsiteY199" fmla="*/ 1950717 h 4159349"/>
              <a:gd name="connsiteX200" fmla="*/ 5973429 w 10387844"/>
              <a:gd name="connsiteY200" fmla="*/ 1863754 h 4159349"/>
              <a:gd name="connsiteX201" fmla="*/ 5964014 w 10387844"/>
              <a:gd name="connsiteY201" fmla="*/ 2093797 h 4159349"/>
              <a:gd name="connsiteX202" fmla="*/ 5969712 w 10387844"/>
              <a:gd name="connsiteY202" fmla="*/ 2183113 h 4159349"/>
              <a:gd name="connsiteX203" fmla="*/ 5992011 w 10387844"/>
              <a:gd name="connsiteY203" fmla="*/ 2274536 h 4159349"/>
              <a:gd name="connsiteX204" fmla="*/ 6031156 w 10387844"/>
              <a:gd name="connsiteY204" fmla="*/ 2367569 h 4159349"/>
              <a:gd name="connsiteX205" fmla="*/ 6087645 w 10387844"/>
              <a:gd name="connsiteY205" fmla="*/ 2461593 h 4159349"/>
              <a:gd name="connsiteX206" fmla="*/ 6161724 w 10387844"/>
              <a:gd name="connsiteY206" fmla="*/ 2555864 h 4159349"/>
              <a:gd name="connsiteX207" fmla="*/ 6253643 w 10387844"/>
              <a:gd name="connsiteY207" fmla="*/ 2649517 h 4159349"/>
              <a:gd name="connsiteX208" fmla="*/ 6363523 w 10387844"/>
              <a:gd name="connsiteY208" fmla="*/ 2741806 h 4159349"/>
              <a:gd name="connsiteX209" fmla="*/ 6491613 w 10387844"/>
              <a:gd name="connsiteY209" fmla="*/ 2831742 h 4159349"/>
              <a:gd name="connsiteX210" fmla="*/ 6637790 w 10387844"/>
              <a:gd name="connsiteY210" fmla="*/ 2918209 h 4159349"/>
              <a:gd name="connsiteX211" fmla="*/ 6801806 w 10387844"/>
              <a:gd name="connsiteY211" fmla="*/ 3000093 h 4159349"/>
              <a:gd name="connsiteX212" fmla="*/ 6983287 w 10387844"/>
              <a:gd name="connsiteY212" fmla="*/ 3076279 h 4159349"/>
              <a:gd name="connsiteX213" fmla="*/ 7181617 w 10387844"/>
              <a:gd name="connsiteY213" fmla="*/ 3145527 h 4159349"/>
              <a:gd name="connsiteX214" fmla="*/ 10387844 w 10387844"/>
              <a:gd name="connsiteY214" fmla="*/ 4159350 h 4159349"/>
              <a:gd name="connsiteX215" fmla="*/ 10387844 w 10387844"/>
              <a:gd name="connsiteY215" fmla="*/ 3856962 h 4159349"/>
              <a:gd name="connsiteX216" fmla="*/ 7210233 w 10387844"/>
              <a:gd name="connsiteY216" fmla="*/ 2889717 h 41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0387844" h="4159349">
                <a:moveTo>
                  <a:pt x="2354686" y="795053"/>
                </a:moveTo>
                <a:lnTo>
                  <a:pt x="2371905" y="801495"/>
                </a:lnTo>
                <a:lnTo>
                  <a:pt x="2394822" y="812149"/>
                </a:lnTo>
                <a:lnTo>
                  <a:pt x="2414395" y="823669"/>
                </a:lnTo>
                <a:lnTo>
                  <a:pt x="2430375" y="836181"/>
                </a:lnTo>
                <a:lnTo>
                  <a:pt x="2442887" y="849436"/>
                </a:lnTo>
                <a:lnTo>
                  <a:pt x="2451930" y="863434"/>
                </a:lnTo>
                <a:lnTo>
                  <a:pt x="2457381" y="878052"/>
                </a:lnTo>
                <a:lnTo>
                  <a:pt x="2430747" y="683191"/>
                </a:lnTo>
                <a:lnTo>
                  <a:pt x="2425296" y="669069"/>
                </a:lnTo>
                <a:lnTo>
                  <a:pt x="2416253" y="655566"/>
                </a:lnTo>
                <a:lnTo>
                  <a:pt x="2403618" y="642683"/>
                </a:lnTo>
                <a:lnTo>
                  <a:pt x="2387513" y="630666"/>
                </a:lnTo>
                <a:lnTo>
                  <a:pt x="2367940" y="619517"/>
                </a:lnTo>
                <a:lnTo>
                  <a:pt x="2344775" y="609235"/>
                </a:lnTo>
                <a:lnTo>
                  <a:pt x="2327432" y="602917"/>
                </a:lnTo>
                <a:lnTo>
                  <a:pt x="2298569" y="594494"/>
                </a:lnTo>
                <a:lnTo>
                  <a:pt x="0" y="0"/>
                </a:lnTo>
                <a:lnTo>
                  <a:pt x="0" y="160299"/>
                </a:lnTo>
                <a:lnTo>
                  <a:pt x="2326070" y="786258"/>
                </a:lnTo>
                <a:lnTo>
                  <a:pt x="2354686" y="795053"/>
                </a:lnTo>
                <a:close/>
                <a:moveTo>
                  <a:pt x="6002664" y="979880"/>
                </a:moveTo>
                <a:lnTo>
                  <a:pt x="6036978" y="972571"/>
                </a:lnTo>
                <a:lnTo>
                  <a:pt x="6072779" y="966749"/>
                </a:lnTo>
                <a:lnTo>
                  <a:pt x="6109819" y="962289"/>
                </a:lnTo>
                <a:lnTo>
                  <a:pt x="6147974" y="959316"/>
                </a:lnTo>
                <a:lnTo>
                  <a:pt x="6186872" y="957830"/>
                </a:lnTo>
                <a:lnTo>
                  <a:pt x="6226389" y="957830"/>
                </a:lnTo>
                <a:cubicBezTo>
                  <a:pt x="6226389" y="957830"/>
                  <a:pt x="6266278" y="959440"/>
                  <a:pt x="6266278" y="959440"/>
                </a:cubicBezTo>
                <a:lnTo>
                  <a:pt x="6306414" y="962537"/>
                </a:lnTo>
                <a:lnTo>
                  <a:pt x="6346428" y="967245"/>
                </a:lnTo>
                <a:lnTo>
                  <a:pt x="6386192" y="973562"/>
                </a:lnTo>
                <a:lnTo>
                  <a:pt x="6425586" y="981614"/>
                </a:lnTo>
                <a:lnTo>
                  <a:pt x="6463369" y="991153"/>
                </a:lnTo>
                <a:lnTo>
                  <a:pt x="6487153" y="998214"/>
                </a:lnTo>
                <a:lnTo>
                  <a:pt x="6520725" y="1009735"/>
                </a:lnTo>
                <a:lnTo>
                  <a:pt x="6551571" y="1022247"/>
                </a:lnTo>
                <a:lnTo>
                  <a:pt x="6579567" y="1035749"/>
                </a:lnTo>
                <a:lnTo>
                  <a:pt x="6604714" y="1050119"/>
                </a:lnTo>
                <a:lnTo>
                  <a:pt x="6626889" y="1065357"/>
                </a:lnTo>
                <a:lnTo>
                  <a:pt x="6645842" y="1081213"/>
                </a:lnTo>
                <a:lnTo>
                  <a:pt x="6661575" y="1097689"/>
                </a:lnTo>
                <a:lnTo>
                  <a:pt x="6673839" y="1114660"/>
                </a:lnTo>
                <a:lnTo>
                  <a:pt x="6682634" y="1132003"/>
                </a:lnTo>
                <a:lnTo>
                  <a:pt x="6687713" y="1149594"/>
                </a:lnTo>
                <a:lnTo>
                  <a:pt x="6688952" y="1167308"/>
                </a:lnTo>
                <a:lnTo>
                  <a:pt x="6704313" y="963528"/>
                </a:lnTo>
                <a:lnTo>
                  <a:pt x="6702950" y="946433"/>
                </a:lnTo>
                <a:lnTo>
                  <a:pt x="6697747" y="929462"/>
                </a:lnTo>
                <a:lnTo>
                  <a:pt x="6688828" y="912738"/>
                </a:lnTo>
                <a:lnTo>
                  <a:pt x="6676316" y="896386"/>
                </a:lnTo>
                <a:lnTo>
                  <a:pt x="6660460" y="880405"/>
                </a:lnTo>
                <a:lnTo>
                  <a:pt x="6641259" y="865045"/>
                </a:lnTo>
                <a:lnTo>
                  <a:pt x="6618837" y="850303"/>
                </a:lnTo>
                <a:lnTo>
                  <a:pt x="6593442" y="836305"/>
                </a:lnTo>
                <a:lnTo>
                  <a:pt x="6565073" y="823174"/>
                </a:lnTo>
                <a:lnTo>
                  <a:pt x="6533856" y="811034"/>
                </a:lnTo>
                <a:lnTo>
                  <a:pt x="6499913" y="799885"/>
                </a:lnTo>
                <a:lnTo>
                  <a:pt x="6475881" y="793071"/>
                </a:lnTo>
                <a:lnTo>
                  <a:pt x="6437726" y="783904"/>
                </a:lnTo>
                <a:lnTo>
                  <a:pt x="6397961" y="776100"/>
                </a:lnTo>
                <a:lnTo>
                  <a:pt x="6357700" y="769906"/>
                </a:lnTo>
                <a:lnTo>
                  <a:pt x="6317192" y="765322"/>
                </a:lnTo>
                <a:lnTo>
                  <a:pt x="6276684" y="762349"/>
                </a:lnTo>
                <a:lnTo>
                  <a:pt x="6236423" y="760863"/>
                </a:lnTo>
                <a:lnTo>
                  <a:pt x="6196534" y="760863"/>
                </a:lnTo>
                <a:cubicBezTo>
                  <a:pt x="6196534" y="760863"/>
                  <a:pt x="6157265" y="762225"/>
                  <a:pt x="6157265" y="762225"/>
                </a:cubicBezTo>
                <a:lnTo>
                  <a:pt x="6118738" y="765075"/>
                </a:lnTo>
                <a:lnTo>
                  <a:pt x="6081327" y="769286"/>
                </a:lnTo>
                <a:lnTo>
                  <a:pt x="6045279" y="774985"/>
                </a:lnTo>
                <a:lnTo>
                  <a:pt x="6010716" y="782046"/>
                </a:lnTo>
                <a:lnTo>
                  <a:pt x="5977889" y="790470"/>
                </a:lnTo>
                <a:lnTo>
                  <a:pt x="5947043" y="800132"/>
                </a:lnTo>
                <a:lnTo>
                  <a:pt x="5918427" y="811158"/>
                </a:lnTo>
                <a:lnTo>
                  <a:pt x="5892288" y="823545"/>
                </a:lnTo>
                <a:lnTo>
                  <a:pt x="5876432" y="832464"/>
                </a:lnTo>
                <a:lnTo>
                  <a:pt x="5855124" y="846958"/>
                </a:lnTo>
                <a:lnTo>
                  <a:pt x="4656227" y="1766881"/>
                </a:lnTo>
                <a:lnTo>
                  <a:pt x="4548700" y="1841456"/>
                </a:lnTo>
                <a:lnTo>
                  <a:pt x="4426556" y="1911448"/>
                </a:lnTo>
                <a:lnTo>
                  <a:pt x="4290909" y="1976360"/>
                </a:lnTo>
                <a:lnTo>
                  <a:pt x="4142998" y="2035574"/>
                </a:lnTo>
                <a:lnTo>
                  <a:pt x="3984185" y="2088594"/>
                </a:lnTo>
                <a:lnTo>
                  <a:pt x="3815958" y="2134801"/>
                </a:lnTo>
                <a:lnTo>
                  <a:pt x="3640051" y="2173699"/>
                </a:lnTo>
                <a:lnTo>
                  <a:pt x="3458196" y="2204916"/>
                </a:lnTo>
                <a:lnTo>
                  <a:pt x="3272378" y="2228081"/>
                </a:lnTo>
                <a:lnTo>
                  <a:pt x="3084578" y="2242699"/>
                </a:lnTo>
                <a:lnTo>
                  <a:pt x="2896902" y="2248521"/>
                </a:lnTo>
                <a:lnTo>
                  <a:pt x="2711456" y="2245301"/>
                </a:lnTo>
                <a:lnTo>
                  <a:pt x="2530222" y="2233037"/>
                </a:lnTo>
                <a:lnTo>
                  <a:pt x="2355429" y="2211482"/>
                </a:lnTo>
                <a:lnTo>
                  <a:pt x="2188936" y="2180760"/>
                </a:lnTo>
                <a:lnTo>
                  <a:pt x="2083515" y="2155241"/>
                </a:lnTo>
                <a:lnTo>
                  <a:pt x="1935232" y="2109529"/>
                </a:lnTo>
                <a:lnTo>
                  <a:pt x="1803054" y="2056386"/>
                </a:lnTo>
                <a:lnTo>
                  <a:pt x="1690448" y="1997791"/>
                </a:lnTo>
                <a:lnTo>
                  <a:pt x="1597167" y="1934613"/>
                </a:lnTo>
                <a:lnTo>
                  <a:pt x="1522840" y="1867842"/>
                </a:lnTo>
                <a:lnTo>
                  <a:pt x="1466971" y="1798223"/>
                </a:lnTo>
                <a:lnTo>
                  <a:pt x="1428940" y="1726621"/>
                </a:lnTo>
                <a:lnTo>
                  <a:pt x="1408005" y="1653656"/>
                </a:lnTo>
                <a:lnTo>
                  <a:pt x="1452106" y="1877877"/>
                </a:lnTo>
                <a:lnTo>
                  <a:pt x="1473289" y="1952823"/>
                </a:lnTo>
                <a:lnTo>
                  <a:pt x="1511443" y="2026407"/>
                </a:lnTo>
                <a:lnTo>
                  <a:pt x="1567189" y="2097885"/>
                </a:lnTo>
                <a:lnTo>
                  <a:pt x="1641144" y="2166514"/>
                </a:lnTo>
                <a:lnTo>
                  <a:pt x="1733682" y="2231302"/>
                </a:lnTo>
                <a:lnTo>
                  <a:pt x="1845296" y="2291384"/>
                </a:lnTo>
                <a:lnTo>
                  <a:pt x="1976112" y="2345890"/>
                </a:lnTo>
                <a:lnTo>
                  <a:pt x="2122785" y="2392716"/>
                </a:lnTo>
                <a:lnTo>
                  <a:pt x="2226967" y="2418854"/>
                </a:lnTo>
                <a:lnTo>
                  <a:pt x="2391477" y="2450320"/>
                </a:lnTo>
                <a:lnTo>
                  <a:pt x="2564164" y="2472370"/>
                </a:lnTo>
                <a:lnTo>
                  <a:pt x="2743045" y="2485006"/>
                </a:lnTo>
                <a:lnTo>
                  <a:pt x="2926138" y="2488227"/>
                </a:lnTo>
                <a:lnTo>
                  <a:pt x="3111336" y="2482281"/>
                </a:lnTo>
                <a:lnTo>
                  <a:pt x="3296659" y="2467291"/>
                </a:lnTo>
                <a:lnTo>
                  <a:pt x="3479999" y="2443630"/>
                </a:lnTo>
                <a:lnTo>
                  <a:pt x="3659376" y="2411546"/>
                </a:lnTo>
                <a:lnTo>
                  <a:pt x="3832929" y="2371533"/>
                </a:lnTo>
                <a:lnTo>
                  <a:pt x="3998927" y="2324087"/>
                </a:lnTo>
                <a:lnTo>
                  <a:pt x="4155633" y="2269705"/>
                </a:lnTo>
                <a:lnTo>
                  <a:pt x="4301686" y="2208880"/>
                </a:lnTo>
                <a:lnTo>
                  <a:pt x="4435599" y="2142234"/>
                </a:lnTo>
                <a:lnTo>
                  <a:pt x="4556133" y="2070384"/>
                </a:lnTo>
                <a:lnTo>
                  <a:pt x="4662297" y="1993827"/>
                </a:lnTo>
                <a:lnTo>
                  <a:pt x="5848187" y="1046651"/>
                </a:lnTo>
                <a:lnTo>
                  <a:pt x="5869371" y="1031662"/>
                </a:lnTo>
                <a:lnTo>
                  <a:pt x="5885104" y="1022371"/>
                </a:lnTo>
                <a:lnTo>
                  <a:pt x="5910994" y="1009611"/>
                </a:lnTo>
                <a:lnTo>
                  <a:pt x="5939362" y="998214"/>
                </a:lnTo>
                <a:lnTo>
                  <a:pt x="5969960" y="988180"/>
                </a:lnTo>
                <a:lnTo>
                  <a:pt x="6002540" y="979508"/>
                </a:lnTo>
                <a:close/>
                <a:moveTo>
                  <a:pt x="2742178" y="1597415"/>
                </a:moveTo>
                <a:lnTo>
                  <a:pt x="2747381" y="1576851"/>
                </a:lnTo>
                <a:lnTo>
                  <a:pt x="2756672" y="1556164"/>
                </a:lnTo>
                <a:lnTo>
                  <a:pt x="2770051" y="1535724"/>
                </a:lnTo>
                <a:lnTo>
                  <a:pt x="2787518" y="1515532"/>
                </a:lnTo>
                <a:lnTo>
                  <a:pt x="2808948" y="1495711"/>
                </a:lnTo>
                <a:lnTo>
                  <a:pt x="2834468" y="1476386"/>
                </a:lnTo>
                <a:lnTo>
                  <a:pt x="2863950" y="1457680"/>
                </a:lnTo>
                <a:lnTo>
                  <a:pt x="3196565" y="1263314"/>
                </a:lnTo>
                <a:lnTo>
                  <a:pt x="3291827" y="1202614"/>
                </a:lnTo>
                <a:lnTo>
                  <a:pt x="3346210" y="1161982"/>
                </a:lnTo>
                <a:lnTo>
                  <a:pt x="3414591" y="1101281"/>
                </a:lnTo>
                <a:lnTo>
                  <a:pt x="3467735" y="1041200"/>
                </a:lnTo>
                <a:lnTo>
                  <a:pt x="3506261" y="982110"/>
                </a:lnTo>
                <a:lnTo>
                  <a:pt x="3530789" y="924383"/>
                </a:lnTo>
                <a:lnTo>
                  <a:pt x="3541814" y="868266"/>
                </a:lnTo>
                <a:lnTo>
                  <a:pt x="3540080" y="814131"/>
                </a:lnTo>
                <a:lnTo>
                  <a:pt x="3524100" y="621252"/>
                </a:lnTo>
                <a:lnTo>
                  <a:pt x="3525710" y="673652"/>
                </a:lnTo>
                <a:lnTo>
                  <a:pt x="3514313" y="728035"/>
                </a:lnTo>
                <a:lnTo>
                  <a:pt x="3489414" y="784028"/>
                </a:lnTo>
                <a:lnTo>
                  <a:pt x="3450268" y="841260"/>
                </a:lnTo>
                <a:lnTo>
                  <a:pt x="3396381" y="899483"/>
                </a:lnTo>
                <a:lnTo>
                  <a:pt x="3327009" y="958325"/>
                </a:lnTo>
                <a:lnTo>
                  <a:pt x="3271883" y="997719"/>
                </a:lnTo>
                <a:lnTo>
                  <a:pt x="3175382" y="1056685"/>
                </a:lnTo>
                <a:lnTo>
                  <a:pt x="2838308" y="1245352"/>
                </a:lnTo>
                <a:lnTo>
                  <a:pt x="2808453" y="1263562"/>
                </a:lnTo>
                <a:lnTo>
                  <a:pt x="2782562" y="1282392"/>
                </a:lnTo>
                <a:lnTo>
                  <a:pt x="2760760" y="1301717"/>
                </a:lnTo>
                <a:lnTo>
                  <a:pt x="2743045" y="1321414"/>
                </a:lnTo>
                <a:lnTo>
                  <a:pt x="2729418" y="1341358"/>
                </a:lnTo>
                <a:lnTo>
                  <a:pt x="2719880" y="1361426"/>
                </a:lnTo>
                <a:lnTo>
                  <a:pt x="2714553" y="1381495"/>
                </a:lnTo>
                <a:lnTo>
                  <a:pt x="2713438" y="1401439"/>
                </a:lnTo>
                <a:lnTo>
                  <a:pt x="2741063" y="1618475"/>
                </a:lnTo>
                <a:lnTo>
                  <a:pt x="2742054" y="1598035"/>
                </a:lnTo>
                <a:close/>
                <a:moveTo>
                  <a:pt x="7331387" y="2058863"/>
                </a:moveTo>
                <a:lnTo>
                  <a:pt x="7346748" y="2035822"/>
                </a:lnTo>
                <a:lnTo>
                  <a:pt x="7770413" y="1501162"/>
                </a:lnTo>
                <a:lnTo>
                  <a:pt x="7813894" y="1434762"/>
                </a:lnTo>
                <a:lnTo>
                  <a:pt x="7833219" y="1390414"/>
                </a:lnTo>
                <a:lnTo>
                  <a:pt x="7848703" y="1324139"/>
                </a:lnTo>
                <a:lnTo>
                  <a:pt x="7876948" y="1115651"/>
                </a:lnTo>
                <a:lnTo>
                  <a:pt x="7861711" y="1179944"/>
                </a:lnTo>
                <a:lnTo>
                  <a:pt x="7842386" y="1223054"/>
                </a:lnTo>
                <a:lnTo>
                  <a:pt x="7798781" y="1287595"/>
                </a:lnTo>
                <a:lnTo>
                  <a:pt x="7372762" y="1807390"/>
                </a:lnTo>
                <a:lnTo>
                  <a:pt x="7357401" y="1829812"/>
                </a:lnTo>
                <a:lnTo>
                  <a:pt x="7346995" y="1852977"/>
                </a:lnTo>
                <a:lnTo>
                  <a:pt x="7341544" y="1876762"/>
                </a:lnTo>
                <a:lnTo>
                  <a:pt x="7315530" y="2107176"/>
                </a:lnTo>
                <a:lnTo>
                  <a:pt x="7320981" y="2082772"/>
                </a:lnTo>
                <a:lnTo>
                  <a:pt x="7331263" y="2058987"/>
                </a:lnTo>
                <a:close/>
                <a:moveTo>
                  <a:pt x="7209985" y="2889965"/>
                </a:moveTo>
                <a:lnTo>
                  <a:pt x="7008435" y="2822327"/>
                </a:lnTo>
                <a:lnTo>
                  <a:pt x="6824104" y="2747876"/>
                </a:lnTo>
                <a:lnTo>
                  <a:pt x="6657611" y="2667851"/>
                </a:lnTo>
                <a:lnTo>
                  <a:pt x="6509204" y="2583365"/>
                </a:lnTo>
                <a:lnTo>
                  <a:pt x="6379132" y="2495535"/>
                </a:lnTo>
                <a:lnTo>
                  <a:pt x="6267517" y="2405476"/>
                </a:lnTo>
                <a:lnTo>
                  <a:pt x="6174236" y="2314053"/>
                </a:lnTo>
                <a:lnTo>
                  <a:pt x="6099041" y="2222136"/>
                </a:lnTo>
                <a:lnTo>
                  <a:pt x="6041686" y="2130465"/>
                </a:lnTo>
                <a:lnTo>
                  <a:pt x="6001921" y="2039786"/>
                </a:lnTo>
                <a:lnTo>
                  <a:pt x="5979251" y="1950717"/>
                </a:lnTo>
                <a:lnTo>
                  <a:pt x="5973429" y="1863754"/>
                </a:lnTo>
                <a:lnTo>
                  <a:pt x="5964014" y="2093797"/>
                </a:lnTo>
                <a:lnTo>
                  <a:pt x="5969712" y="2183113"/>
                </a:lnTo>
                <a:lnTo>
                  <a:pt x="5992011" y="2274536"/>
                </a:lnTo>
                <a:lnTo>
                  <a:pt x="6031156" y="2367569"/>
                </a:lnTo>
                <a:lnTo>
                  <a:pt x="6087645" y="2461593"/>
                </a:lnTo>
                <a:lnTo>
                  <a:pt x="6161724" y="2555864"/>
                </a:lnTo>
                <a:lnTo>
                  <a:pt x="6253643" y="2649517"/>
                </a:lnTo>
                <a:lnTo>
                  <a:pt x="6363523" y="2741806"/>
                </a:lnTo>
                <a:lnTo>
                  <a:pt x="6491613" y="2831742"/>
                </a:lnTo>
                <a:lnTo>
                  <a:pt x="6637790" y="2918209"/>
                </a:lnTo>
                <a:lnTo>
                  <a:pt x="6801806" y="3000093"/>
                </a:lnTo>
                <a:lnTo>
                  <a:pt x="6983287" y="3076279"/>
                </a:lnTo>
                <a:lnTo>
                  <a:pt x="7181617" y="3145527"/>
                </a:lnTo>
                <a:lnTo>
                  <a:pt x="10387844" y="4159350"/>
                </a:lnTo>
                <a:lnTo>
                  <a:pt x="10387844" y="3856962"/>
                </a:lnTo>
                <a:lnTo>
                  <a:pt x="7210233" y="2889717"/>
                </a:lnTo>
                <a:close/>
              </a:path>
            </a:pathLst>
          </a:custGeom>
          <a:gradFill>
            <a:gsLst>
              <a:gs pos="2000">
                <a:srgbClr val="E8B821"/>
              </a:gs>
              <a:gs pos="41000">
                <a:srgbClr val="FFD008"/>
              </a:gs>
              <a:gs pos="57000">
                <a:srgbClr val="4BA526"/>
              </a:gs>
            </a:gsLst>
            <a:lin ang="0" scaled="1"/>
          </a:gradFill>
          <a:ln w="123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Freeform: Shape 183">
            <a:extLst>
              <a:ext uri="{FF2B5EF4-FFF2-40B4-BE49-F238E27FC236}">
                <a16:creationId xmlns:a16="http://schemas.microsoft.com/office/drawing/2014/main" id="{9613C325-5D86-563E-53DC-ADBF168E4E55}"/>
              </a:ext>
            </a:extLst>
          </p:cNvPr>
          <p:cNvSpPr/>
          <p:nvPr/>
        </p:nvSpPr>
        <p:spPr>
          <a:xfrm>
            <a:off x="269219" y="2208135"/>
            <a:ext cx="9171952" cy="3731325"/>
          </a:xfrm>
          <a:custGeom>
            <a:avLst/>
            <a:gdLst>
              <a:gd name="connsiteX0" fmla="*/ 7717144 w 10387596"/>
              <a:gd name="connsiteY0" fmla="*/ 2547441 h 4225872"/>
              <a:gd name="connsiteX1" fmla="*/ 7664620 w 10387596"/>
              <a:gd name="connsiteY1" fmla="*/ 2532080 h 4225872"/>
              <a:gd name="connsiteX2" fmla="*/ 7631421 w 10387596"/>
              <a:gd name="connsiteY2" fmla="*/ 2520683 h 4225872"/>
              <a:gd name="connsiteX3" fmla="*/ 7584718 w 10387596"/>
              <a:gd name="connsiteY3" fmla="*/ 2502349 h 4225872"/>
              <a:gd name="connsiteX4" fmla="*/ 7541608 w 10387596"/>
              <a:gd name="connsiteY4" fmla="*/ 2482528 h 4225872"/>
              <a:gd name="connsiteX5" fmla="*/ 7502339 w 10387596"/>
              <a:gd name="connsiteY5" fmla="*/ 2461469 h 4225872"/>
              <a:gd name="connsiteX6" fmla="*/ 7467033 w 10387596"/>
              <a:gd name="connsiteY6" fmla="*/ 2439295 h 4225872"/>
              <a:gd name="connsiteX7" fmla="*/ 7435816 w 10387596"/>
              <a:gd name="connsiteY7" fmla="*/ 2416253 h 4225872"/>
              <a:gd name="connsiteX8" fmla="*/ 7408811 w 10387596"/>
              <a:gd name="connsiteY8" fmla="*/ 2392468 h 4225872"/>
              <a:gd name="connsiteX9" fmla="*/ 7386265 w 10387596"/>
              <a:gd name="connsiteY9" fmla="*/ 2368188 h 4225872"/>
              <a:gd name="connsiteX10" fmla="*/ 7368054 w 10387596"/>
              <a:gd name="connsiteY10" fmla="*/ 2343660 h 4225872"/>
              <a:gd name="connsiteX11" fmla="*/ 7354428 w 10387596"/>
              <a:gd name="connsiteY11" fmla="*/ 2318885 h 4225872"/>
              <a:gd name="connsiteX12" fmla="*/ 7345385 w 10387596"/>
              <a:gd name="connsiteY12" fmla="*/ 2294109 h 4225872"/>
              <a:gd name="connsiteX13" fmla="*/ 7341049 w 10387596"/>
              <a:gd name="connsiteY13" fmla="*/ 2269581 h 4225872"/>
              <a:gd name="connsiteX14" fmla="*/ 7341544 w 10387596"/>
              <a:gd name="connsiteY14" fmla="*/ 2245301 h 4225872"/>
              <a:gd name="connsiteX15" fmla="*/ 7346995 w 10387596"/>
              <a:gd name="connsiteY15" fmla="*/ 2221516 h 4225872"/>
              <a:gd name="connsiteX16" fmla="*/ 7357401 w 10387596"/>
              <a:gd name="connsiteY16" fmla="*/ 2198350 h 4225872"/>
              <a:gd name="connsiteX17" fmla="*/ 7372762 w 10387596"/>
              <a:gd name="connsiteY17" fmla="*/ 2176052 h 4225872"/>
              <a:gd name="connsiteX18" fmla="*/ 7798781 w 10387596"/>
              <a:gd name="connsiteY18" fmla="*/ 1656258 h 4225872"/>
              <a:gd name="connsiteX19" fmla="*/ 7842386 w 10387596"/>
              <a:gd name="connsiteY19" fmla="*/ 1591717 h 4225872"/>
              <a:gd name="connsiteX20" fmla="*/ 7861711 w 10387596"/>
              <a:gd name="connsiteY20" fmla="*/ 1548731 h 4225872"/>
              <a:gd name="connsiteX21" fmla="*/ 7877072 w 10387596"/>
              <a:gd name="connsiteY21" fmla="*/ 1484438 h 4225872"/>
              <a:gd name="connsiteX22" fmla="*/ 7876700 w 10387596"/>
              <a:gd name="connsiteY22" fmla="*/ 1420764 h 4225872"/>
              <a:gd name="connsiteX23" fmla="*/ 7861958 w 10387596"/>
              <a:gd name="connsiteY23" fmla="*/ 1358329 h 4225872"/>
              <a:gd name="connsiteX24" fmla="*/ 7833591 w 10387596"/>
              <a:gd name="connsiteY24" fmla="*/ 1297381 h 4225872"/>
              <a:gd name="connsiteX25" fmla="*/ 7792835 w 10387596"/>
              <a:gd name="connsiteY25" fmla="*/ 1238291 h 4225872"/>
              <a:gd name="connsiteX26" fmla="*/ 7740310 w 10387596"/>
              <a:gd name="connsiteY26" fmla="*/ 1181307 h 4225872"/>
              <a:gd name="connsiteX27" fmla="*/ 7677132 w 10387596"/>
              <a:gd name="connsiteY27" fmla="*/ 1126800 h 4225872"/>
              <a:gd name="connsiteX28" fmla="*/ 7603796 w 10387596"/>
              <a:gd name="connsiteY28" fmla="*/ 1074771 h 4225872"/>
              <a:gd name="connsiteX29" fmla="*/ 7521045 w 10387596"/>
              <a:gd name="connsiteY29" fmla="*/ 1025715 h 4225872"/>
              <a:gd name="connsiteX30" fmla="*/ 7429622 w 10387596"/>
              <a:gd name="connsiteY30" fmla="*/ 979756 h 4225872"/>
              <a:gd name="connsiteX31" fmla="*/ 7330024 w 10387596"/>
              <a:gd name="connsiteY31" fmla="*/ 936894 h 4225872"/>
              <a:gd name="connsiteX32" fmla="*/ 7222621 w 10387596"/>
              <a:gd name="connsiteY32" fmla="*/ 897625 h 4225872"/>
              <a:gd name="connsiteX33" fmla="*/ 7107785 w 10387596"/>
              <a:gd name="connsiteY33" fmla="*/ 861824 h 4225872"/>
              <a:gd name="connsiteX34" fmla="*/ 6986013 w 10387596"/>
              <a:gd name="connsiteY34" fmla="*/ 829739 h 4225872"/>
              <a:gd name="connsiteX35" fmla="*/ 6857303 w 10387596"/>
              <a:gd name="connsiteY35" fmla="*/ 801743 h 4225872"/>
              <a:gd name="connsiteX36" fmla="*/ 6725125 w 10387596"/>
              <a:gd name="connsiteY36" fmla="*/ 778206 h 4225872"/>
              <a:gd name="connsiteX37" fmla="*/ 6636799 w 10387596"/>
              <a:gd name="connsiteY37" fmla="*/ 765322 h 4225872"/>
              <a:gd name="connsiteX38" fmla="*/ 6504373 w 10387596"/>
              <a:gd name="connsiteY38" fmla="*/ 750085 h 4225872"/>
              <a:gd name="connsiteX39" fmla="*/ 6372194 w 10387596"/>
              <a:gd name="connsiteY39" fmla="*/ 739556 h 4225872"/>
              <a:gd name="connsiteX40" fmla="*/ 6241007 w 10387596"/>
              <a:gd name="connsiteY40" fmla="*/ 733609 h 4225872"/>
              <a:gd name="connsiteX41" fmla="*/ 6110934 w 10387596"/>
              <a:gd name="connsiteY41" fmla="*/ 732123 h 4225872"/>
              <a:gd name="connsiteX42" fmla="*/ 5982472 w 10387596"/>
              <a:gd name="connsiteY42" fmla="*/ 734972 h 4225872"/>
              <a:gd name="connsiteX43" fmla="*/ 5856240 w 10387596"/>
              <a:gd name="connsiteY43" fmla="*/ 742033 h 4225872"/>
              <a:gd name="connsiteX44" fmla="*/ 5732485 w 10387596"/>
              <a:gd name="connsiteY44" fmla="*/ 753306 h 4225872"/>
              <a:gd name="connsiteX45" fmla="*/ 5611827 w 10387596"/>
              <a:gd name="connsiteY45" fmla="*/ 768915 h 4225872"/>
              <a:gd name="connsiteX46" fmla="*/ 5494762 w 10387596"/>
              <a:gd name="connsiteY46" fmla="*/ 788735 h 4225872"/>
              <a:gd name="connsiteX47" fmla="*/ 5381784 w 10387596"/>
              <a:gd name="connsiteY47" fmla="*/ 812768 h 4225872"/>
              <a:gd name="connsiteX48" fmla="*/ 5273762 w 10387596"/>
              <a:gd name="connsiteY48" fmla="*/ 841136 h 4225872"/>
              <a:gd name="connsiteX49" fmla="*/ 5171190 w 10387596"/>
              <a:gd name="connsiteY49" fmla="*/ 873964 h 4225872"/>
              <a:gd name="connsiteX50" fmla="*/ 5074689 w 10387596"/>
              <a:gd name="connsiteY50" fmla="*/ 911128 h 4225872"/>
              <a:gd name="connsiteX51" fmla="*/ 4985372 w 10387596"/>
              <a:gd name="connsiteY51" fmla="*/ 952998 h 4225872"/>
              <a:gd name="connsiteX52" fmla="*/ 4903860 w 10387596"/>
              <a:gd name="connsiteY52" fmla="*/ 999701 h 4225872"/>
              <a:gd name="connsiteX53" fmla="*/ 3595330 w 10387596"/>
              <a:gd name="connsiteY53" fmla="*/ 1830926 h 4225872"/>
              <a:gd name="connsiteX54" fmla="*/ 3563122 w 10387596"/>
              <a:gd name="connsiteY54" fmla="*/ 1849632 h 4225872"/>
              <a:gd name="connsiteX55" fmla="*/ 3540080 w 10387596"/>
              <a:gd name="connsiteY55" fmla="*/ 1861277 h 4225872"/>
              <a:gd name="connsiteX56" fmla="*/ 3503040 w 10387596"/>
              <a:gd name="connsiteY56" fmla="*/ 1877381 h 4225872"/>
              <a:gd name="connsiteX57" fmla="*/ 3463523 w 10387596"/>
              <a:gd name="connsiteY57" fmla="*/ 1891999 h 4225872"/>
              <a:gd name="connsiteX58" fmla="*/ 3421900 w 10387596"/>
              <a:gd name="connsiteY58" fmla="*/ 1905006 h 4225872"/>
              <a:gd name="connsiteX59" fmla="*/ 3378418 w 10387596"/>
              <a:gd name="connsiteY59" fmla="*/ 1916279 h 4225872"/>
              <a:gd name="connsiteX60" fmla="*/ 3333451 w 10387596"/>
              <a:gd name="connsiteY60" fmla="*/ 1925817 h 4225872"/>
              <a:gd name="connsiteX61" fmla="*/ 3287368 w 10387596"/>
              <a:gd name="connsiteY61" fmla="*/ 1933498 h 4225872"/>
              <a:gd name="connsiteX62" fmla="*/ 3240542 w 10387596"/>
              <a:gd name="connsiteY62" fmla="*/ 1939444 h 4225872"/>
              <a:gd name="connsiteX63" fmla="*/ 3193344 w 10387596"/>
              <a:gd name="connsiteY63" fmla="*/ 1943284 h 4225872"/>
              <a:gd name="connsiteX64" fmla="*/ 3146146 w 10387596"/>
              <a:gd name="connsiteY64" fmla="*/ 1945266 h 4225872"/>
              <a:gd name="connsiteX65" fmla="*/ 3099320 w 10387596"/>
              <a:gd name="connsiteY65" fmla="*/ 1945266 h 4225872"/>
              <a:gd name="connsiteX66" fmla="*/ 3053113 w 10387596"/>
              <a:gd name="connsiteY66" fmla="*/ 1943160 h 4225872"/>
              <a:gd name="connsiteX67" fmla="*/ 3008145 w 10387596"/>
              <a:gd name="connsiteY67" fmla="*/ 1939072 h 4225872"/>
              <a:gd name="connsiteX68" fmla="*/ 2964540 w 10387596"/>
              <a:gd name="connsiteY68" fmla="*/ 1932755 h 4225872"/>
              <a:gd name="connsiteX69" fmla="*/ 2922793 w 10387596"/>
              <a:gd name="connsiteY69" fmla="*/ 1924455 h 4225872"/>
              <a:gd name="connsiteX70" fmla="*/ 2883276 w 10387596"/>
              <a:gd name="connsiteY70" fmla="*/ 1913925 h 4225872"/>
              <a:gd name="connsiteX71" fmla="*/ 2847103 w 10387596"/>
              <a:gd name="connsiteY71" fmla="*/ 1901537 h 4225872"/>
              <a:gd name="connsiteX72" fmla="*/ 2825424 w 10387596"/>
              <a:gd name="connsiteY72" fmla="*/ 1892370 h 4225872"/>
              <a:gd name="connsiteX73" fmla="*/ 2796437 w 10387596"/>
              <a:gd name="connsiteY73" fmla="*/ 1877629 h 4225872"/>
              <a:gd name="connsiteX74" fmla="*/ 2771909 w 10387596"/>
              <a:gd name="connsiteY74" fmla="*/ 1861772 h 4225872"/>
              <a:gd name="connsiteX75" fmla="*/ 2751593 w 10387596"/>
              <a:gd name="connsiteY75" fmla="*/ 1844801 h 4225872"/>
              <a:gd name="connsiteX76" fmla="*/ 2735612 w 10387596"/>
              <a:gd name="connsiteY76" fmla="*/ 1826838 h 4225872"/>
              <a:gd name="connsiteX77" fmla="*/ 2723968 w 10387596"/>
              <a:gd name="connsiteY77" fmla="*/ 1808257 h 4225872"/>
              <a:gd name="connsiteX78" fmla="*/ 2716659 w 10387596"/>
              <a:gd name="connsiteY78" fmla="*/ 1789179 h 4225872"/>
              <a:gd name="connsiteX79" fmla="*/ 2713562 w 10387596"/>
              <a:gd name="connsiteY79" fmla="*/ 1769483 h 4225872"/>
              <a:gd name="connsiteX80" fmla="*/ 2714677 w 10387596"/>
              <a:gd name="connsiteY80" fmla="*/ 1749662 h 4225872"/>
              <a:gd name="connsiteX81" fmla="*/ 2720004 w 10387596"/>
              <a:gd name="connsiteY81" fmla="*/ 1729594 h 4225872"/>
              <a:gd name="connsiteX82" fmla="*/ 2729418 w 10387596"/>
              <a:gd name="connsiteY82" fmla="*/ 1709525 h 4225872"/>
              <a:gd name="connsiteX83" fmla="*/ 2743045 w 10387596"/>
              <a:gd name="connsiteY83" fmla="*/ 1689705 h 4225872"/>
              <a:gd name="connsiteX84" fmla="*/ 2760760 w 10387596"/>
              <a:gd name="connsiteY84" fmla="*/ 1670008 h 4225872"/>
              <a:gd name="connsiteX85" fmla="*/ 2782562 w 10387596"/>
              <a:gd name="connsiteY85" fmla="*/ 1650683 h 4225872"/>
              <a:gd name="connsiteX86" fmla="*/ 2808329 w 10387596"/>
              <a:gd name="connsiteY86" fmla="*/ 1631977 h 4225872"/>
              <a:gd name="connsiteX87" fmla="*/ 2838184 w 10387596"/>
              <a:gd name="connsiteY87" fmla="*/ 1613767 h 4225872"/>
              <a:gd name="connsiteX88" fmla="*/ 3175258 w 10387596"/>
              <a:gd name="connsiteY88" fmla="*/ 1425100 h 4225872"/>
              <a:gd name="connsiteX89" fmla="*/ 3271759 w 10387596"/>
              <a:gd name="connsiteY89" fmla="*/ 1366258 h 4225872"/>
              <a:gd name="connsiteX90" fmla="*/ 3326885 w 10387596"/>
              <a:gd name="connsiteY90" fmla="*/ 1326864 h 4225872"/>
              <a:gd name="connsiteX91" fmla="*/ 3396133 w 10387596"/>
              <a:gd name="connsiteY91" fmla="*/ 1267898 h 4225872"/>
              <a:gd name="connsiteX92" fmla="*/ 3450020 w 10387596"/>
              <a:gd name="connsiteY92" fmla="*/ 1209675 h 4225872"/>
              <a:gd name="connsiteX93" fmla="*/ 3489166 w 10387596"/>
              <a:gd name="connsiteY93" fmla="*/ 1152443 h 4225872"/>
              <a:gd name="connsiteX94" fmla="*/ 3514066 w 10387596"/>
              <a:gd name="connsiteY94" fmla="*/ 1096450 h 4225872"/>
              <a:gd name="connsiteX95" fmla="*/ 3525463 w 10387596"/>
              <a:gd name="connsiteY95" fmla="*/ 1042067 h 4225872"/>
              <a:gd name="connsiteX96" fmla="*/ 3523852 w 10387596"/>
              <a:gd name="connsiteY96" fmla="*/ 989667 h 4225872"/>
              <a:gd name="connsiteX97" fmla="*/ 3509730 w 10387596"/>
              <a:gd name="connsiteY97" fmla="*/ 939372 h 4225872"/>
              <a:gd name="connsiteX98" fmla="*/ 3483839 w 10387596"/>
              <a:gd name="connsiteY98" fmla="*/ 891555 h 4225872"/>
              <a:gd name="connsiteX99" fmla="*/ 3446428 w 10387596"/>
              <a:gd name="connsiteY99" fmla="*/ 846215 h 4225872"/>
              <a:gd name="connsiteX100" fmla="*/ 3397868 w 10387596"/>
              <a:gd name="connsiteY100" fmla="*/ 803725 h 4225872"/>
              <a:gd name="connsiteX101" fmla="*/ 3338654 w 10387596"/>
              <a:gd name="connsiteY101" fmla="*/ 764207 h 4225872"/>
              <a:gd name="connsiteX102" fmla="*/ 3269034 w 10387596"/>
              <a:gd name="connsiteY102" fmla="*/ 727787 h 4225872"/>
              <a:gd name="connsiteX103" fmla="*/ 3189256 w 10387596"/>
              <a:gd name="connsiteY103" fmla="*/ 694711 h 4225872"/>
              <a:gd name="connsiteX104" fmla="*/ 3099320 w 10387596"/>
              <a:gd name="connsiteY104" fmla="*/ 665105 h 4225872"/>
              <a:gd name="connsiteX105" fmla="*/ 2999474 w 10387596"/>
              <a:gd name="connsiteY105" fmla="*/ 639090 h 4225872"/>
              <a:gd name="connsiteX106" fmla="*/ 242678 w 10387596"/>
              <a:gd name="connsiteY106" fmla="*/ 2973 h 4225872"/>
              <a:gd name="connsiteX107" fmla="*/ 237599 w 10387596"/>
              <a:gd name="connsiteY107" fmla="*/ 1982 h 4225872"/>
              <a:gd name="connsiteX108" fmla="*/ 234007 w 10387596"/>
              <a:gd name="connsiteY108" fmla="*/ 1486 h 4225872"/>
              <a:gd name="connsiteX109" fmla="*/ 228184 w 10387596"/>
              <a:gd name="connsiteY109" fmla="*/ 743 h 4225872"/>
              <a:gd name="connsiteX110" fmla="*/ 221991 w 10387596"/>
              <a:gd name="connsiteY110" fmla="*/ 372 h 4225872"/>
              <a:gd name="connsiteX111" fmla="*/ 215425 w 10387596"/>
              <a:gd name="connsiteY111" fmla="*/ 0 h 4225872"/>
              <a:gd name="connsiteX112" fmla="*/ 208612 w 10387596"/>
              <a:gd name="connsiteY112" fmla="*/ 0 h 4225872"/>
              <a:gd name="connsiteX113" fmla="*/ 201674 w 10387596"/>
              <a:gd name="connsiteY113" fmla="*/ 124 h 4225872"/>
              <a:gd name="connsiteX114" fmla="*/ 194489 w 10387596"/>
              <a:gd name="connsiteY114" fmla="*/ 372 h 4225872"/>
              <a:gd name="connsiteX115" fmla="*/ 187057 w 10387596"/>
              <a:gd name="connsiteY115" fmla="*/ 867 h 4225872"/>
              <a:gd name="connsiteX116" fmla="*/ 179624 w 10387596"/>
              <a:gd name="connsiteY116" fmla="*/ 1610 h 4225872"/>
              <a:gd name="connsiteX117" fmla="*/ 172191 w 10387596"/>
              <a:gd name="connsiteY117" fmla="*/ 2478 h 4225872"/>
              <a:gd name="connsiteX118" fmla="*/ 164759 w 10387596"/>
              <a:gd name="connsiteY118" fmla="*/ 3469 h 4225872"/>
              <a:gd name="connsiteX119" fmla="*/ 157450 w 10387596"/>
              <a:gd name="connsiteY119" fmla="*/ 4707 h 4225872"/>
              <a:gd name="connsiteX120" fmla="*/ 150141 w 10387596"/>
              <a:gd name="connsiteY120" fmla="*/ 6070 h 4225872"/>
              <a:gd name="connsiteX121" fmla="*/ 143080 w 10387596"/>
              <a:gd name="connsiteY121" fmla="*/ 7557 h 4225872"/>
              <a:gd name="connsiteX122" fmla="*/ 136143 w 10387596"/>
              <a:gd name="connsiteY122" fmla="*/ 9291 h 4225872"/>
              <a:gd name="connsiteX123" fmla="*/ 129577 w 10387596"/>
              <a:gd name="connsiteY123" fmla="*/ 11149 h 4225872"/>
              <a:gd name="connsiteX124" fmla="*/ 0 w 10387596"/>
              <a:gd name="connsiteY124" fmla="*/ 49799 h 4225872"/>
              <a:gd name="connsiteX125" fmla="*/ 0 w 10387596"/>
              <a:gd name="connsiteY125" fmla="*/ 368663 h 4225872"/>
              <a:gd name="connsiteX126" fmla="*/ 2298692 w 10387596"/>
              <a:gd name="connsiteY126" fmla="*/ 962909 h 4225872"/>
              <a:gd name="connsiteX127" fmla="*/ 2327556 w 10387596"/>
              <a:gd name="connsiteY127" fmla="*/ 971333 h 4225872"/>
              <a:gd name="connsiteX128" fmla="*/ 2344899 w 10387596"/>
              <a:gd name="connsiteY128" fmla="*/ 977650 h 4225872"/>
              <a:gd name="connsiteX129" fmla="*/ 2367940 w 10387596"/>
              <a:gd name="connsiteY129" fmla="*/ 987932 h 4225872"/>
              <a:gd name="connsiteX130" fmla="*/ 2387637 w 10387596"/>
              <a:gd name="connsiteY130" fmla="*/ 999081 h 4225872"/>
              <a:gd name="connsiteX131" fmla="*/ 2403741 w 10387596"/>
              <a:gd name="connsiteY131" fmla="*/ 1011097 h 4225872"/>
              <a:gd name="connsiteX132" fmla="*/ 2416253 w 10387596"/>
              <a:gd name="connsiteY132" fmla="*/ 1023981 h 4225872"/>
              <a:gd name="connsiteX133" fmla="*/ 2425296 w 10387596"/>
              <a:gd name="connsiteY133" fmla="*/ 1037607 h 4225872"/>
              <a:gd name="connsiteX134" fmla="*/ 2430747 w 10387596"/>
              <a:gd name="connsiteY134" fmla="*/ 1051730 h 4225872"/>
              <a:gd name="connsiteX135" fmla="*/ 2432605 w 10387596"/>
              <a:gd name="connsiteY135" fmla="*/ 1066347 h 4225872"/>
              <a:gd name="connsiteX136" fmla="*/ 2430623 w 10387596"/>
              <a:gd name="connsiteY136" fmla="*/ 1081461 h 4225872"/>
              <a:gd name="connsiteX137" fmla="*/ 2425049 w 10387596"/>
              <a:gd name="connsiteY137" fmla="*/ 1096822 h 4225872"/>
              <a:gd name="connsiteX138" fmla="*/ 2415634 w 10387596"/>
              <a:gd name="connsiteY138" fmla="*/ 1112430 h 4225872"/>
              <a:gd name="connsiteX139" fmla="*/ 2402503 w 10387596"/>
              <a:gd name="connsiteY139" fmla="*/ 1128287 h 4225872"/>
              <a:gd name="connsiteX140" fmla="*/ 2385407 w 10387596"/>
              <a:gd name="connsiteY140" fmla="*/ 1144019 h 4225872"/>
              <a:gd name="connsiteX141" fmla="*/ 2364348 w 10387596"/>
              <a:gd name="connsiteY141" fmla="*/ 1159752 h 4225872"/>
              <a:gd name="connsiteX142" fmla="*/ 2339448 w 10387596"/>
              <a:gd name="connsiteY142" fmla="*/ 1175237 h 4225872"/>
              <a:gd name="connsiteX143" fmla="*/ 2310585 w 10387596"/>
              <a:gd name="connsiteY143" fmla="*/ 1190474 h 4225872"/>
              <a:gd name="connsiteX144" fmla="*/ 1958769 w 10387596"/>
              <a:gd name="connsiteY144" fmla="*/ 1361426 h 4225872"/>
              <a:gd name="connsiteX145" fmla="*/ 1846659 w 10387596"/>
              <a:gd name="connsiteY145" fmla="*/ 1420269 h 4225872"/>
              <a:gd name="connsiteX146" fmla="*/ 1778278 w 10387596"/>
              <a:gd name="connsiteY146" fmla="*/ 1461149 h 4225872"/>
              <a:gd name="connsiteX147" fmla="*/ 1685617 w 10387596"/>
              <a:gd name="connsiteY147" fmla="*/ 1524822 h 4225872"/>
              <a:gd name="connsiteX148" fmla="*/ 1605096 w 10387596"/>
              <a:gd name="connsiteY148" fmla="*/ 1591097 h 4225872"/>
              <a:gd name="connsiteX149" fmla="*/ 1537210 w 10387596"/>
              <a:gd name="connsiteY149" fmla="*/ 1659726 h 4225872"/>
              <a:gd name="connsiteX150" fmla="*/ 1482456 w 10387596"/>
              <a:gd name="connsiteY150" fmla="*/ 1730089 h 4225872"/>
              <a:gd name="connsiteX151" fmla="*/ 1441576 w 10387596"/>
              <a:gd name="connsiteY151" fmla="*/ 1802063 h 4225872"/>
              <a:gd name="connsiteX152" fmla="*/ 1415066 w 10387596"/>
              <a:gd name="connsiteY152" fmla="*/ 1875151 h 4225872"/>
              <a:gd name="connsiteX153" fmla="*/ 1403669 w 10387596"/>
              <a:gd name="connsiteY153" fmla="*/ 1948611 h 4225872"/>
              <a:gd name="connsiteX154" fmla="*/ 1408005 w 10387596"/>
              <a:gd name="connsiteY154" fmla="*/ 2022195 h 4225872"/>
              <a:gd name="connsiteX155" fmla="*/ 1428940 w 10387596"/>
              <a:gd name="connsiteY155" fmla="*/ 2095160 h 4225872"/>
              <a:gd name="connsiteX156" fmla="*/ 1466971 w 10387596"/>
              <a:gd name="connsiteY156" fmla="*/ 2166886 h 4225872"/>
              <a:gd name="connsiteX157" fmla="*/ 1522840 w 10387596"/>
              <a:gd name="connsiteY157" fmla="*/ 2236505 h 4225872"/>
              <a:gd name="connsiteX158" fmla="*/ 1597167 w 10387596"/>
              <a:gd name="connsiteY158" fmla="*/ 2303276 h 4225872"/>
              <a:gd name="connsiteX159" fmla="*/ 1690448 w 10387596"/>
              <a:gd name="connsiteY159" fmla="*/ 2366330 h 4225872"/>
              <a:gd name="connsiteX160" fmla="*/ 1802930 w 10387596"/>
              <a:gd name="connsiteY160" fmla="*/ 2424925 h 4225872"/>
              <a:gd name="connsiteX161" fmla="*/ 1935108 w 10387596"/>
              <a:gd name="connsiteY161" fmla="*/ 2478069 h 4225872"/>
              <a:gd name="connsiteX162" fmla="*/ 2083391 w 10387596"/>
              <a:gd name="connsiteY162" fmla="*/ 2523780 h 4225872"/>
              <a:gd name="connsiteX163" fmla="*/ 2188812 w 10387596"/>
              <a:gd name="connsiteY163" fmla="*/ 2549299 h 4225872"/>
              <a:gd name="connsiteX164" fmla="*/ 2355181 w 10387596"/>
              <a:gd name="connsiteY164" fmla="*/ 2579897 h 4225872"/>
              <a:gd name="connsiteX165" fmla="*/ 2530098 w 10387596"/>
              <a:gd name="connsiteY165" fmla="*/ 2601452 h 4225872"/>
              <a:gd name="connsiteX166" fmla="*/ 2711208 w 10387596"/>
              <a:gd name="connsiteY166" fmla="*/ 2613716 h 4225872"/>
              <a:gd name="connsiteX167" fmla="*/ 2896655 w 10387596"/>
              <a:gd name="connsiteY167" fmla="*/ 2616937 h 4225872"/>
              <a:gd name="connsiteX168" fmla="*/ 3084331 w 10387596"/>
              <a:gd name="connsiteY168" fmla="*/ 2611114 h 4225872"/>
              <a:gd name="connsiteX169" fmla="*/ 3272131 w 10387596"/>
              <a:gd name="connsiteY169" fmla="*/ 2596497 h 4225872"/>
              <a:gd name="connsiteX170" fmla="*/ 3457949 w 10387596"/>
              <a:gd name="connsiteY170" fmla="*/ 2573331 h 4225872"/>
              <a:gd name="connsiteX171" fmla="*/ 3639803 w 10387596"/>
              <a:gd name="connsiteY171" fmla="*/ 2542114 h 4225872"/>
              <a:gd name="connsiteX172" fmla="*/ 3815710 w 10387596"/>
              <a:gd name="connsiteY172" fmla="*/ 2503216 h 4225872"/>
              <a:gd name="connsiteX173" fmla="*/ 3983937 w 10387596"/>
              <a:gd name="connsiteY173" fmla="*/ 2457009 h 4225872"/>
              <a:gd name="connsiteX174" fmla="*/ 4142874 w 10387596"/>
              <a:gd name="connsiteY174" fmla="*/ 2403989 h 4225872"/>
              <a:gd name="connsiteX175" fmla="*/ 4290785 w 10387596"/>
              <a:gd name="connsiteY175" fmla="*/ 2344775 h 4225872"/>
              <a:gd name="connsiteX176" fmla="*/ 4426432 w 10387596"/>
              <a:gd name="connsiteY176" fmla="*/ 2279986 h 4225872"/>
              <a:gd name="connsiteX177" fmla="*/ 4548577 w 10387596"/>
              <a:gd name="connsiteY177" fmla="*/ 2209871 h 4225872"/>
              <a:gd name="connsiteX178" fmla="*/ 4656103 w 10387596"/>
              <a:gd name="connsiteY178" fmla="*/ 2135296 h 4225872"/>
              <a:gd name="connsiteX179" fmla="*/ 5855000 w 10387596"/>
              <a:gd name="connsiteY179" fmla="*/ 1215373 h 4225872"/>
              <a:gd name="connsiteX180" fmla="*/ 5876432 w 10387596"/>
              <a:gd name="connsiteY180" fmla="*/ 1200880 h 4225872"/>
              <a:gd name="connsiteX181" fmla="*/ 5892288 w 10387596"/>
              <a:gd name="connsiteY181" fmla="*/ 1191960 h 4225872"/>
              <a:gd name="connsiteX182" fmla="*/ 5918427 w 10387596"/>
              <a:gd name="connsiteY182" fmla="*/ 1179573 h 4225872"/>
              <a:gd name="connsiteX183" fmla="*/ 5947043 w 10387596"/>
              <a:gd name="connsiteY183" fmla="*/ 1168547 h 4225872"/>
              <a:gd name="connsiteX184" fmla="*/ 5977889 w 10387596"/>
              <a:gd name="connsiteY184" fmla="*/ 1158761 h 4225872"/>
              <a:gd name="connsiteX185" fmla="*/ 6010716 w 10387596"/>
              <a:gd name="connsiteY185" fmla="*/ 1150461 h 4225872"/>
              <a:gd name="connsiteX186" fmla="*/ 6045279 w 10387596"/>
              <a:gd name="connsiteY186" fmla="*/ 1143400 h 4225872"/>
              <a:gd name="connsiteX187" fmla="*/ 6081451 w 10387596"/>
              <a:gd name="connsiteY187" fmla="*/ 1137701 h 4225872"/>
              <a:gd name="connsiteX188" fmla="*/ 6118862 w 10387596"/>
              <a:gd name="connsiteY188" fmla="*/ 1133490 h 4225872"/>
              <a:gd name="connsiteX189" fmla="*/ 6157265 w 10387596"/>
              <a:gd name="connsiteY189" fmla="*/ 1130641 h 4225872"/>
              <a:gd name="connsiteX190" fmla="*/ 6196534 w 10387596"/>
              <a:gd name="connsiteY190" fmla="*/ 1129154 h 4225872"/>
              <a:gd name="connsiteX191" fmla="*/ 6236547 w 10387596"/>
              <a:gd name="connsiteY191" fmla="*/ 1129278 h 4225872"/>
              <a:gd name="connsiteX192" fmla="*/ 6276808 w 10387596"/>
              <a:gd name="connsiteY192" fmla="*/ 1130764 h 4225872"/>
              <a:gd name="connsiteX193" fmla="*/ 6317316 w 10387596"/>
              <a:gd name="connsiteY193" fmla="*/ 1133737 h 4225872"/>
              <a:gd name="connsiteX194" fmla="*/ 6357824 w 10387596"/>
              <a:gd name="connsiteY194" fmla="*/ 1138321 h 4225872"/>
              <a:gd name="connsiteX195" fmla="*/ 6398085 w 10387596"/>
              <a:gd name="connsiteY195" fmla="*/ 1144515 h 4225872"/>
              <a:gd name="connsiteX196" fmla="*/ 6437850 w 10387596"/>
              <a:gd name="connsiteY196" fmla="*/ 1152195 h 4225872"/>
              <a:gd name="connsiteX197" fmla="*/ 6476004 w 10387596"/>
              <a:gd name="connsiteY197" fmla="*/ 1161486 h 4225872"/>
              <a:gd name="connsiteX198" fmla="*/ 6500037 w 10387596"/>
              <a:gd name="connsiteY198" fmla="*/ 1168300 h 4225872"/>
              <a:gd name="connsiteX199" fmla="*/ 6533980 w 10387596"/>
              <a:gd name="connsiteY199" fmla="*/ 1179325 h 4225872"/>
              <a:gd name="connsiteX200" fmla="*/ 6565197 w 10387596"/>
              <a:gd name="connsiteY200" fmla="*/ 1191589 h 4225872"/>
              <a:gd name="connsiteX201" fmla="*/ 6593566 w 10387596"/>
              <a:gd name="connsiteY201" fmla="*/ 1204720 h 4225872"/>
              <a:gd name="connsiteX202" fmla="*/ 6618961 w 10387596"/>
              <a:gd name="connsiteY202" fmla="*/ 1218594 h 4225872"/>
              <a:gd name="connsiteX203" fmla="*/ 6641383 w 10387596"/>
              <a:gd name="connsiteY203" fmla="*/ 1233336 h 4225872"/>
              <a:gd name="connsiteX204" fmla="*/ 6660584 w 10387596"/>
              <a:gd name="connsiteY204" fmla="*/ 1248697 h 4225872"/>
              <a:gd name="connsiteX205" fmla="*/ 6676440 w 10387596"/>
              <a:gd name="connsiteY205" fmla="*/ 1264677 h 4225872"/>
              <a:gd name="connsiteX206" fmla="*/ 6688952 w 10387596"/>
              <a:gd name="connsiteY206" fmla="*/ 1281029 h 4225872"/>
              <a:gd name="connsiteX207" fmla="*/ 6697871 w 10387596"/>
              <a:gd name="connsiteY207" fmla="*/ 1297876 h 4225872"/>
              <a:gd name="connsiteX208" fmla="*/ 6703074 w 10387596"/>
              <a:gd name="connsiteY208" fmla="*/ 1314848 h 4225872"/>
              <a:gd name="connsiteX209" fmla="*/ 6704436 w 10387596"/>
              <a:gd name="connsiteY209" fmla="*/ 1332067 h 4225872"/>
              <a:gd name="connsiteX210" fmla="*/ 6701711 w 10387596"/>
              <a:gd name="connsiteY210" fmla="*/ 1349162 h 4225872"/>
              <a:gd name="connsiteX211" fmla="*/ 6694898 w 10387596"/>
              <a:gd name="connsiteY211" fmla="*/ 1366381 h 4225872"/>
              <a:gd name="connsiteX212" fmla="*/ 6683749 w 10387596"/>
              <a:gd name="connsiteY212" fmla="*/ 1383229 h 4225872"/>
              <a:gd name="connsiteX213" fmla="*/ 6668140 w 10387596"/>
              <a:gd name="connsiteY213" fmla="*/ 1399829 h 4225872"/>
              <a:gd name="connsiteX214" fmla="*/ 6158380 w 10387596"/>
              <a:gd name="connsiteY214" fmla="*/ 1867347 h 4225872"/>
              <a:gd name="connsiteX215" fmla="*/ 6090123 w 10387596"/>
              <a:gd name="connsiteY215" fmla="*/ 1939072 h 4225872"/>
              <a:gd name="connsiteX216" fmla="*/ 6053083 w 10387596"/>
              <a:gd name="connsiteY216" fmla="*/ 1988996 h 4225872"/>
              <a:gd name="connsiteX217" fmla="*/ 6010593 w 10387596"/>
              <a:gd name="connsiteY217" fmla="*/ 2066915 h 4225872"/>
              <a:gd name="connsiteX218" fmla="*/ 5983958 w 10387596"/>
              <a:gd name="connsiteY218" fmla="*/ 2148180 h 4225872"/>
              <a:gd name="connsiteX219" fmla="*/ 5973429 w 10387596"/>
              <a:gd name="connsiteY219" fmla="*/ 2232541 h 4225872"/>
              <a:gd name="connsiteX220" fmla="*/ 5979251 w 10387596"/>
              <a:gd name="connsiteY220" fmla="*/ 2319504 h 4225872"/>
              <a:gd name="connsiteX221" fmla="*/ 6001921 w 10387596"/>
              <a:gd name="connsiteY221" fmla="*/ 2408573 h 4225872"/>
              <a:gd name="connsiteX222" fmla="*/ 6041810 w 10387596"/>
              <a:gd name="connsiteY222" fmla="*/ 2499128 h 4225872"/>
              <a:gd name="connsiteX223" fmla="*/ 6099041 w 10387596"/>
              <a:gd name="connsiteY223" fmla="*/ 2590798 h 4225872"/>
              <a:gd name="connsiteX224" fmla="*/ 6174236 w 10387596"/>
              <a:gd name="connsiteY224" fmla="*/ 2682716 h 4225872"/>
              <a:gd name="connsiteX225" fmla="*/ 6267641 w 10387596"/>
              <a:gd name="connsiteY225" fmla="*/ 2774139 h 4225872"/>
              <a:gd name="connsiteX226" fmla="*/ 6379255 w 10387596"/>
              <a:gd name="connsiteY226" fmla="*/ 2864198 h 4225872"/>
              <a:gd name="connsiteX227" fmla="*/ 6509204 w 10387596"/>
              <a:gd name="connsiteY227" fmla="*/ 2951904 h 4225872"/>
              <a:gd name="connsiteX228" fmla="*/ 6657611 w 10387596"/>
              <a:gd name="connsiteY228" fmla="*/ 3036389 h 4225872"/>
              <a:gd name="connsiteX229" fmla="*/ 6824104 w 10387596"/>
              <a:gd name="connsiteY229" fmla="*/ 3116415 h 4225872"/>
              <a:gd name="connsiteX230" fmla="*/ 7008435 w 10387596"/>
              <a:gd name="connsiteY230" fmla="*/ 3190866 h 4225872"/>
              <a:gd name="connsiteX231" fmla="*/ 7209985 w 10387596"/>
              <a:gd name="connsiteY231" fmla="*/ 3258628 h 4225872"/>
              <a:gd name="connsiteX232" fmla="*/ 10387596 w 10387596"/>
              <a:gd name="connsiteY232" fmla="*/ 4225873 h 4225872"/>
              <a:gd name="connsiteX233" fmla="*/ 10387596 w 10387596"/>
              <a:gd name="connsiteY233" fmla="*/ 3259247 h 4225872"/>
              <a:gd name="connsiteX234" fmla="*/ 7717144 w 10387596"/>
              <a:gd name="connsiteY234" fmla="*/ 2547441 h 422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10387596" h="4225872">
                <a:moveTo>
                  <a:pt x="7717144" y="2547441"/>
                </a:moveTo>
                <a:lnTo>
                  <a:pt x="7664620" y="2532080"/>
                </a:lnTo>
                <a:lnTo>
                  <a:pt x="7631421" y="2520683"/>
                </a:lnTo>
                <a:lnTo>
                  <a:pt x="7584718" y="2502349"/>
                </a:lnTo>
                <a:lnTo>
                  <a:pt x="7541608" y="2482528"/>
                </a:lnTo>
                <a:lnTo>
                  <a:pt x="7502339" y="2461469"/>
                </a:lnTo>
                <a:lnTo>
                  <a:pt x="7467033" y="2439295"/>
                </a:lnTo>
                <a:lnTo>
                  <a:pt x="7435816" y="2416253"/>
                </a:lnTo>
                <a:lnTo>
                  <a:pt x="7408811" y="2392468"/>
                </a:lnTo>
                <a:lnTo>
                  <a:pt x="7386265" y="2368188"/>
                </a:lnTo>
                <a:lnTo>
                  <a:pt x="7368054" y="2343660"/>
                </a:lnTo>
                <a:lnTo>
                  <a:pt x="7354428" y="2318885"/>
                </a:lnTo>
                <a:lnTo>
                  <a:pt x="7345385" y="2294109"/>
                </a:lnTo>
                <a:lnTo>
                  <a:pt x="7341049" y="2269581"/>
                </a:lnTo>
                <a:lnTo>
                  <a:pt x="7341544" y="2245301"/>
                </a:lnTo>
                <a:lnTo>
                  <a:pt x="7346995" y="2221516"/>
                </a:lnTo>
                <a:lnTo>
                  <a:pt x="7357401" y="2198350"/>
                </a:lnTo>
                <a:lnTo>
                  <a:pt x="7372762" y="2176052"/>
                </a:lnTo>
                <a:lnTo>
                  <a:pt x="7798781" y="1656258"/>
                </a:lnTo>
                <a:lnTo>
                  <a:pt x="7842386" y="1591717"/>
                </a:lnTo>
                <a:lnTo>
                  <a:pt x="7861711" y="1548731"/>
                </a:lnTo>
                <a:lnTo>
                  <a:pt x="7877072" y="1484438"/>
                </a:lnTo>
                <a:lnTo>
                  <a:pt x="7876700" y="1420764"/>
                </a:lnTo>
                <a:lnTo>
                  <a:pt x="7861958" y="1358329"/>
                </a:lnTo>
                <a:lnTo>
                  <a:pt x="7833591" y="1297381"/>
                </a:lnTo>
                <a:lnTo>
                  <a:pt x="7792835" y="1238291"/>
                </a:lnTo>
                <a:lnTo>
                  <a:pt x="7740310" y="1181307"/>
                </a:lnTo>
                <a:lnTo>
                  <a:pt x="7677132" y="1126800"/>
                </a:lnTo>
                <a:lnTo>
                  <a:pt x="7603796" y="1074771"/>
                </a:lnTo>
                <a:lnTo>
                  <a:pt x="7521045" y="1025715"/>
                </a:lnTo>
                <a:lnTo>
                  <a:pt x="7429622" y="979756"/>
                </a:lnTo>
                <a:lnTo>
                  <a:pt x="7330024" y="936894"/>
                </a:lnTo>
                <a:lnTo>
                  <a:pt x="7222621" y="897625"/>
                </a:lnTo>
                <a:lnTo>
                  <a:pt x="7107785" y="861824"/>
                </a:lnTo>
                <a:lnTo>
                  <a:pt x="6986013" y="829739"/>
                </a:lnTo>
                <a:lnTo>
                  <a:pt x="6857303" y="801743"/>
                </a:lnTo>
                <a:lnTo>
                  <a:pt x="6725125" y="778206"/>
                </a:lnTo>
                <a:lnTo>
                  <a:pt x="6636799" y="765322"/>
                </a:lnTo>
                <a:lnTo>
                  <a:pt x="6504373" y="750085"/>
                </a:lnTo>
                <a:lnTo>
                  <a:pt x="6372194" y="739556"/>
                </a:lnTo>
                <a:lnTo>
                  <a:pt x="6241007" y="733609"/>
                </a:lnTo>
                <a:lnTo>
                  <a:pt x="6110934" y="732123"/>
                </a:lnTo>
                <a:lnTo>
                  <a:pt x="5982472" y="734972"/>
                </a:lnTo>
                <a:lnTo>
                  <a:pt x="5856240" y="742033"/>
                </a:lnTo>
                <a:lnTo>
                  <a:pt x="5732485" y="753306"/>
                </a:lnTo>
                <a:lnTo>
                  <a:pt x="5611827" y="768915"/>
                </a:lnTo>
                <a:lnTo>
                  <a:pt x="5494762" y="788735"/>
                </a:lnTo>
                <a:lnTo>
                  <a:pt x="5381784" y="812768"/>
                </a:lnTo>
                <a:lnTo>
                  <a:pt x="5273762" y="841136"/>
                </a:lnTo>
                <a:lnTo>
                  <a:pt x="5171190" y="873964"/>
                </a:lnTo>
                <a:lnTo>
                  <a:pt x="5074689" y="911128"/>
                </a:lnTo>
                <a:lnTo>
                  <a:pt x="4985372" y="952998"/>
                </a:lnTo>
                <a:lnTo>
                  <a:pt x="4903860" y="999701"/>
                </a:lnTo>
                <a:lnTo>
                  <a:pt x="3595330" y="1830926"/>
                </a:lnTo>
                <a:lnTo>
                  <a:pt x="3563122" y="1849632"/>
                </a:lnTo>
                <a:lnTo>
                  <a:pt x="3540080" y="1861277"/>
                </a:lnTo>
                <a:lnTo>
                  <a:pt x="3503040" y="1877381"/>
                </a:lnTo>
                <a:lnTo>
                  <a:pt x="3463523" y="1891999"/>
                </a:lnTo>
                <a:lnTo>
                  <a:pt x="3421900" y="1905006"/>
                </a:lnTo>
                <a:lnTo>
                  <a:pt x="3378418" y="1916279"/>
                </a:lnTo>
                <a:lnTo>
                  <a:pt x="3333451" y="1925817"/>
                </a:lnTo>
                <a:lnTo>
                  <a:pt x="3287368" y="1933498"/>
                </a:lnTo>
                <a:lnTo>
                  <a:pt x="3240542" y="1939444"/>
                </a:lnTo>
                <a:lnTo>
                  <a:pt x="3193344" y="1943284"/>
                </a:lnTo>
                <a:lnTo>
                  <a:pt x="3146146" y="1945266"/>
                </a:lnTo>
                <a:lnTo>
                  <a:pt x="3099320" y="1945266"/>
                </a:lnTo>
                <a:lnTo>
                  <a:pt x="3053113" y="1943160"/>
                </a:lnTo>
                <a:lnTo>
                  <a:pt x="3008145" y="1939072"/>
                </a:lnTo>
                <a:lnTo>
                  <a:pt x="2964540" y="1932755"/>
                </a:lnTo>
                <a:lnTo>
                  <a:pt x="2922793" y="1924455"/>
                </a:lnTo>
                <a:lnTo>
                  <a:pt x="2883276" y="1913925"/>
                </a:lnTo>
                <a:lnTo>
                  <a:pt x="2847103" y="1901537"/>
                </a:lnTo>
                <a:lnTo>
                  <a:pt x="2825424" y="1892370"/>
                </a:lnTo>
                <a:lnTo>
                  <a:pt x="2796437" y="1877629"/>
                </a:lnTo>
                <a:lnTo>
                  <a:pt x="2771909" y="1861772"/>
                </a:lnTo>
                <a:lnTo>
                  <a:pt x="2751593" y="1844801"/>
                </a:lnTo>
                <a:lnTo>
                  <a:pt x="2735612" y="1826838"/>
                </a:lnTo>
                <a:lnTo>
                  <a:pt x="2723968" y="1808257"/>
                </a:lnTo>
                <a:lnTo>
                  <a:pt x="2716659" y="1789179"/>
                </a:lnTo>
                <a:lnTo>
                  <a:pt x="2713562" y="1769483"/>
                </a:lnTo>
                <a:lnTo>
                  <a:pt x="2714677" y="1749662"/>
                </a:lnTo>
                <a:lnTo>
                  <a:pt x="2720004" y="1729594"/>
                </a:lnTo>
                <a:lnTo>
                  <a:pt x="2729418" y="1709525"/>
                </a:lnTo>
                <a:lnTo>
                  <a:pt x="2743045" y="1689705"/>
                </a:lnTo>
                <a:lnTo>
                  <a:pt x="2760760" y="1670008"/>
                </a:lnTo>
                <a:lnTo>
                  <a:pt x="2782562" y="1650683"/>
                </a:lnTo>
                <a:lnTo>
                  <a:pt x="2808329" y="1631977"/>
                </a:lnTo>
                <a:lnTo>
                  <a:pt x="2838184" y="1613767"/>
                </a:lnTo>
                <a:lnTo>
                  <a:pt x="3175258" y="1425100"/>
                </a:lnTo>
                <a:lnTo>
                  <a:pt x="3271759" y="1366258"/>
                </a:lnTo>
                <a:lnTo>
                  <a:pt x="3326885" y="1326864"/>
                </a:lnTo>
                <a:lnTo>
                  <a:pt x="3396133" y="1267898"/>
                </a:lnTo>
                <a:lnTo>
                  <a:pt x="3450020" y="1209675"/>
                </a:lnTo>
                <a:lnTo>
                  <a:pt x="3489166" y="1152443"/>
                </a:lnTo>
                <a:lnTo>
                  <a:pt x="3514066" y="1096450"/>
                </a:lnTo>
                <a:lnTo>
                  <a:pt x="3525463" y="1042067"/>
                </a:lnTo>
                <a:lnTo>
                  <a:pt x="3523852" y="989667"/>
                </a:lnTo>
                <a:lnTo>
                  <a:pt x="3509730" y="939372"/>
                </a:lnTo>
                <a:lnTo>
                  <a:pt x="3483839" y="891555"/>
                </a:lnTo>
                <a:lnTo>
                  <a:pt x="3446428" y="846215"/>
                </a:lnTo>
                <a:lnTo>
                  <a:pt x="3397868" y="803725"/>
                </a:lnTo>
                <a:lnTo>
                  <a:pt x="3338654" y="764207"/>
                </a:lnTo>
                <a:lnTo>
                  <a:pt x="3269034" y="727787"/>
                </a:lnTo>
                <a:lnTo>
                  <a:pt x="3189256" y="694711"/>
                </a:lnTo>
                <a:lnTo>
                  <a:pt x="3099320" y="665105"/>
                </a:lnTo>
                <a:lnTo>
                  <a:pt x="2999474" y="639090"/>
                </a:lnTo>
                <a:lnTo>
                  <a:pt x="242678" y="2973"/>
                </a:lnTo>
                <a:lnTo>
                  <a:pt x="237599" y="1982"/>
                </a:lnTo>
                <a:lnTo>
                  <a:pt x="234007" y="1486"/>
                </a:lnTo>
                <a:lnTo>
                  <a:pt x="228184" y="743"/>
                </a:lnTo>
                <a:lnTo>
                  <a:pt x="221991" y="372"/>
                </a:lnTo>
                <a:lnTo>
                  <a:pt x="215425" y="0"/>
                </a:lnTo>
                <a:lnTo>
                  <a:pt x="208612" y="0"/>
                </a:lnTo>
                <a:lnTo>
                  <a:pt x="201674" y="124"/>
                </a:lnTo>
                <a:lnTo>
                  <a:pt x="194489" y="372"/>
                </a:lnTo>
                <a:lnTo>
                  <a:pt x="187057" y="867"/>
                </a:lnTo>
                <a:lnTo>
                  <a:pt x="179624" y="1610"/>
                </a:lnTo>
                <a:lnTo>
                  <a:pt x="172191" y="2478"/>
                </a:lnTo>
                <a:lnTo>
                  <a:pt x="164759" y="3469"/>
                </a:lnTo>
                <a:lnTo>
                  <a:pt x="157450" y="4707"/>
                </a:lnTo>
                <a:lnTo>
                  <a:pt x="150141" y="6070"/>
                </a:lnTo>
                <a:lnTo>
                  <a:pt x="143080" y="7557"/>
                </a:lnTo>
                <a:lnTo>
                  <a:pt x="136143" y="9291"/>
                </a:lnTo>
                <a:lnTo>
                  <a:pt x="129577" y="11149"/>
                </a:lnTo>
                <a:lnTo>
                  <a:pt x="0" y="49799"/>
                </a:lnTo>
                <a:lnTo>
                  <a:pt x="0" y="368663"/>
                </a:lnTo>
                <a:lnTo>
                  <a:pt x="2298692" y="962909"/>
                </a:lnTo>
                <a:lnTo>
                  <a:pt x="2327556" y="971333"/>
                </a:lnTo>
                <a:lnTo>
                  <a:pt x="2344899" y="977650"/>
                </a:lnTo>
                <a:lnTo>
                  <a:pt x="2367940" y="987932"/>
                </a:lnTo>
                <a:lnTo>
                  <a:pt x="2387637" y="999081"/>
                </a:lnTo>
                <a:lnTo>
                  <a:pt x="2403741" y="1011097"/>
                </a:lnTo>
                <a:lnTo>
                  <a:pt x="2416253" y="1023981"/>
                </a:lnTo>
                <a:lnTo>
                  <a:pt x="2425296" y="1037607"/>
                </a:lnTo>
                <a:lnTo>
                  <a:pt x="2430747" y="1051730"/>
                </a:lnTo>
                <a:lnTo>
                  <a:pt x="2432605" y="1066347"/>
                </a:lnTo>
                <a:lnTo>
                  <a:pt x="2430623" y="1081461"/>
                </a:lnTo>
                <a:lnTo>
                  <a:pt x="2425049" y="1096822"/>
                </a:lnTo>
                <a:lnTo>
                  <a:pt x="2415634" y="1112430"/>
                </a:lnTo>
                <a:lnTo>
                  <a:pt x="2402503" y="1128287"/>
                </a:lnTo>
                <a:lnTo>
                  <a:pt x="2385407" y="1144019"/>
                </a:lnTo>
                <a:lnTo>
                  <a:pt x="2364348" y="1159752"/>
                </a:lnTo>
                <a:lnTo>
                  <a:pt x="2339448" y="1175237"/>
                </a:lnTo>
                <a:lnTo>
                  <a:pt x="2310585" y="1190474"/>
                </a:lnTo>
                <a:lnTo>
                  <a:pt x="1958769" y="1361426"/>
                </a:lnTo>
                <a:lnTo>
                  <a:pt x="1846659" y="1420269"/>
                </a:lnTo>
                <a:lnTo>
                  <a:pt x="1778278" y="1461149"/>
                </a:lnTo>
                <a:lnTo>
                  <a:pt x="1685617" y="1524822"/>
                </a:lnTo>
                <a:lnTo>
                  <a:pt x="1605096" y="1591097"/>
                </a:lnTo>
                <a:lnTo>
                  <a:pt x="1537210" y="1659726"/>
                </a:lnTo>
                <a:lnTo>
                  <a:pt x="1482456" y="1730089"/>
                </a:lnTo>
                <a:lnTo>
                  <a:pt x="1441576" y="1802063"/>
                </a:lnTo>
                <a:lnTo>
                  <a:pt x="1415066" y="1875151"/>
                </a:lnTo>
                <a:lnTo>
                  <a:pt x="1403669" y="1948611"/>
                </a:lnTo>
                <a:lnTo>
                  <a:pt x="1408005" y="2022195"/>
                </a:lnTo>
                <a:lnTo>
                  <a:pt x="1428940" y="2095160"/>
                </a:lnTo>
                <a:lnTo>
                  <a:pt x="1466971" y="2166886"/>
                </a:lnTo>
                <a:lnTo>
                  <a:pt x="1522840" y="2236505"/>
                </a:lnTo>
                <a:lnTo>
                  <a:pt x="1597167" y="2303276"/>
                </a:lnTo>
                <a:lnTo>
                  <a:pt x="1690448" y="2366330"/>
                </a:lnTo>
                <a:lnTo>
                  <a:pt x="1802930" y="2424925"/>
                </a:lnTo>
                <a:lnTo>
                  <a:pt x="1935108" y="2478069"/>
                </a:lnTo>
                <a:lnTo>
                  <a:pt x="2083391" y="2523780"/>
                </a:lnTo>
                <a:lnTo>
                  <a:pt x="2188812" y="2549299"/>
                </a:lnTo>
                <a:lnTo>
                  <a:pt x="2355181" y="2579897"/>
                </a:lnTo>
                <a:lnTo>
                  <a:pt x="2530098" y="2601452"/>
                </a:lnTo>
                <a:lnTo>
                  <a:pt x="2711208" y="2613716"/>
                </a:lnTo>
                <a:lnTo>
                  <a:pt x="2896655" y="2616937"/>
                </a:lnTo>
                <a:lnTo>
                  <a:pt x="3084331" y="2611114"/>
                </a:lnTo>
                <a:lnTo>
                  <a:pt x="3272131" y="2596497"/>
                </a:lnTo>
                <a:lnTo>
                  <a:pt x="3457949" y="2573331"/>
                </a:lnTo>
                <a:lnTo>
                  <a:pt x="3639803" y="2542114"/>
                </a:lnTo>
                <a:lnTo>
                  <a:pt x="3815710" y="2503216"/>
                </a:lnTo>
                <a:lnTo>
                  <a:pt x="3983937" y="2457009"/>
                </a:lnTo>
                <a:lnTo>
                  <a:pt x="4142874" y="2403989"/>
                </a:lnTo>
                <a:lnTo>
                  <a:pt x="4290785" y="2344775"/>
                </a:lnTo>
                <a:lnTo>
                  <a:pt x="4426432" y="2279986"/>
                </a:lnTo>
                <a:lnTo>
                  <a:pt x="4548577" y="2209871"/>
                </a:lnTo>
                <a:lnTo>
                  <a:pt x="4656103" y="2135296"/>
                </a:lnTo>
                <a:lnTo>
                  <a:pt x="5855000" y="1215373"/>
                </a:lnTo>
                <a:lnTo>
                  <a:pt x="5876432" y="1200880"/>
                </a:lnTo>
                <a:lnTo>
                  <a:pt x="5892288" y="1191960"/>
                </a:lnTo>
                <a:lnTo>
                  <a:pt x="5918427" y="1179573"/>
                </a:lnTo>
                <a:lnTo>
                  <a:pt x="5947043" y="1168547"/>
                </a:lnTo>
                <a:lnTo>
                  <a:pt x="5977889" y="1158761"/>
                </a:lnTo>
                <a:lnTo>
                  <a:pt x="6010716" y="1150461"/>
                </a:lnTo>
                <a:lnTo>
                  <a:pt x="6045279" y="1143400"/>
                </a:lnTo>
                <a:lnTo>
                  <a:pt x="6081451" y="1137701"/>
                </a:lnTo>
                <a:lnTo>
                  <a:pt x="6118862" y="1133490"/>
                </a:lnTo>
                <a:lnTo>
                  <a:pt x="6157265" y="1130641"/>
                </a:lnTo>
                <a:lnTo>
                  <a:pt x="6196534" y="1129154"/>
                </a:lnTo>
                <a:lnTo>
                  <a:pt x="6236547" y="1129278"/>
                </a:lnTo>
                <a:lnTo>
                  <a:pt x="6276808" y="1130764"/>
                </a:lnTo>
                <a:lnTo>
                  <a:pt x="6317316" y="1133737"/>
                </a:lnTo>
                <a:lnTo>
                  <a:pt x="6357824" y="1138321"/>
                </a:lnTo>
                <a:lnTo>
                  <a:pt x="6398085" y="1144515"/>
                </a:lnTo>
                <a:lnTo>
                  <a:pt x="6437850" y="1152195"/>
                </a:lnTo>
                <a:lnTo>
                  <a:pt x="6476004" y="1161486"/>
                </a:lnTo>
                <a:lnTo>
                  <a:pt x="6500037" y="1168300"/>
                </a:lnTo>
                <a:lnTo>
                  <a:pt x="6533980" y="1179325"/>
                </a:lnTo>
                <a:lnTo>
                  <a:pt x="6565197" y="1191589"/>
                </a:lnTo>
                <a:lnTo>
                  <a:pt x="6593566" y="1204720"/>
                </a:lnTo>
                <a:lnTo>
                  <a:pt x="6618961" y="1218594"/>
                </a:lnTo>
                <a:lnTo>
                  <a:pt x="6641383" y="1233336"/>
                </a:lnTo>
                <a:lnTo>
                  <a:pt x="6660584" y="1248697"/>
                </a:lnTo>
                <a:lnTo>
                  <a:pt x="6676440" y="1264677"/>
                </a:lnTo>
                <a:lnTo>
                  <a:pt x="6688952" y="1281029"/>
                </a:lnTo>
                <a:lnTo>
                  <a:pt x="6697871" y="1297876"/>
                </a:lnTo>
                <a:lnTo>
                  <a:pt x="6703074" y="1314848"/>
                </a:lnTo>
                <a:lnTo>
                  <a:pt x="6704436" y="1332067"/>
                </a:lnTo>
                <a:lnTo>
                  <a:pt x="6701711" y="1349162"/>
                </a:lnTo>
                <a:lnTo>
                  <a:pt x="6694898" y="1366381"/>
                </a:lnTo>
                <a:lnTo>
                  <a:pt x="6683749" y="1383229"/>
                </a:lnTo>
                <a:lnTo>
                  <a:pt x="6668140" y="1399829"/>
                </a:lnTo>
                <a:lnTo>
                  <a:pt x="6158380" y="1867347"/>
                </a:lnTo>
                <a:lnTo>
                  <a:pt x="6090123" y="1939072"/>
                </a:lnTo>
                <a:lnTo>
                  <a:pt x="6053083" y="1988996"/>
                </a:lnTo>
                <a:lnTo>
                  <a:pt x="6010593" y="2066915"/>
                </a:lnTo>
                <a:lnTo>
                  <a:pt x="5983958" y="2148180"/>
                </a:lnTo>
                <a:lnTo>
                  <a:pt x="5973429" y="2232541"/>
                </a:lnTo>
                <a:lnTo>
                  <a:pt x="5979251" y="2319504"/>
                </a:lnTo>
                <a:lnTo>
                  <a:pt x="6001921" y="2408573"/>
                </a:lnTo>
                <a:lnTo>
                  <a:pt x="6041810" y="2499128"/>
                </a:lnTo>
                <a:lnTo>
                  <a:pt x="6099041" y="2590798"/>
                </a:lnTo>
                <a:lnTo>
                  <a:pt x="6174236" y="2682716"/>
                </a:lnTo>
                <a:lnTo>
                  <a:pt x="6267641" y="2774139"/>
                </a:lnTo>
                <a:lnTo>
                  <a:pt x="6379255" y="2864198"/>
                </a:lnTo>
                <a:lnTo>
                  <a:pt x="6509204" y="2951904"/>
                </a:lnTo>
                <a:lnTo>
                  <a:pt x="6657611" y="3036389"/>
                </a:lnTo>
                <a:lnTo>
                  <a:pt x="6824104" y="3116415"/>
                </a:lnTo>
                <a:lnTo>
                  <a:pt x="7008435" y="3190866"/>
                </a:lnTo>
                <a:lnTo>
                  <a:pt x="7209985" y="3258628"/>
                </a:lnTo>
                <a:lnTo>
                  <a:pt x="10387596" y="4225873"/>
                </a:lnTo>
                <a:lnTo>
                  <a:pt x="10387596" y="3259247"/>
                </a:lnTo>
                <a:lnTo>
                  <a:pt x="7717144" y="2547441"/>
                </a:lnTo>
                <a:close/>
              </a:path>
            </a:pathLst>
          </a:custGeom>
          <a:gradFill>
            <a:gsLst>
              <a:gs pos="0">
                <a:srgbClr val="F5F5F5"/>
              </a:gs>
              <a:gs pos="41000">
                <a:srgbClr val="EBEBEB"/>
              </a:gs>
              <a:gs pos="95000">
                <a:srgbClr val="EBEBEB"/>
              </a:gs>
            </a:gsLst>
            <a:lin ang="1238449" scaled="1"/>
          </a:gradFill>
          <a:ln w="123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Freeform: Shape 184">
            <a:extLst>
              <a:ext uri="{FF2B5EF4-FFF2-40B4-BE49-F238E27FC236}">
                <a16:creationId xmlns:a16="http://schemas.microsoft.com/office/drawing/2014/main" id="{8BB864BC-A6BD-D0EB-4017-95B57EAE7F65}"/>
              </a:ext>
            </a:extLst>
          </p:cNvPr>
          <p:cNvSpPr/>
          <p:nvPr/>
        </p:nvSpPr>
        <p:spPr>
          <a:xfrm>
            <a:off x="298315" y="2237449"/>
            <a:ext cx="9113762" cy="3662414"/>
          </a:xfrm>
          <a:custGeom>
            <a:avLst/>
            <a:gdLst>
              <a:gd name="connsiteX0" fmla="*/ 7186696 w 10321693"/>
              <a:gd name="connsiteY0" fmla="*/ 3193839 h 4147828"/>
              <a:gd name="connsiteX1" fmla="*/ 6987004 w 10321693"/>
              <a:gd name="connsiteY1" fmla="*/ 3126821 h 4147828"/>
              <a:gd name="connsiteX2" fmla="*/ 6804531 w 10321693"/>
              <a:gd name="connsiteY2" fmla="*/ 3053113 h 4147828"/>
              <a:gd name="connsiteX3" fmla="*/ 6640020 w 10321693"/>
              <a:gd name="connsiteY3" fmla="*/ 2973955 h 4147828"/>
              <a:gd name="connsiteX4" fmla="*/ 6493719 w 10321693"/>
              <a:gd name="connsiteY4" fmla="*/ 2890708 h 4147828"/>
              <a:gd name="connsiteX5" fmla="*/ 6365876 w 10321693"/>
              <a:gd name="connsiteY5" fmla="*/ 2804365 h 4147828"/>
              <a:gd name="connsiteX6" fmla="*/ 6256615 w 10321693"/>
              <a:gd name="connsiteY6" fmla="*/ 2716163 h 4147828"/>
              <a:gd name="connsiteX7" fmla="*/ 6165689 w 10321693"/>
              <a:gd name="connsiteY7" fmla="*/ 2627095 h 4147828"/>
              <a:gd name="connsiteX8" fmla="*/ 6092972 w 10321693"/>
              <a:gd name="connsiteY8" fmla="*/ 2538273 h 4147828"/>
              <a:gd name="connsiteX9" fmla="*/ 6037970 w 10321693"/>
              <a:gd name="connsiteY9" fmla="*/ 2450444 h 4147828"/>
              <a:gd name="connsiteX10" fmla="*/ 6000186 w 10321693"/>
              <a:gd name="connsiteY10" fmla="*/ 2364472 h 4147828"/>
              <a:gd name="connsiteX11" fmla="*/ 5978879 w 10321693"/>
              <a:gd name="connsiteY11" fmla="*/ 2280978 h 4147828"/>
              <a:gd name="connsiteX12" fmla="*/ 5973429 w 10321693"/>
              <a:gd name="connsiteY12" fmla="*/ 2200209 h 4147828"/>
              <a:gd name="connsiteX13" fmla="*/ 5983215 w 10321693"/>
              <a:gd name="connsiteY13" fmla="*/ 2122165 h 4147828"/>
              <a:gd name="connsiteX14" fmla="*/ 6007991 w 10321693"/>
              <a:gd name="connsiteY14" fmla="*/ 2046723 h 4147828"/>
              <a:gd name="connsiteX15" fmla="*/ 6047880 w 10321693"/>
              <a:gd name="connsiteY15" fmla="*/ 1973387 h 4147828"/>
              <a:gd name="connsiteX16" fmla="*/ 6082318 w 10321693"/>
              <a:gd name="connsiteY16" fmla="*/ 1926933 h 4147828"/>
              <a:gd name="connsiteX17" fmla="*/ 6148345 w 10321693"/>
              <a:gd name="connsiteY17" fmla="*/ 1857561 h 4147828"/>
              <a:gd name="connsiteX18" fmla="*/ 6657363 w 10321693"/>
              <a:gd name="connsiteY18" fmla="*/ 1390786 h 4147828"/>
              <a:gd name="connsiteX19" fmla="*/ 6659097 w 10321693"/>
              <a:gd name="connsiteY19" fmla="*/ 1389051 h 4147828"/>
              <a:gd name="connsiteX20" fmla="*/ 6674706 w 10321693"/>
              <a:gd name="connsiteY20" fmla="*/ 1372452 h 4147828"/>
              <a:gd name="connsiteX21" fmla="*/ 6678175 w 10321693"/>
              <a:gd name="connsiteY21" fmla="*/ 1367992 h 4147828"/>
              <a:gd name="connsiteX22" fmla="*/ 6689323 w 10321693"/>
              <a:gd name="connsiteY22" fmla="*/ 1351145 h 4147828"/>
              <a:gd name="connsiteX23" fmla="*/ 6692420 w 10321693"/>
              <a:gd name="connsiteY23" fmla="*/ 1345198 h 4147828"/>
              <a:gd name="connsiteX24" fmla="*/ 6699234 w 10321693"/>
              <a:gd name="connsiteY24" fmla="*/ 1328103 h 4147828"/>
              <a:gd name="connsiteX25" fmla="*/ 6701216 w 10321693"/>
              <a:gd name="connsiteY25" fmla="*/ 1320918 h 4147828"/>
              <a:gd name="connsiteX26" fmla="*/ 6703818 w 10321693"/>
              <a:gd name="connsiteY26" fmla="*/ 1303699 h 4147828"/>
              <a:gd name="connsiteX27" fmla="*/ 6704065 w 10321693"/>
              <a:gd name="connsiteY27" fmla="*/ 1296142 h 4147828"/>
              <a:gd name="connsiteX28" fmla="*/ 6702702 w 10321693"/>
              <a:gd name="connsiteY28" fmla="*/ 1278923 h 4147828"/>
              <a:gd name="connsiteX29" fmla="*/ 6701340 w 10321693"/>
              <a:gd name="connsiteY29" fmla="*/ 1271862 h 4147828"/>
              <a:gd name="connsiteX30" fmla="*/ 6696137 w 10321693"/>
              <a:gd name="connsiteY30" fmla="*/ 1254891 h 4147828"/>
              <a:gd name="connsiteX31" fmla="*/ 6693783 w 10321693"/>
              <a:gd name="connsiteY31" fmla="*/ 1249069 h 4147828"/>
              <a:gd name="connsiteX32" fmla="*/ 6684864 w 10321693"/>
              <a:gd name="connsiteY32" fmla="*/ 1232345 h 4147828"/>
              <a:gd name="connsiteX33" fmla="*/ 6682015 w 10321693"/>
              <a:gd name="connsiteY33" fmla="*/ 1227885 h 4147828"/>
              <a:gd name="connsiteX34" fmla="*/ 6669503 w 10321693"/>
              <a:gd name="connsiteY34" fmla="*/ 1211533 h 4147828"/>
              <a:gd name="connsiteX35" fmla="*/ 6666654 w 10321693"/>
              <a:gd name="connsiteY35" fmla="*/ 1208188 h 4147828"/>
              <a:gd name="connsiteX36" fmla="*/ 6650797 w 10321693"/>
              <a:gd name="connsiteY36" fmla="*/ 1192208 h 4147828"/>
              <a:gd name="connsiteX37" fmla="*/ 6648072 w 10321693"/>
              <a:gd name="connsiteY37" fmla="*/ 1189731 h 4147828"/>
              <a:gd name="connsiteX38" fmla="*/ 6628870 w 10321693"/>
              <a:gd name="connsiteY38" fmla="*/ 1174370 h 4147828"/>
              <a:gd name="connsiteX39" fmla="*/ 6626393 w 10321693"/>
              <a:gd name="connsiteY39" fmla="*/ 1172635 h 4147828"/>
              <a:gd name="connsiteX40" fmla="*/ 6603971 w 10321693"/>
              <a:gd name="connsiteY40" fmla="*/ 1157894 h 4147828"/>
              <a:gd name="connsiteX41" fmla="*/ 6601741 w 10321693"/>
              <a:gd name="connsiteY41" fmla="*/ 1156531 h 4147828"/>
              <a:gd name="connsiteX42" fmla="*/ 6576346 w 10321693"/>
              <a:gd name="connsiteY42" fmla="*/ 1142533 h 4147828"/>
              <a:gd name="connsiteX43" fmla="*/ 6574364 w 10321693"/>
              <a:gd name="connsiteY43" fmla="*/ 1141542 h 4147828"/>
              <a:gd name="connsiteX44" fmla="*/ 6545996 w 10321693"/>
              <a:gd name="connsiteY44" fmla="*/ 1128411 h 4147828"/>
              <a:gd name="connsiteX45" fmla="*/ 6544138 w 10321693"/>
              <a:gd name="connsiteY45" fmla="*/ 1127668 h 4147828"/>
              <a:gd name="connsiteX46" fmla="*/ 6512920 w 10321693"/>
              <a:gd name="connsiteY46" fmla="*/ 1115527 h 4147828"/>
              <a:gd name="connsiteX47" fmla="*/ 6511186 w 10321693"/>
              <a:gd name="connsiteY47" fmla="*/ 1114908 h 4147828"/>
              <a:gd name="connsiteX48" fmla="*/ 6476005 w 10321693"/>
              <a:gd name="connsiteY48" fmla="*/ 1103387 h 4147828"/>
              <a:gd name="connsiteX49" fmla="*/ 6450733 w 10321693"/>
              <a:gd name="connsiteY49" fmla="*/ 1096202 h 4147828"/>
              <a:gd name="connsiteX50" fmla="*/ 6411092 w 10321693"/>
              <a:gd name="connsiteY50" fmla="*/ 1086664 h 4147828"/>
              <a:gd name="connsiteX51" fmla="*/ 6369964 w 10321693"/>
              <a:gd name="connsiteY51" fmla="*/ 1078612 h 4147828"/>
              <a:gd name="connsiteX52" fmla="*/ 6328465 w 10321693"/>
              <a:gd name="connsiteY52" fmla="*/ 1072294 h 4147828"/>
              <a:gd name="connsiteX53" fmla="*/ 6286718 w 10321693"/>
              <a:gd name="connsiteY53" fmla="*/ 1067586 h 4147828"/>
              <a:gd name="connsiteX54" fmla="*/ 6244971 w 10321693"/>
              <a:gd name="connsiteY54" fmla="*/ 1064489 h 4147828"/>
              <a:gd name="connsiteX55" fmla="*/ 6203471 w 10321693"/>
              <a:gd name="connsiteY55" fmla="*/ 1063003 h 4147828"/>
              <a:gd name="connsiteX56" fmla="*/ 6162344 w 10321693"/>
              <a:gd name="connsiteY56" fmla="*/ 1063003 h 4147828"/>
              <a:gd name="connsiteX57" fmla="*/ 6121835 w 10321693"/>
              <a:gd name="connsiteY57" fmla="*/ 1064489 h 4147828"/>
              <a:gd name="connsiteX58" fmla="*/ 6082071 w 10321693"/>
              <a:gd name="connsiteY58" fmla="*/ 1067463 h 4147828"/>
              <a:gd name="connsiteX59" fmla="*/ 6043296 w 10321693"/>
              <a:gd name="connsiteY59" fmla="*/ 1071922 h 4147828"/>
              <a:gd name="connsiteX60" fmla="*/ 6005761 w 10321693"/>
              <a:gd name="connsiteY60" fmla="*/ 1077868 h 4147828"/>
              <a:gd name="connsiteX61" fmla="*/ 5971199 w 10321693"/>
              <a:gd name="connsiteY61" fmla="*/ 1084929 h 4147828"/>
              <a:gd name="connsiteX62" fmla="*/ 5969589 w 10321693"/>
              <a:gd name="connsiteY62" fmla="*/ 1085301 h 4147828"/>
              <a:gd name="connsiteX63" fmla="*/ 5936760 w 10321693"/>
              <a:gd name="connsiteY63" fmla="*/ 1093725 h 4147828"/>
              <a:gd name="connsiteX64" fmla="*/ 5935027 w 10321693"/>
              <a:gd name="connsiteY64" fmla="*/ 1094220 h 4147828"/>
              <a:gd name="connsiteX65" fmla="*/ 5904180 w 10321693"/>
              <a:gd name="connsiteY65" fmla="*/ 1103883 h 4147828"/>
              <a:gd name="connsiteX66" fmla="*/ 5902199 w 10321693"/>
              <a:gd name="connsiteY66" fmla="*/ 1104626 h 4147828"/>
              <a:gd name="connsiteX67" fmla="*/ 5873583 w 10321693"/>
              <a:gd name="connsiteY67" fmla="*/ 1115651 h 4147828"/>
              <a:gd name="connsiteX68" fmla="*/ 5871353 w 10321693"/>
              <a:gd name="connsiteY68" fmla="*/ 1116642 h 4147828"/>
              <a:gd name="connsiteX69" fmla="*/ 5845215 w 10321693"/>
              <a:gd name="connsiteY69" fmla="*/ 1129030 h 4147828"/>
              <a:gd name="connsiteX70" fmla="*/ 5843108 w 10321693"/>
              <a:gd name="connsiteY70" fmla="*/ 1130145 h 4147828"/>
              <a:gd name="connsiteX71" fmla="*/ 5827252 w 10321693"/>
              <a:gd name="connsiteY71" fmla="*/ 1139064 h 4147828"/>
              <a:gd name="connsiteX72" fmla="*/ 5824898 w 10321693"/>
              <a:gd name="connsiteY72" fmla="*/ 1140551 h 4147828"/>
              <a:gd name="connsiteX73" fmla="*/ 5803591 w 10321693"/>
              <a:gd name="connsiteY73" fmla="*/ 1155045 h 4147828"/>
              <a:gd name="connsiteX74" fmla="*/ 5802104 w 10321693"/>
              <a:gd name="connsiteY74" fmla="*/ 1156160 h 4147828"/>
              <a:gd name="connsiteX75" fmla="*/ 4603826 w 10321693"/>
              <a:gd name="connsiteY75" fmla="*/ 2075587 h 4147828"/>
              <a:gd name="connsiteX76" fmla="*/ 4498158 w 10321693"/>
              <a:gd name="connsiteY76" fmla="*/ 2148923 h 4147828"/>
              <a:gd name="connsiteX77" fmla="*/ 4378367 w 10321693"/>
              <a:gd name="connsiteY77" fmla="*/ 2217552 h 4147828"/>
              <a:gd name="connsiteX78" fmla="*/ 4244826 w 10321693"/>
              <a:gd name="connsiteY78" fmla="*/ 2281473 h 4147828"/>
              <a:gd name="connsiteX79" fmla="*/ 4098773 w 10321693"/>
              <a:gd name="connsiteY79" fmla="*/ 2339944 h 4147828"/>
              <a:gd name="connsiteX80" fmla="*/ 3941695 w 10321693"/>
              <a:gd name="connsiteY80" fmla="*/ 2392344 h 4147828"/>
              <a:gd name="connsiteX81" fmla="*/ 3775078 w 10321693"/>
              <a:gd name="connsiteY81" fmla="*/ 2438056 h 4147828"/>
              <a:gd name="connsiteX82" fmla="*/ 3600781 w 10321693"/>
              <a:gd name="connsiteY82" fmla="*/ 2476706 h 4147828"/>
              <a:gd name="connsiteX83" fmla="*/ 3420537 w 10321693"/>
              <a:gd name="connsiteY83" fmla="*/ 2507675 h 4147828"/>
              <a:gd name="connsiteX84" fmla="*/ 3236206 w 10321693"/>
              <a:gd name="connsiteY84" fmla="*/ 2530593 h 4147828"/>
              <a:gd name="connsiteX85" fmla="*/ 3050016 w 10321693"/>
              <a:gd name="connsiteY85" fmla="*/ 2545087 h 4147828"/>
              <a:gd name="connsiteX86" fmla="*/ 2863827 w 10321693"/>
              <a:gd name="connsiteY86" fmla="*/ 2550909 h 4147828"/>
              <a:gd name="connsiteX87" fmla="*/ 2679991 w 10321693"/>
              <a:gd name="connsiteY87" fmla="*/ 2547812 h 4147828"/>
              <a:gd name="connsiteX88" fmla="*/ 2500491 w 10321693"/>
              <a:gd name="connsiteY88" fmla="*/ 2535672 h 4147828"/>
              <a:gd name="connsiteX89" fmla="*/ 2327556 w 10321693"/>
              <a:gd name="connsiteY89" fmla="*/ 2514365 h 4147828"/>
              <a:gd name="connsiteX90" fmla="*/ 2163045 w 10321693"/>
              <a:gd name="connsiteY90" fmla="*/ 2484015 h 4147828"/>
              <a:gd name="connsiteX91" fmla="*/ 2059483 w 10321693"/>
              <a:gd name="connsiteY91" fmla="*/ 2458991 h 4147828"/>
              <a:gd name="connsiteX92" fmla="*/ 1913430 w 10321693"/>
              <a:gd name="connsiteY92" fmla="*/ 2414023 h 4147828"/>
              <a:gd name="connsiteX93" fmla="*/ 1784100 w 10321693"/>
              <a:gd name="connsiteY93" fmla="*/ 2361994 h 4147828"/>
              <a:gd name="connsiteX94" fmla="*/ 1674715 w 10321693"/>
              <a:gd name="connsiteY94" fmla="*/ 2305010 h 4147828"/>
              <a:gd name="connsiteX95" fmla="*/ 1584903 w 10321693"/>
              <a:gd name="connsiteY95" fmla="*/ 2244186 h 4147828"/>
              <a:gd name="connsiteX96" fmla="*/ 1514293 w 10321693"/>
              <a:gd name="connsiteY96" fmla="*/ 2180636 h 4147828"/>
              <a:gd name="connsiteX97" fmla="*/ 1462016 w 10321693"/>
              <a:gd name="connsiteY97" fmla="*/ 2115600 h 4147828"/>
              <a:gd name="connsiteX98" fmla="*/ 1427082 w 10321693"/>
              <a:gd name="connsiteY98" fmla="*/ 2049696 h 4147828"/>
              <a:gd name="connsiteX99" fmla="*/ 1408129 w 10321693"/>
              <a:gd name="connsiteY99" fmla="*/ 1983545 h 4147828"/>
              <a:gd name="connsiteX100" fmla="*/ 1404164 w 10321693"/>
              <a:gd name="connsiteY100" fmla="*/ 1917146 h 4147828"/>
              <a:gd name="connsiteX101" fmla="*/ 1414570 w 10321693"/>
              <a:gd name="connsiteY101" fmla="*/ 1850252 h 4147828"/>
              <a:gd name="connsiteX102" fmla="*/ 1438974 w 10321693"/>
              <a:gd name="connsiteY102" fmla="*/ 1782862 h 4147828"/>
              <a:gd name="connsiteX103" fmla="*/ 1477377 w 10321693"/>
              <a:gd name="connsiteY103" fmla="*/ 1715348 h 4147828"/>
              <a:gd name="connsiteX104" fmla="*/ 1529406 w 10321693"/>
              <a:gd name="connsiteY104" fmla="*/ 1648329 h 4147828"/>
              <a:gd name="connsiteX105" fmla="*/ 1594690 w 10321693"/>
              <a:gd name="connsiteY105" fmla="*/ 1582426 h 4147828"/>
              <a:gd name="connsiteX106" fmla="*/ 1672857 w 10321693"/>
              <a:gd name="connsiteY106" fmla="*/ 1518133 h 4147828"/>
              <a:gd name="connsiteX107" fmla="*/ 1763537 w 10321693"/>
              <a:gd name="connsiteY107" fmla="*/ 1455822 h 4147828"/>
              <a:gd name="connsiteX108" fmla="*/ 1830183 w 10321693"/>
              <a:gd name="connsiteY108" fmla="*/ 1415933 h 4147828"/>
              <a:gd name="connsiteX109" fmla="*/ 1941426 w 10321693"/>
              <a:gd name="connsiteY109" fmla="*/ 1357586 h 4147828"/>
              <a:gd name="connsiteX110" fmla="*/ 2292251 w 10321693"/>
              <a:gd name="connsiteY110" fmla="*/ 1187129 h 4147828"/>
              <a:gd name="connsiteX111" fmla="*/ 2322105 w 10321693"/>
              <a:gd name="connsiteY111" fmla="*/ 1171397 h 4147828"/>
              <a:gd name="connsiteX112" fmla="*/ 2324211 w 10321693"/>
              <a:gd name="connsiteY112" fmla="*/ 1170158 h 4147828"/>
              <a:gd name="connsiteX113" fmla="*/ 2349111 w 10321693"/>
              <a:gd name="connsiteY113" fmla="*/ 1154673 h 4147828"/>
              <a:gd name="connsiteX114" fmla="*/ 2351465 w 10321693"/>
              <a:gd name="connsiteY114" fmla="*/ 1153063 h 4147828"/>
              <a:gd name="connsiteX115" fmla="*/ 2372400 w 10321693"/>
              <a:gd name="connsiteY115" fmla="*/ 1137330 h 4147828"/>
              <a:gd name="connsiteX116" fmla="*/ 2375002 w 10321693"/>
              <a:gd name="connsiteY116" fmla="*/ 1135100 h 4147828"/>
              <a:gd name="connsiteX117" fmla="*/ 2392097 w 10321693"/>
              <a:gd name="connsiteY117" fmla="*/ 1119368 h 4147828"/>
              <a:gd name="connsiteX118" fmla="*/ 2394946 w 10321693"/>
              <a:gd name="connsiteY118" fmla="*/ 1116395 h 4147828"/>
              <a:gd name="connsiteX119" fmla="*/ 2408201 w 10321693"/>
              <a:gd name="connsiteY119" fmla="*/ 1100662 h 4147828"/>
              <a:gd name="connsiteX120" fmla="*/ 2411174 w 10321693"/>
              <a:gd name="connsiteY120" fmla="*/ 1096450 h 4147828"/>
              <a:gd name="connsiteX121" fmla="*/ 2420589 w 10321693"/>
              <a:gd name="connsiteY121" fmla="*/ 1080841 h 4147828"/>
              <a:gd name="connsiteX122" fmla="*/ 2423314 w 10321693"/>
              <a:gd name="connsiteY122" fmla="*/ 1075143 h 4147828"/>
              <a:gd name="connsiteX123" fmla="*/ 2428889 w 10321693"/>
              <a:gd name="connsiteY123" fmla="*/ 1059782 h 4147828"/>
              <a:gd name="connsiteX124" fmla="*/ 2430623 w 10321693"/>
              <a:gd name="connsiteY124" fmla="*/ 1052597 h 4147828"/>
              <a:gd name="connsiteX125" fmla="*/ 2432481 w 10321693"/>
              <a:gd name="connsiteY125" fmla="*/ 1037484 h 4147828"/>
              <a:gd name="connsiteX126" fmla="*/ 2432481 w 10321693"/>
              <a:gd name="connsiteY126" fmla="*/ 1029432 h 4147828"/>
              <a:gd name="connsiteX127" fmla="*/ 2430747 w 10321693"/>
              <a:gd name="connsiteY127" fmla="*/ 1014814 h 4147828"/>
              <a:gd name="connsiteX128" fmla="*/ 2428765 w 10321693"/>
              <a:gd name="connsiteY128" fmla="*/ 1007010 h 4147828"/>
              <a:gd name="connsiteX129" fmla="*/ 2423314 w 10321693"/>
              <a:gd name="connsiteY129" fmla="*/ 992887 h 4147828"/>
              <a:gd name="connsiteX130" fmla="*/ 2419969 w 10321693"/>
              <a:gd name="connsiteY130" fmla="*/ 986446 h 4147828"/>
              <a:gd name="connsiteX131" fmla="*/ 2410926 w 10321693"/>
              <a:gd name="connsiteY131" fmla="*/ 972943 h 4147828"/>
              <a:gd name="connsiteX132" fmla="*/ 2407086 w 10321693"/>
              <a:gd name="connsiteY132" fmla="*/ 968112 h 4147828"/>
              <a:gd name="connsiteX133" fmla="*/ 2394451 w 10321693"/>
              <a:gd name="connsiteY133" fmla="*/ 955228 h 4147828"/>
              <a:gd name="connsiteX134" fmla="*/ 2390610 w 10321693"/>
              <a:gd name="connsiteY134" fmla="*/ 951884 h 4147828"/>
              <a:gd name="connsiteX135" fmla="*/ 2374506 w 10321693"/>
              <a:gd name="connsiteY135" fmla="*/ 939867 h 4147828"/>
              <a:gd name="connsiteX136" fmla="*/ 2371037 w 10321693"/>
              <a:gd name="connsiteY136" fmla="*/ 937638 h 4147828"/>
              <a:gd name="connsiteX137" fmla="*/ 2351465 w 10321693"/>
              <a:gd name="connsiteY137" fmla="*/ 926489 h 4147828"/>
              <a:gd name="connsiteX138" fmla="*/ 2348492 w 10321693"/>
              <a:gd name="connsiteY138" fmla="*/ 925002 h 4147828"/>
              <a:gd name="connsiteX139" fmla="*/ 2325326 w 10321693"/>
              <a:gd name="connsiteY139" fmla="*/ 914720 h 4147828"/>
              <a:gd name="connsiteX140" fmla="*/ 2323220 w 10321693"/>
              <a:gd name="connsiteY140" fmla="*/ 913853 h 4147828"/>
              <a:gd name="connsiteX141" fmla="*/ 2305877 w 10321693"/>
              <a:gd name="connsiteY141" fmla="*/ 907535 h 4147828"/>
              <a:gd name="connsiteX142" fmla="*/ 2303895 w 10321693"/>
              <a:gd name="connsiteY142" fmla="*/ 906916 h 4147828"/>
              <a:gd name="connsiteX143" fmla="*/ 2275032 w 10321693"/>
              <a:gd name="connsiteY143" fmla="*/ 898492 h 4147828"/>
              <a:gd name="connsiteX144" fmla="*/ 0 w 10321693"/>
              <a:gd name="connsiteY144" fmla="*/ 309944 h 4147828"/>
              <a:gd name="connsiteX145" fmla="*/ 0 w 10321693"/>
              <a:gd name="connsiteY145" fmla="*/ 41252 h 4147828"/>
              <a:gd name="connsiteX146" fmla="*/ 106040 w 10321693"/>
              <a:gd name="connsiteY146" fmla="*/ 9663 h 4147828"/>
              <a:gd name="connsiteX147" fmla="*/ 112110 w 10321693"/>
              <a:gd name="connsiteY147" fmla="*/ 7928 h 4147828"/>
              <a:gd name="connsiteX148" fmla="*/ 117932 w 10321693"/>
              <a:gd name="connsiteY148" fmla="*/ 6566 h 4147828"/>
              <a:gd name="connsiteX149" fmla="*/ 124126 w 10321693"/>
              <a:gd name="connsiteY149" fmla="*/ 5203 h 4147828"/>
              <a:gd name="connsiteX150" fmla="*/ 130568 w 10321693"/>
              <a:gd name="connsiteY150" fmla="*/ 3964 h 4147828"/>
              <a:gd name="connsiteX151" fmla="*/ 137134 w 10321693"/>
              <a:gd name="connsiteY151" fmla="*/ 2973 h 4147828"/>
              <a:gd name="connsiteX152" fmla="*/ 143823 w 10321693"/>
              <a:gd name="connsiteY152" fmla="*/ 2106 h 4147828"/>
              <a:gd name="connsiteX153" fmla="*/ 150513 w 10321693"/>
              <a:gd name="connsiteY153" fmla="*/ 1363 h 4147828"/>
              <a:gd name="connsiteX154" fmla="*/ 157078 w 10321693"/>
              <a:gd name="connsiteY154" fmla="*/ 743 h 4147828"/>
              <a:gd name="connsiteX155" fmla="*/ 163644 w 10321693"/>
              <a:gd name="connsiteY155" fmla="*/ 248 h 4147828"/>
              <a:gd name="connsiteX156" fmla="*/ 170085 w 10321693"/>
              <a:gd name="connsiteY156" fmla="*/ 0 h 4147828"/>
              <a:gd name="connsiteX157" fmla="*/ 176155 w 10321693"/>
              <a:gd name="connsiteY157" fmla="*/ 0 h 4147828"/>
              <a:gd name="connsiteX158" fmla="*/ 182102 w 10321693"/>
              <a:gd name="connsiteY158" fmla="*/ 0 h 4147828"/>
              <a:gd name="connsiteX159" fmla="*/ 187552 w 10321693"/>
              <a:gd name="connsiteY159" fmla="*/ 248 h 4147828"/>
              <a:gd name="connsiteX160" fmla="*/ 191888 w 10321693"/>
              <a:gd name="connsiteY160" fmla="*/ 619 h 4147828"/>
              <a:gd name="connsiteX161" fmla="*/ 196472 w 10321693"/>
              <a:gd name="connsiteY161" fmla="*/ 1115 h 4147828"/>
              <a:gd name="connsiteX162" fmla="*/ 198701 w 10321693"/>
              <a:gd name="connsiteY162" fmla="*/ 1487 h 4147828"/>
              <a:gd name="connsiteX163" fmla="*/ 203037 w 10321693"/>
              <a:gd name="connsiteY163" fmla="*/ 2354 h 4147828"/>
              <a:gd name="connsiteX164" fmla="*/ 2958842 w 10321693"/>
              <a:gd name="connsiteY164" fmla="*/ 638099 h 4147828"/>
              <a:gd name="connsiteX165" fmla="*/ 3056706 w 10321693"/>
              <a:gd name="connsiteY165" fmla="*/ 663618 h 4147828"/>
              <a:gd name="connsiteX166" fmla="*/ 3144412 w 10321693"/>
              <a:gd name="connsiteY166" fmla="*/ 692606 h 4147828"/>
              <a:gd name="connsiteX167" fmla="*/ 3221712 w 10321693"/>
              <a:gd name="connsiteY167" fmla="*/ 724690 h 4147828"/>
              <a:gd name="connsiteX168" fmla="*/ 3288483 w 10321693"/>
              <a:gd name="connsiteY168" fmla="*/ 759624 h 4147828"/>
              <a:gd name="connsiteX169" fmla="*/ 3344352 w 10321693"/>
              <a:gd name="connsiteY169" fmla="*/ 796911 h 4147828"/>
              <a:gd name="connsiteX170" fmla="*/ 3389196 w 10321693"/>
              <a:gd name="connsiteY170" fmla="*/ 836181 h 4147828"/>
              <a:gd name="connsiteX171" fmla="*/ 3422891 w 10321693"/>
              <a:gd name="connsiteY171" fmla="*/ 876937 h 4147828"/>
              <a:gd name="connsiteX172" fmla="*/ 3445561 w 10321693"/>
              <a:gd name="connsiteY172" fmla="*/ 918684 h 4147828"/>
              <a:gd name="connsiteX173" fmla="*/ 3457577 w 10321693"/>
              <a:gd name="connsiteY173" fmla="*/ 961546 h 4147828"/>
              <a:gd name="connsiteX174" fmla="*/ 3458940 w 10321693"/>
              <a:gd name="connsiteY174" fmla="*/ 1006019 h 4147828"/>
              <a:gd name="connsiteX175" fmla="*/ 3449154 w 10321693"/>
              <a:gd name="connsiteY175" fmla="*/ 1053093 h 4147828"/>
              <a:gd name="connsiteX176" fmla="*/ 3426855 w 10321693"/>
              <a:gd name="connsiteY176" fmla="*/ 1103139 h 4147828"/>
              <a:gd name="connsiteX177" fmla="*/ 3390806 w 10321693"/>
              <a:gd name="connsiteY177" fmla="*/ 1155912 h 4147828"/>
              <a:gd name="connsiteX178" fmla="*/ 3339892 w 10321693"/>
              <a:gd name="connsiteY178" fmla="*/ 1210914 h 4147828"/>
              <a:gd name="connsiteX179" fmla="*/ 3273122 w 10321693"/>
              <a:gd name="connsiteY179" fmla="*/ 1267650 h 4147828"/>
              <a:gd name="connsiteX180" fmla="*/ 3220102 w 10321693"/>
              <a:gd name="connsiteY180" fmla="*/ 1305557 h 4147828"/>
              <a:gd name="connsiteX181" fmla="*/ 3125211 w 10321693"/>
              <a:gd name="connsiteY181" fmla="*/ 1363532 h 4147828"/>
              <a:gd name="connsiteX182" fmla="*/ 2787641 w 10321693"/>
              <a:gd name="connsiteY182" fmla="*/ 1552447 h 4147828"/>
              <a:gd name="connsiteX183" fmla="*/ 2757786 w 10321693"/>
              <a:gd name="connsiteY183" fmla="*/ 1570658 h 4147828"/>
              <a:gd name="connsiteX184" fmla="*/ 2755557 w 10321693"/>
              <a:gd name="connsiteY184" fmla="*/ 1572144 h 4147828"/>
              <a:gd name="connsiteX185" fmla="*/ 2729666 w 10321693"/>
              <a:gd name="connsiteY185" fmla="*/ 1590973 h 4147828"/>
              <a:gd name="connsiteX186" fmla="*/ 2727189 w 10321693"/>
              <a:gd name="connsiteY186" fmla="*/ 1592956 h 4147828"/>
              <a:gd name="connsiteX187" fmla="*/ 2705386 w 10321693"/>
              <a:gd name="connsiteY187" fmla="*/ 1612281 h 4147828"/>
              <a:gd name="connsiteX188" fmla="*/ 2702785 w 10321693"/>
              <a:gd name="connsiteY188" fmla="*/ 1614882 h 4147828"/>
              <a:gd name="connsiteX189" fmla="*/ 2685070 w 10321693"/>
              <a:gd name="connsiteY189" fmla="*/ 1634579 h 4147828"/>
              <a:gd name="connsiteX190" fmla="*/ 2682344 w 10321693"/>
              <a:gd name="connsiteY190" fmla="*/ 1638048 h 4147828"/>
              <a:gd name="connsiteX191" fmla="*/ 2668718 w 10321693"/>
              <a:gd name="connsiteY191" fmla="*/ 1657992 h 4147828"/>
              <a:gd name="connsiteX192" fmla="*/ 2666116 w 10321693"/>
              <a:gd name="connsiteY192" fmla="*/ 1662452 h 4147828"/>
              <a:gd name="connsiteX193" fmla="*/ 2656578 w 10321693"/>
              <a:gd name="connsiteY193" fmla="*/ 1682520 h 4147828"/>
              <a:gd name="connsiteX194" fmla="*/ 2654472 w 10321693"/>
              <a:gd name="connsiteY194" fmla="*/ 1688218 h 4147828"/>
              <a:gd name="connsiteX195" fmla="*/ 2649145 w 10321693"/>
              <a:gd name="connsiteY195" fmla="*/ 1708287 h 4147828"/>
              <a:gd name="connsiteX196" fmla="*/ 2648154 w 10321693"/>
              <a:gd name="connsiteY196" fmla="*/ 1714852 h 4147828"/>
              <a:gd name="connsiteX197" fmla="*/ 2647039 w 10321693"/>
              <a:gd name="connsiteY197" fmla="*/ 1734797 h 4147828"/>
              <a:gd name="connsiteX198" fmla="*/ 2647411 w 10321693"/>
              <a:gd name="connsiteY198" fmla="*/ 1741858 h 4147828"/>
              <a:gd name="connsiteX199" fmla="*/ 2650508 w 10321693"/>
              <a:gd name="connsiteY199" fmla="*/ 1761431 h 4147828"/>
              <a:gd name="connsiteX200" fmla="*/ 2652242 w 10321693"/>
              <a:gd name="connsiteY200" fmla="*/ 1768120 h 4147828"/>
              <a:gd name="connsiteX201" fmla="*/ 2659551 w 10321693"/>
              <a:gd name="connsiteY201" fmla="*/ 1787321 h 4147828"/>
              <a:gd name="connsiteX202" fmla="*/ 2662400 w 10321693"/>
              <a:gd name="connsiteY202" fmla="*/ 1793020 h 4147828"/>
              <a:gd name="connsiteX203" fmla="*/ 2674045 w 10321693"/>
              <a:gd name="connsiteY203" fmla="*/ 1811602 h 4147828"/>
              <a:gd name="connsiteX204" fmla="*/ 2677389 w 10321693"/>
              <a:gd name="connsiteY204" fmla="*/ 1816061 h 4147828"/>
              <a:gd name="connsiteX205" fmla="*/ 2693370 w 10321693"/>
              <a:gd name="connsiteY205" fmla="*/ 1833900 h 4147828"/>
              <a:gd name="connsiteX206" fmla="*/ 2696838 w 10321693"/>
              <a:gd name="connsiteY206" fmla="*/ 1837244 h 4147828"/>
              <a:gd name="connsiteX207" fmla="*/ 2717154 w 10321693"/>
              <a:gd name="connsiteY207" fmla="*/ 1854216 h 4147828"/>
              <a:gd name="connsiteX208" fmla="*/ 2720375 w 10321693"/>
              <a:gd name="connsiteY208" fmla="*/ 1856569 h 4147828"/>
              <a:gd name="connsiteX209" fmla="*/ 2745027 w 10321693"/>
              <a:gd name="connsiteY209" fmla="*/ 1872550 h 4147828"/>
              <a:gd name="connsiteX210" fmla="*/ 2748000 w 10321693"/>
              <a:gd name="connsiteY210" fmla="*/ 1874284 h 4147828"/>
              <a:gd name="connsiteX211" fmla="*/ 2776988 w 10321693"/>
              <a:gd name="connsiteY211" fmla="*/ 1889026 h 4147828"/>
              <a:gd name="connsiteX212" fmla="*/ 2779218 w 10321693"/>
              <a:gd name="connsiteY212" fmla="*/ 1890017 h 4147828"/>
              <a:gd name="connsiteX213" fmla="*/ 2800896 w 10321693"/>
              <a:gd name="connsiteY213" fmla="*/ 1899060 h 4147828"/>
              <a:gd name="connsiteX214" fmla="*/ 2802878 w 10321693"/>
              <a:gd name="connsiteY214" fmla="*/ 1899803 h 4147828"/>
              <a:gd name="connsiteX215" fmla="*/ 2839051 w 10321693"/>
              <a:gd name="connsiteY215" fmla="*/ 1912191 h 4147828"/>
              <a:gd name="connsiteX216" fmla="*/ 2841281 w 10321693"/>
              <a:gd name="connsiteY216" fmla="*/ 1912810 h 4147828"/>
              <a:gd name="connsiteX217" fmla="*/ 2880798 w 10321693"/>
              <a:gd name="connsiteY217" fmla="*/ 1923340 h 4147828"/>
              <a:gd name="connsiteX218" fmla="*/ 2882780 w 10321693"/>
              <a:gd name="connsiteY218" fmla="*/ 1923836 h 4147828"/>
              <a:gd name="connsiteX219" fmla="*/ 2924527 w 10321693"/>
              <a:gd name="connsiteY219" fmla="*/ 1932259 h 4147828"/>
              <a:gd name="connsiteX220" fmla="*/ 2926385 w 10321693"/>
              <a:gd name="connsiteY220" fmla="*/ 1932631 h 4147828"/>
              <a:gd name="connsiteX221" fmla="*/ 2969991 w 10321693"/>
              <a:gd name="connsiteY221" fmla="*/ 1938949 h 4147828"/>
              <a:gd name="connsiteX222" fmla="*/ 2971601 w 10321693"/>
              <a:gd name="connsiteY222" fmla="*/ 1939196 h 4147828"/>
              <a:gd name="connsiteX223" fmla="*/ 3018180 w 10321693"/>
              <a:gd name="connsiteY223" fmla="*/ 1943408 h 4147828"/>
              <a:gd name="connsiteX224" fmla="*/ 3065749 w 10321693"/>
              <a:gd name="connsiteY224" fmla="*/ 1945514 h 4147828"/>
              <a:gd name="connsiteX225" fmla="*/ 3114062 w 10321693"/>
              <a:gd name="connsiteY225" fmla="*/ 1945514 h 4147828"/>
              <a:gd name="connsiteX226" fmla="*/ 3162622 w 10321693"/>
              <a:gd name="connsiteY226" fmla="*/ 1943408 h 4147828"/>
              <a:gd name="connsiteX227" fmla="*/ 3211182 w 10321693"/>
              <a:gd name="connsiteY227" fmla="*/ 1939320 h 4147828"/>
              <a:gd name="connsiteX228" fmla="*/ 3259371 w 10321693"/>
              <a:gd name="connsiteY228" fmla="*/ 1933250 h 4147828"/>
              <a:gd name="connsiteX229" fmla="*/ 3306817 w 10321693"/>
              <a:gd name="connsiteY229" fmla="*/ 1925322 h 4147828"/>
              <a:gd name="connsiteX230" fmla="*/ 3353271 w 10321693"/>
              <a:gd name="connsiteY230" fmla="*/ 1915412 h 4147828"/>
              <a:gd name="connsiteX231" fmla="*/ 3396753 w 10321693"/>
              <a:gd name="connsiteY231" fmla="*/ 1904139 h 4147828"/>
              <a:gd name="connsiteX232" fmla="*/ 3439986 w 10321693"/>
              <a:gd name="connsiteY232" fmla="*/ 1890760 h 4147828"/>
              <a:gd name="connsiteX233" fmla="*/ 3441597 w 10321693"/>
              <a:gd name="connsiteY233" fmla="*/ 1890141 h 4147828"/>
              <a:gd name="connsiteX234" fmla="*/ 3481114 w 10321693"/>
              <a:gd name="connsiteY234" fmla="*/ 1875523 h 4147828"/>
              <a:gd name="connsiteX235" fmla="*/ 3482849 w 10321693"/>
              <a:gd name="connsiteY235" fmla="*/ 1874779 h 4147828"/>
              <a:gd name="connsiteX236" fmla="*/ 3519888 w 10321693"/>
              <a:gd name="connsiteY236" fmla="*/ 1858551 h 4147828"/>
              <a:gd name="connsiteX237" fmla="*/ 3521499 w 10321693"/>
              <a:gd name="connsiteY237" fmla="*/ 1857808 h 4147828"/>
              <a:gd name="connsiteX238" fmla="*/ 3544664 w 10321693"/>
              <a:gd name="connsiteY238" fmla="*/ 1846164 h 4147828"/>
              <a:gd name="connsiteX239" fmla="*/ 3546398 w 10321693"/>
              <a:gd name="connsiteY239" fmla="*/ 1845173 h 4147828"/>
              <a:gd name="connsiteX240" fmla="*/ 3579598 w 10321693"/>
              <a:gd name="connsiteY240" fmla="*/ 1825848 h 4147828"/>
              <a:gd name="connsiteX241" fmla="*/ 4887508 w 10321693"/>
              <a:gd name="connsiteY241" fmla="*/ 994993 h 4147828"/>
              <a:gd name="connsiteX242" fmla="*/ 4967286 w 10321693"/>
              <a:gd name="connsiteY242" fmla="*/ 949406 h 4147828"/>
              <a:gd name="connsiteX243" fmla="*/ 5054373 w 10321693"/>
              <a:gd name="connsiteY243" fmla="*/ 908526 h 4147828"/>
              <a:gd name="connsiteX244" fmla="*/ 5148768 w 10321693"/>
              <a:gd name="connsiteY244" fmla="*/ 871982 h 4147828"/>
              <a:gd name="connsiteX245" fmla="*/ 5249606 w 10321693"/>
              <a:gd name="connsiteY245" fmla="*/ 839773 h 4147828"/>
              <a:gd name="connsiteX246" fmla="*/ 5356141 w 10321693"/>
              <a:gd name="connsiteY246" fmla="*/ 811777 h 4147828"/>
              <a:gd name="connsiteX247" fmla="*/ 5467632 w 10321693"/>
              <a:gd name="connsiteY247" fmla="*/ 787992 h 4147828"/>
              <a:gd name="connsiteX248" fmla="*/ 5583335 w 10321693"/>
              <a:gd name="connsiteY248" fmla="*/ 768419 h 4147828"/>
              <a:gd name="connsiteX249" fmla="*/ 5702754 w 10321693"/>
              <a:gd name="connsiteY249" fmla="*/ 753058 h 4147828"/>
              <a:gd name="connsiteX250" fmla="*/ 5825394 w 10321693"/>
              <a:gd name="connsiteY250" fmla="*/ 741785 h 4147828"/>
              <a:gd name="connsiteX251" fmla="*/ 5950512 w 10321693"/>
              <a:gd name="connsiteY251" fmla="*/ 734724 h 4147828"/>
              <a:gd name="connsiteX252" fmla="*/ 6077858 w 10321693"/>
              <a:gd name="connsiteY252" fmla="*/ 731999 h 4147828"/>
              <a:gd name="connsiteX253" fmla="*/ 6206816 w 10321693"/>
              <a:gd name="connsiteY253" fmla="*/ 733486 h 4147828"/>
              <a:gd name="connsiteX254" fmla="*/ 6337012 w 10321693"/>
              <a:gd name="connsiteY254" fmla="*/ 739432 h 4147828"/>
              <a:gd name="connsiteX255" fmla="*/ 6467952 w 10321693"/>
              <a:gd name="connsiteY255" fmla="*/ 749838 h 4147828"/>
              <a:gd name="connsiteX256" fmla="*/ 6599883 w 10321693"/>
              <a:gd name="connsiteY256" fmla="*/ 764951 h 4147828"/>
              <a:gd name="connsiteX257" fmla="*/ 6687217 w 10321693"/>
              <a:gd name="connsiteY257" fmla="*/ 777710 h 4147828"/>
              <a:gd name="connsiteX258" fmla="*/ 6817785 w 10321693"/>
              <a:gd name="connsiteY258" fmla="*/ 800876 h 4147828"/>
              <a:gd name="connsiteX259" fmla="*/ 6945133 w 10321693"/>
              <a:gd name="connsiteY259" fmla="*/ 828748 h 4147828"/>
              <a:gd name="connsiteX260" fmla="*/ 7065543 w 10321693"/>
              <a:gd name="connsiteY260" fmla="*/ 860461 h 4147828"/>
              <a:gd name="connsiteX261" fmla="*/ 7178892 w 10321693"/>
              <a:gd name="connsiteY261" fmla="*/ 895767 h 4147828"/>
              <a:gd name="connsiteX262" fmla="*/ 7284684 w 10321693"/>
              <a:gd name="connsiteY262" fmla="*/ 934541 h 4147828"/>
              <a:gd name="connsiteX263" fmla="*/ 7382672 w 10321693"/>
              <a:gd name="connsiteY263" fmla="*/ 976535 h 4147828"/>
              <a:gd name="connsiteX264" fmla="*/ 7472112 w 10321693"/>
              <a:gd name="connsiteY264" fmla="*/ 1021503 h 4147828"/>
              <a:gd name="connsiteX265" fmla="*/ 7552634 w 10321693"/>
              <a:gd name="connsiteY265" fmla="*/ 1069321 h 4147828"/>
              <a:gd name="connsiteX266" fmla="*/ 7623617 w 10321693"/>
              <a:gd name="connsiteY266" fmla="*/ 1119615 h 4147828"/>
              <a:gd name="connsiteX267" fmla="*/ 7684193 w 10321693"/>
              <a:gd name="connsiteY267" fmla="*/ 1171892 h 4147828"/>
              <a:gd name="connsiteX268" fmla="*/ 7733744 w 10321693"/>
              <a:gd name="connsiteY268" fmla="*/ 1225779 h 4147828"/>
              <a:gd name="connsiteX269" fmla="*/ 7771651 w 10321693"/>
              <a:gd name="connsiteY269" fmla="*/ 1280658 h 4147828"/>
              <a:gd name="connsiteX270" fmla="*/ 7797294 w 10321693"/>
              <a:gd name="connsiteY270" fmla="*/ 1336031 h 4147828"/>
              <a:gd name="connsiteX271" fmla="*/ 7810425 w 10321693"/>
              <a:gd name="connsiteY271" fmla="*/ 1391529 h 4147828"/>
              <a:gd name="connsiteX272" fmla="*/ 7810673 w 10321693"/>
              <a:gd name="connsiteY272" fmla="*/ 1447398 h 4147828"/>
              <a:gd name="connsiteX273" fmla="*/ 7797047 w 10321693"/>
              <a:gd name="connsiteY273" fmla="*/ 1504878 h 4147828"/>
              <a:gd name="connsiteX274" fmla="*/ 7780199 w 10321693"/>
              <a:gd name="connsiteY274" fmla="*/ 1542413 h 4147828"/>
              <a:gd name="connsiteX275" fmla="*/ 7739071 w 10321693"/>
              <a:gd name="connsiteY275" fmla="*/ 1603238 h 4147828"/>
              <a:gd name="connsiteX276" fmla="*/ 7314043 w 10321693"/>
              <a:gd name="connsiteY276" fmla="*/ 2121794 h 4147828"/>
              <a:gd name="connsiteX277" fmla="*/ 7312433 w 10321693"/>
              <a:gd name="connsiteY277" fmla="*/ 2124024 h 4147828"/>
              <a:gd name="connsiteX278" fmla="*/ 7297072 w 10321693"/>
              <a:gd name="connsiteY278" fmla="*/ 2146446 h 4147828"/>
              <a:gd name="connsiteX279" fmla="*/ 7294099 w 10321693"/>
              <a:gd name="connsiteY279" fmla="*/ 2151648 h 4147828"/>
              <a:gd name="connsiteX280" fmla="*/ 7283693 w 10321693"/>
              <a:gd name="connsiteY280" fmla="*/ 2174814 h 4147828"/>
              <a:gd name="connsiteX281" fmla="*/ 7281587 w 10321693"/>
              <a:gd name="connsiteY281" fmla="*/ 2181008 h 4147828"/>
              <a:gd name="connsiteX282" fmla="*/ 7276136 w 10321693"/>
              <a:gd name="connsiteY282" fmla="*/ 2204792 h 4147828"/>
              <a:gd name="connsiteX283" fmla="*/ 7275393 w 10321693"/>
              <a:gd name="connsiteY283" fmla="*/ 2211358 h 4147828"/>
              <a:gd name="connsiteX284" fmla="*/ 7274898 w 10321693"/>
              <a:gd name="connsiteY284" fmla="*/ 2235638 h 4147828"/>
              <a:gd name="connsiteX285" fmla="*/ 7275393 w 10321693"/>
              <a:gd name="connsiteY285" fmla="*/ 2241956 h 4147828"/>
              <a:gd name="connsiteX286" fmla="*/ 7279729 w 10321693"/>
              <a:gd name="connsiteY286" fmla="*/ 2266484 h 4147828"/>
              <a:gd name="connsiteX287" fmla="*/ 7281216 w 10321693"/>
              <a:gd name="connsiteY287" fmla="*/ 2272058 h 4147828"/>
              <a:gd name="connsiteX288" fmla="*/ 7290259 w 10321693"/>
              <a:gd name="connsiteY288" fmla="*/ 2296834 h 4147828"/>
              <a:gd name="connsiteX289" fmla="*/ 7292364 w 10321693"/>
              <a:gd name="connsiteY289" fmla="*/ 2301418 h 4147828"/>
              <a:gd name="connsiteX290" fmla="*/ 7305991 w 10321693"/>
              <a:gd name="connsiteY290" fmla="*/ 2326193 h 4147828"/>
              <a:gd name="connsiteX291" fmla="*/ 7308345 w 10321693"/>
              <a:gd name="connsiteY291" fmla="*/ 2329910 h 4147828"/>
              <a:gd name="connsiteX292" fmla="*/ 7326555 w 10321693"/>
              <a:gd name="connsiteY292" fmla="*/ 2354562 h 4147828"/>
              <a:gd name="connsiteX293" fmla="*/ 7328909 w 10321693"/>
              <a:gd name="connsiteY293" fmla="*/ 2357411 h 4147828"/>
              <a:gd name="connsiteX294" fmla="*/ 7351579 w 10321693"/>
              <a:gd name="connsiteY294" fmla="*/ 2381691 h 4147828"/>
              <a:gd name="connsiteX295" fmla="*/ 7353932 w 10321693"/>
              <a:gd name="connsiteY295" fmla="*/ 2383921 h 4147828"/>
              <a:gd name="connsiteX296" fmla="*/ 7380938 w 10321693"/>
              <a:gd name="connsiteY296" fmla="*/ 2407706 h 4147828"/>
              <a:gd name="connsiteX297" fmla="*/ 7383168 w 10321693"/>
              <a:gd name="connsiteY297" fmla="*/ 2409440 h 4147828"/>
              <a:gd name="connsiteX298" fmla="*/ 7414385 w 10321693"/>
              <a:gd name="connsiteY298" fmla="*/ 2432481 h 4147828"/>
              <a:gd name="connsiteX299" fmla="*/ 7416491 w 10321693"/>
              <a:gd name="connsiteY299" fmla="*/ 2433844 h 4147828"/>
              <a:gd name="connsiteX300" fmla="*/ 7451797 w 10321693"/>
              <a:gd name="connsiteY300" fmla="*/ 2456018 h 4147828"/>
              <a:gd name="connsiteX301" fmla="*/ 7453779 w 10321693"/>
              <a:gd name="connsiteY301" fmla="*/ 2457133 h 4147828"/>
              <a:gd name="connsiteX302" fmla="*/ 7493048 w 10321693"/>
              <a:gd name="connsiteY302" fmla="*/ 2478193 h 4147828"/>
              <a:gd name="connsiteX303" fmla="*/ 7494906 w 10321693"/>
              <a:gd name="connsiteY303" fmla="*/ 2479060 h 4147828"/>
              <a:gd name="connsiteX304" fmla="*/ 7538016 w 10321693"/>
              <a:gd name="connsiteY304" fmla="*/ 2498880 h 4147828"/>
              <a:gd name="connsiteX305" fmla="*/ 7539750 w 10321693"/>
              <a:gd name="connsiteY305" fmla="*/ 2499623 h 4147828"/>
              <a:gd name="connsiteX306" fmla="*/ 7587939 w 10321693"/>
              <a:gd name="connsiteY306" fmla="*/ 2518453 h 4147828"/>
              <a:gd name="connsiteX307" fmla="*/ 7622501 w 10321693"/>
              <a:gd name="connsiteY307" fmla="*/ 2530221 h 4147828"/>
              <a:gd name="connsiteX308" fmla="*/ 7675026 w 10321693"/>
              <a:gd name="connsiteY308" fmla="*/ 2545583 h 4147828"/>
              <a:gd name="connsiteX309" fmla="*/ 10321693 w 10321693"/>
              <a:gd name="connsiteY309" fmla="*/ 3251071 h 4147828"/>
              <a:gd name="connsiteX310" fmla="*/ 10321693 w 10321693"/>
              <a:gd name="connsiteY310" fmla="*/ 4147829 h 4147828"/>
              <a:gd name="connsiteX311" fmla="*/ 7186696 w 10321693"/>
              <a:gd name="connsiteY311" fmla="*/ 3193592 h 414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0321693" h="4147828">
                <a:moveTo>
                  <a:pt x="7186696" y="3193839"/>
                </a:moveTo>
                <a:lnTo>
                  <a:pt x="6987004" y="3126821"/>
                </a:lnTo>
                <a:lnTo>
                  <a:pt x="6804531" y="3053113"/>
                </a:lnTo>
                <a:lnTo>
                  <a:pt x="6640020" y="2973955"/>
                </a:lnTo>
                <a:lnTo>
                  <a:pt x="6493719" y="2890708"/>
                </a:lnTo>
                <a:lnTo>
                  <a:pt x="6365876" y="2804365"/>
                </a:lnTo>
                <a:lnTo>
                  <a:pt x="6256615" y="2716163"/>
                </a:lnTo>
                <a:lnTo>
                  <a:pt x="6165689" y="2627095"/>
                </a:lnTo>
                <a:lnTo>
                  <a:pt x="6092972" y="2538273"/>
                </a:lnTo>
                <a:lnTo>
                  <a:pt x="6037970" y="2450444"/>
                </a:lnTo>
                <a:lnTo>
                  <a:pt x="6000186" y="2364472"/>
                </a:lnTo>
                <a:lnTo>
                  <a:pt x="5978879" y="2280978"/>
                </a:lnTo>
                <a:lnTo>
                  <a:pt x="5973429" y="2200209"/>
                </a:lnTo>
                <a:lnTo>
                  <a:pt x="5983215" y="2122165"/>
                </a:lnTo>
                <a:lnTo>
                  <a:pt x="6007991" y="2046723"/>
                </a:lnTo>
                <a:lnTo>
                  <a:pt x="6047880" y="1973387"/>
                </a:lnTo>
                <a:lnTo>
                  <a:pt x="6082318" y="1926933"/>
                </a:lnTo>
                <a:lnTo>
                  <a:pt x="6148345" y="1857561"/>
                </a:lnTo>
                <a:lnTo>
                  <a:pt x="6657363" y="1390786"/>
                </a:lnTo>
                <a:cubicBezTo>
                  <a:pt x="6657363" y="1390786"/>
                  <a:pt x="6658602" y="1389671"/>
                  <a:pt x="6659097" y="1389051"/>
                </a:cubicBezTo>
                <a:lnTo>
                  <a:pt x="6674706" y="1372452"/>
                </a:lnTo>
                <a:cubicBezTo>
                  <a:pt x="6675945" y="1371089"/>
                  <a:pt x="6677183" y="1369602"/>
                  <a:pt x="6678175" y="1367992"/>
                </a:cubicBezTo>
                <a:lnTo>
                  <a:pt x="6689323" y="1351145"/>
                </a:lnTo>
                <a:cubicBezTo>
                  <a:pt x="6690562" y="1349286"/>
                  <a:pt x="6691553" y="1347304"/>
                  <a:pt x="6692420" y="1345198"/>
                </a:cubicBezTo>
                <a:lnTo>
                  <a:pt x="6699234" y="1328103"/>
                </a:lnTo>
                <a:cubicBezTo>
                  <a:pt x="6700101" y="1325750"/>
                  <a:pt x="6700844" y="1323396"/>
                  <a:pt x="6701216" y="1320918"/>
                </a:cubicBezTo>
                <a:lnTo>
                  <a:pt x="6703818" y="1303699"/>
                </a:lnTo>
                <a:cubicBezTo>
                  <a:pt x="6704189" y="1301221"/>
                  <a:pt x="6704313" y="1298620"/>
                  <a:pt x="6704065" y="1296142"/>
                </a:cubicBezTo>
                <a:lnTo>
                  <a:pt x="6702702" y="1278923"/>
                </a:lnTo>
                <a:cubicBezTo>
                  <a:pt x="6702454" y="1276570"/>
                  <a:pt x="6702083" y="1274216"/>
                  <a:pt x="6701340" y="1271862"/>
                </a:cubicBezTo>
                <a:lnTo>
                  <a:pt x="6696137" y="1254891"/>
                </a:lnTo>
                <a:cubicBezTo>
                  <a:pt x="6695517" y="1252909"/>
                  <a:pt x="6694650" y="1250927"/>
                  <a:pt x="6693783" y="1249069"/>
                </a:cubicBezTo>
                <a:lnTo>
                  <a:pt x="6684864" y="1232345"/>
                </a:lnTo>
                <a:cubicBezTo>
                  <a:pt x="6683997" y="1230734"/>
                  <a:pt x="6683129" y="1229248"/>
                  <a:pt x="6682015" y="1227885"/>
                </a:cubicBezTo>
                <a:lnTo>
                  <a:pt x="6669503" y="1211533"/>
                </a:lnTo>
                <a:cubicBezTo>
                  <a:pt x="6668636" y="1210419"/>
                  <a:pt x="6667644" y="1209303"/>
                  <a:pt x="6666654" y="1208188"/>
                </a:cubicBezTo>
                <a:lnTo>
                  <a:pt x="6650797" y="1192208"/>
                </a:lnTo>
                <a:cubicBezTo>
                  <a:pt x="6649930" y="1191341"/>
                  <a:pt x="6649063" y="1190474"/>
                  <a:pt x="6648072" y="1189731"/>
                </a:cubicBezTo>
                <a:lnTo>
                  <a:pt x="6628870" y="1174370"/>
                </a:lnTo>
                <a:cubicBezTo>
                  <a:pt x="6628127" y="1173750"/>
                  <a:pt x="6627260" y="1173131"/>
                  <a:pt x="6626393" y="1172635"/>
                </a:cubicBezTo>
                <a:lnTo>
                  <a:pt x="6603971" y="1157894"/>
                </a:lnTo>
                <a:cubicBezTo>
                  <a:pt x="6603228" y="1157398"/>
                  <a:pt x="6602484" y="1156903"/>
                  <a:pt x="6601741" y="1156531"/>
                </a:cubicBezTo>
                <a:lnTo>
                  <a:pt x="6576346" y="1142533"/>
                </a:lnTo>
                <a:cubicBezTo>
                  <a:pt x="6575727" y="1142161"/>
                  <a:pt x="6574983" y="1141790"/>
                  <a:pt x="6574364" y="1141542"/>
                </a:cubicBezTo>
                <a:lnTo>
                  <a:pt x="6545996" y="1128411"/>
                </a:lnTo>
                <a:cubicBezTo>
                  <a:pt x="6545996" y="1128411"/>
                  <a:pt x="6544757" y="1127915"/>
                  <a:pt x="6544138" y="1127668"/>
                </a:cubicBezTo>
                <a:lnTo>
                  <a:pt x="6512920" y="1115527"/>
                </a:lnTo>
                <a:cubicBezTo>
                  <a:pt x="6512920" y="1115527"/>
                  <a:pt x="6511806" y="1115156"/>
                  <a:pt x="6511186" y="1114908"/>
                </a:cubicBezTo>
                <a:cubicBezTo>
                  <a:pt x="6511186" y="1114908"/>
                  <a:pt x="6476376" y="1103511"/>
                  <a:pt x="6476005" y="1103387"/>
                </a:cubicBezTo>
                <a:cubicBezTo>
                  <a:pt x="6476005" y="1103387"/>
                  <a:pt x="6451105" y="1096326"/>
                  <a:pt x="6450733" y="1096202"/>
                </a:cubicBezTo>
                <a:cubicBezTo>
                  <a:pt x="6450733" y="1096202"/>
                  <a:pt x="6411587" y="1086788"/>
                  <a:pt x="6411092" y="1086664"/>
                </a:cubicBezTo>
                <a:cubicBezTo>
                  <a:pt x="6411092" y="1086664"/>
                  <a:pt x="6370460" y="1078735"/>
                  <a:pt x="6369964" y="1078612"/>
                </a:cubicBezTo>
                <a:cubicBezTo>
                  <a:pt x="6369964" y="1078612"/>
                  <a:pt x="6328837" y="1072294"/>
                  <a:pt x="6328465" y="1072294"/>
                </a:cubicBezTo>
                <a:cubicBezTo>
                  <a:pt x="6328465" y="1072294"/>
                  <a:pt x="6287214" y="1067710"/>
                  <a:pt x="6286718" y="1067586"/>
                </a:cubicBezTo>
                <a:cubicBezTo>
                  <a:pt x="6286718" y="1067586"/>
                  <a:pt x="6245343" y="1064489"/>
                  <a:pt x="6244971" y="1064489"/>
                </a:cubicBezTo>
                <a:cubicBezTo>
                  <a:pt x="6244971" y="1064489"/>
                  <a:pt x="6203843" y="1063003"/>
                  <a:pt x="6203471" y="1063003"/>
                </a:cubicBezTo>
                <a:cubicBezTo>
                  <a:pt x="6203471" y="1063003"/>
                  <a:pt x="6162715" y="1063003"/>
                  <a:pt x="6162344" y="1063003"/>
                </a:cubicBezTo>
                <a:cubicBezTo>
                  <a:pt x="6162344" y="1063003"/>
                  <a:pt x="6122207" y="1064489"/>
                  <a:pt x="6121835" y="1064489"/>
                </a:cubicBezTo>
                <a:cubicBezTo>
                  <a:pt x="6121835" y="1064489"/>
                  <a:pt x="6082442" y="1067463"/>
                  <a:pt x="6082071" y="1067463"/>
                </a:cubicBezTo>
                <a:cubicBezTo>
                  <a:pt x="6082071" y="1067463"/>
                  <a:pt x="6043792" y="1071798"/>
                  <a:pt x="6043296" y="1071922"/>
                </a:cubicBezTo>
                <a:cubicBezTo>
                  <a:pt x="6043296" y="1071922"/>
                  <a:pt x="6006257" y="1077744"/>
                  <a:pt x="6005761" y="1077868"/>
                </a:cubicBezTo>
                <a:lnTo>
                  <a:pt x="5971199" y="1084929"/>
                </a:lnTo>
                <a:cubicBezTo>
                  <a:pt x="5971199" y="1084929"/>
                  <a:pt x="5970084" y="1085177"/>
                  <a:pt x="5969589" y="1085301"/>
                </a:cubicBezTo>
                <a:lnTo>
                  <a:pt x="5936760" y="1093725"/>
                </a:lnTo>
                <a:cubicBezTo>
                  <a:pt x="5936760" y="1093725"/>
                  <a:pt x="5935522" y="1094096"/>
                  <a:pt x="5935027" y="1094220"/>
                </a:cubicBezTo>
                <a:lnTo>
                  <a:pt x="5904180" y="1103883"/>
                </a:lnTo>
                <a:cubicBezTo>
                  <a:pt x="5903561" y="1104130"/>
                  <a:pt x="5902818" y="1104378"/>
                  <a:pt x="5902199" y="1104626"/>
                </a:cubicBezTo>
                <a:lnTo>
                  <a:pt x="5873583" y="1115651"/>
                </a:lnTo>
                <a:cubicBezTo>
                  <a:pt x="5872839" y="1115899"/>
                  <a:pt x="5872096" y="1116271"/>
                  <a:pt x="5871353" y="1116642"/>
                </a:cubicBezTo>
                <a:lnTo>
                  <a:pt x="5845215" y="1129030"/>
                </a:lnTo>
                <a:cubicBezTo>
                  <a:pt x="5844471" y="1129402"/>
                  <a:pt x="5843851" y="1129773"/>
                  <a:pt x="5843108" y="1130145"/>
                </a:cubicBezTo>
                <a:lnTo>
                  <a:pt x="5827252" y="1139064"/>
                </a:lnTo>
                <a:cubicBezTo>
                  <a:pt x="5826509" y="1139560"/>
                  <a:pt x="5825642" y="1140055"/>
                  <a:pt x="5824898" y="1140551"/>
                </a:cubicBezTo>
                <a:lnTo>
                  <a:pt x="5803591" y="1155045"/>
                </a:lnTo>
                <a:cubicBezTo>
                  <a:pt x="5803591" y="1155045"/>
                  <a:pt x="5802600" y="1155788"/>
                  <a:pt x="5802104" y="1156160"/>
                </a:cubicBezTo>
                <a:lnTo>
                  <a:pt x="4603826" y="2075587"/>
                </a:lnTo>
                <a:lnTo>
                  <a:pt x="4498158" y="2148923"/>
                </a:lnTo>
                <a:lnTo>
                  <a:pt x="4378367" y="2217552"/>
                </a:lnTo>
                <a:lnTo>
                  <a:pt x="4244826" y="2281473"/>
                </a:lnTo>
                <a:lnTo>
                  <a:pt x="4098773" y="2339944"/>
                </a:lnTo>
                <a:lnTo>
                  <a:pt x="3941695" y="2392344"/>
                </a:lnTo>
                <a:lnTo>
                  <a:pt x="3775078" y="2438056"/>
                </a:lnTo>
                <a:lnTo>
                  <a:pt x="3600781" y="2476706"/>
                </a:lnTo>
                <a:lnTo>
                  <a:pt x="3420537" y="2507675"/>
                </a:lnTo>
                <a:lnTo>
                  <a:pt x="3236206" y="2530593"/>
                </a:lnTo>
                <a:lnTo>
                  <a:pt x="3050016" y="2545087"/>
                </a:lnTo>
                <a:lnTo>
                  <a:pt x="2863827" y="2550909"/>
                </a:lnTo>
                <a:lnTo>
                  <a:pt x="2679991" y="2547812"/>
                </a:lnTo>
                <a:lnTo>
                  <a:pt x="2500491" y="2535672"/>
                </a:lnTo>
                <a:lnTo>
                  <a:pt x="2327556" y="2514365"/>
                </a:lnTo>
                <a:lnTo>
                  <a:pt x="2163045" y="2484015"/>
                </a:lnTo>
                <a:lnTo>
                  <a:pt x="2059483" y="2458991"/>
                </a:lnTo>
                <a:lnTo>
                  <a:pt x="1913430" y="2414023"/>
                </a:lnTo>
                <a:lnTo>
                  <a:pt x="1784100" y="2361994"/>
                </a:lnTo>
                <a:lnTo>
                  <a:pt x="1674715" y="2305010"/>
                </a:lnTo>
                <a:lnTo>
                  <a:pt x="1584903" y="2244186"/>
                </a:lnTo>
                <a:lnTo>
                  <a:pt x="1514293" y="2180636"/>
                </a:lnTo>
                <a:lnTo>
                  <a:pt x="1462016" y="2115600"/>
                </a:lnTo>
                <a:lnTo>
                  <a:pt x="1427082" y="2049696"/>
                </a:lnTo>
                <a:lnTo>
                  <a:pt x="1408129" y="1983545"/>
                </a:lnTo>
                <a:lnTo>
                  <a:pt x="1404164" y="1917146"/>
                </a:lnTo>
                <a:lnTo>
                  <a:pt x="1414570" y="1850252"/>
                </a:lnTo>
                <a:lnTo>
                  <a:pt x="1438974" y="1782862"/>
                </a:lnTo>
                <a:lnTo>
                  <a:pt x="1477377" y="1715348"/>
                </a:lnTo>
                <a:lnTo>
                  <a:pt x="1529406" y="1648329"/>
                </a:lnTo>
                <a:lnTo>
                  <a:pt x="1594690" y="1582426"/>
                </a:lnTo>
                <a:lnTo>
                  <a:pt x="1672857" y="1518133"/>
                </a:lnTo>
                <a:lnTo>
                  <a:pt x="1763537" y="1455822"/>
                </a:lnTo>
                <a:lnTo>
                  <a:pt x="1830183" y="1415933"/>
                </a:lnTo>
                <a:lnTo>
                  <a:pt x="1941426" y="1357586"/>
                </a:lnTo>
                <a:lnTo>
                  <a:pt x="2292251" y="1187129"/>
                </a:lnTo>
                <a:lnTo>
                  <a:pt x="2322105" y="1171397"/>
                </a:lnTo>
                <a:cubicBezTo>
                  <a:pt x="2322849" y="1171025"/>
                  <a:pt x="2323468" y="1170653"/>
                  <a:pt x="2324211" y="1170158"/>
                </a:cubicBezTo>
                <a:lnTo>
                  <a:pt x="2349111" y="1154673"/>
                </a:lnTo>
                <a:cubicBezTo>
                  <a:pt x="2349978" y="1154178"/>
                  <a:pt x="2350721" y="1153682"/>
                  <a:pt x="2351465" y="1153063"/>
                </a:cubicBezTo>
                <a:lnTo>
                  <a:pt x="2372400" y="1137330"/>
                </a:lnTo>
                <a:cubicBezTo>
                  <a:pt x="2373267" y="1136587"/>
                  <a:pt x="2374134" y="1135967"/>
                  <a:pt x="2375002" y="1135100"/>
                </a:cubicBezTo>
                <a:lnTo>
                  <a:pt x="2392097" y="1119368"/>
                </a:lnTo>
                <a:cubicBezTo>
                  <a:pt x="2393088" y="1118377"/>
                  <a:pt x="2394079" y="1117386"/>
                  <a:pt x="2394946" y="1116395"/>
                </a:cubicBezTo>
                <a:lnTo>
                  <a:pt x="2408201" y="1100662"/>
                </a:lnTo>
                <a:cubicBezTo>
                  <a:pt x="2409316" y="1099299"/>
                  <a:pt x="2410307" y="1097937"/>
                  <a:pt x="2411174" y="1096450"/>
                </a:cubicBezTo>
                <a:lnTo>
                  <a:pt x="2420589" y="1080841"/>
                </a:lnTo>
                <a:cubicBezTo>
                  <a:pt x="2421704" y="1078983"/>
                  <a:pt x="2422571" y="1077125"/>
                  <a:pt x="2423314" y="1075143"/>
                </a:cubicBezTo>
                <a:lnTo>
                  <a:pt x="2428889" y="1059782"/>
                </a:lnTo>
                <a:cubicBezTo>
                  <a:pt x="2429756" y="1057428"/>
                  <a:pt x="2430375" y="1055075"/>
                  <a:pt x="2430623" y="1052597"/>
                </a:cubicBezTo>
                <a:lnTo>
                  <a:pt x="2432481" y="1037484"/>
                </a:lnTo>
                <a:cubicBezTo>
                  <a:pt x="2432853" y="1034759"/>
                  <a:pt x="2432853" y="1032157"/>
                  <a:pt x="2432481" y="1029432"/>
                </a:cubicBezTo>
                <a:lnTo>
                  <a:pt x="2430747" y="1014814"/>
                </a:lnTo>
                <a:cubicBezTo>
                  <a:pt x="2430375" y="1012089"/>
                  <a:pt x="2429756" y="1009487"/>
                  <a:pt x="2428765" y="1007010"/>
                </a:cubicBezTo>
                <a:lnTo>
                  <a:pt x="2423314" y="992887"/>
                </a:lnTo>
                <a:cubicBezTo>
                  <a:pt x="2422447" y="990658"/>
                  <a:pt x="2421332" y="988428"/>
                  <a:pt x="2419969" y="986446"/>
                </a:cubicBezTo>
                <a:lnTo>
                  <a:pt x="2410926" y="972943"/>
                </a:lnTo>
                <a:cubicBezTo>
                  <a:pt x="2409812" y="971209"/>
                  <a:pt x="2408449" y="969598"/>
                  <a:pt x="2407086" y="968112"/>
                </a:cubicBezTo>
                <a:lnTo>
                  <a:pt x="2394451" y="955228"/>
                </a:lnTo>
                <a:cubicBezTo>
                  <a:pt x="2393336" y="953990"/>
                  <a:pt x="2391973" y="952875"/>
                  <a:pt x="2390610" y="951884"/>
                </a:cubicBezTo>
                <a:lnTo>
                  <a:pt x="2374506" y="939867"/>
                </a:lnTo>
                <a:cubicBezTo>
                  <a:pt x="2373391" y="939000"/>
                  <a:pt x="2372276" y="938257"/>
                  <a:pt x="2371037" y="937638"/>
                </a:cubicBezTo>
                <a:lnTo>
                  <a:pt x="2351465" y="926489"/>
                </a:lnTo>
                <a:cubicBezTo>
                  <a:pt x="2350474" y="925993"/>
                  <a:pt x="2349483" y="925374"/>
                  <a:pt x="2348492" y="925002"/>
                </a:cubicBezTo>
                <a:lnTo>
                  <a:pt x="2325326" y="914720"/>
                </a:lnTo>
                <a:cubicBezTo>
                  <a:pt x="2324583" y="914348"/>
                  <a:pt x="2323840" y="914101"/>
                  <a:pt x="2323220" y="913853"/>
                </a:cubicBezTo>
                <a:lnTo>
                  <a:pt x="2305877" y="907535"/>
                </a:lnTo>
                <a:cubicBezTo>
                  <a:pt x="2305258" y="907287"/>
                  <a:pt x="2304638" y="907039"/>
                  <a:pt x="2303895" y="906916"/>
                </a:cubicBezTo>
                <a:lnTo>
                  <a:pt x="2275032" y="898492"/>
                </a:lnTo>
                <a:lnTo>
                  <a:pt x="0" y="309944"/>
                </a:lnTo>
                <a:lnTo>
                  <a:pt x="0" y="41252"/>
                </a:lnTo>
                <a:lnTo>
                  <a:pt x="106040" y="9663"/>
                </a:lnTo>
                <a:lnTo>
                  <a:pt x="112110" y="7928"/>
                </a:lnTo>
                <a:lnTo>
                  <a:pt x="117932" y="6566"/>
                </a:lnTo>
                <a:lnTo>
                  <a:pt x="124126" y="5203"/>
                </a:lnTo>
                <a:lnTo>
                  <a:pt x="130568" y="3964"/>
                </a:lnTo>
                <a:lnTo>
                  <a:pt x="137134" y="2973"/>
                </a:lnTo>
                <a:lnTo>
                  <a:pt x="143823" y="2106"/>
                </a:lnTo>
                <a:lnTo>
                  <a:pt x="150513" y="1363"/>
                </a:lnTo>
                <a:lnTo>
                  <a:pt x="157078" y="743"/>
                </a:lnTo>
                <a:lnTo>
                  <a:pt x="163644" y="248"/>
                </a:lnTo>
                <a:lnTo>
                  <a:pt x="170085" y="0"/>
                </a:lnTo>
                <a:lnTo>
                  <a:pt x="176155" y="0"/>
                </a:lnTo>
                <a:cubicBezTo>
                  <a:pt x="176155" y="0"/>
                  <a:pt x="182102" y="0"/>
                  <a:pt x="182102" y="0"/>
                </a:cubicBezTo>
                <a:lnTo>
                  <a:pt x="187552" y="248"/>
                </a:lnTo>
                <a:lnTo>
                  <a:pt x="191888" y="619"/>
                </a:lnTo>
                <a:lnTo>
                  <a:pt x="196472" y="1115"/>
                </a:lnTo>
                <a:lnTo>
                  <a:pt x="198701" y="1487"/>
                </a:lnTo>
                <a:lnTo>
                  <a:pt x="203037" y="2354"/>
                </a:lnTo>
                <a:lnTo>
                  <a:pt x="2958842" y="638099"/>
                </a:lnTo>
                <a:lnTo>
                  <a:pt x="3056706" y="663618"/>
                </a:lnTo>
                <a:lnTo>
                  <a:pt x="3144412" y="692606"/>
                </a:lnTo>
                <a:lnTo>
                  <a:pt x="3221712" y="724690"/>
                </a:lnTo>
                <a:lnTo>
                  <a:pt x="3288483" y="759624"/>
                </a:lnTo>
                <a:lnTo>
                  <a:pt x="3344352" y="796911"/>
                </a:lnTo>
                <a:lnTo>
                  <a:pt x="3389196" y="836181"/>
                </a:lnTo>
                <a:lnTo>
                  <a:pt x="3422891" y="876937"/>
                </a:lnTo>
                <a:lnTo>
                  <a:pt x="3445561" y="918684"/>
                </a:lnTo>
                <a:lnTo>
                  <a:pt x="3457577" y="961546"/>
                </a:lnTo>
                <a:lnTo>
                  <a:pt x="3458940" y="1006019"/>
                </a:lnTo>
                <a:lnTo>
                  <a:pt x="3449154" y="1053093"/>
                </a:lnTo>
                <a:lnTo>
                  <a:pt x="3426855" y="1103139"/>
                </a:lnTo>
                <a:lnTo>
                  <a:pt x="3390806" y="1155912"/>
                </a:lnTo>
                <a:lnTo>
                  <a:pt x="3339892" y="1210914"/>
                </a:lnTo>
                <a:lnTo>
                  <a:pt x="3273122" y="1267650"/>
                </a:lnTo>
                <a:lnTo>
                  <a:pt x="3220102" y="1305557"/>
                </a:lnTo>
                <a:lnTo>
                  <a:pt x="3125211" y="1363532"/>
                </a:lnTo>
                <a:cubicBezTo>
                  <a:pt x="3125211" y="1363532"/>
                  <a:pt x="2788013" y="1552200"/>
                  <a:pt x="2787641" y="1552447"/>
                </a:cubicBezTo>
                <a:lnTo>
                  <a:pt x="2757786" y="1570658"/>
                </a:lnTo>
                <a:cubicBezTo>
                  <a:pt x="2757043" y="1571153"/>
                  <a:pt x="2756300" y="1571648"/>
                  <a:pt x="2755557" y="1572144"/>
                </a:cubicBezTo>
                <a:lnTo>
                  <a:pt x="2729666" y="1590973"/>
                </a:lnTo>
                <a:cubicBezTo>
                  <a:pt x="2728799" y="1591593"/>
                  <a:pt x="2727932" y="1592212"/>
                  <a:pt x="2727189" y="1592956"/>
                </a:cubicBezTo>
                <a:lnTo>
                  <a:pt x="2705386" y="1612281"/>
                </a:lnTo>
                <a:cubicBezTo>
                  <a:pt x="2704519" y="1613148"/>
                  <a:pt x="2703528" y="1614015"/>
                  <a:pt x="2702785" y="1614882"/>
                </a:cubicBezTo>
                <a:lnTo>
                  <a:pt x="2685070" y="1634579"/>
                </a:lnTo>
                <a:cubicBezTo>
                  <a:pt x="2684079" y="1635694"/>
                  <a:pt x="2683212" y="1636809"/>
                  <a:pt x="2682344" y="1638048"/>
                </a:cubicBezTo>
                <a:lnTo>
                  <a:pt x="2668718" y="1657992"/>
                </a:lnTo>
                <a:cubicBezTo>
                  <a:pt x="2667727" y="1659355"/>
                  <a:pt x="2666860" y="1660965"/>
                  <a:pt x="2666116" y="1662452"/>
                </a:cubicBezTo>
                <a:lnTo>
                  <a:pt x="2656578" y="1682520"/>
                </a:lnTo>
                <a:cubicBezTo>
                  <a:pt x="2655711" y="1684378"/>
                  <a:pt x="2654967" y="1686236"/>
                  <a:pt x="2654472" y="1688218"/>
                </a:cubicBezTo>
                <a:lnTo>
                  <a:pt x="2649145" y="1708287"/>
                </a:lnTo>
                <a:cubicBezTo>
                  <a:pt x="2648526" y="1710393"/>
                  <a:pt x="2648278" y="1712622"/>
                  <a:pt x="2648154" y="1714852"/>
                </a:cubicBezTo>
                <a:lnTo>
                  <a:pt x="2647039" y="1734797"/>
                </a:lnTo>
                <a:cubicBezTo>
                  <a:pt x="2646915" y="1737150"/>
                  <a:pt x="2647039" y="1739504"/>
                  <a:pt x="2647411" y="1741858"/>
                </a:cubicBezTo>
                <a:lnTo>
                  <a:pt x="2650508" y="1761431"/>
                </a:lnTo>
                <a:cubicBezTo>
                  <a:pt x="2650879" y="1763660"/>
                  <a:pt x="2651499" y="1765890"/>
                  <a:pt x="2652242" y="1768120"/>
                </a:cubicBezTo>
                <a:lnTo>
                  <a:pt x="2659551" y="1787321"/>
                </a:lnTo>
                <a:cubicBezTo>
                  <a:pt x="2660294" y="1789303"/>
                  <a:pt x="2661285" y="1791161"/>
                  <a:pt x="2662400" y="1793020"/>
                </a:cubicBezTo>
                <a:lnTo>
                  <a:pt x="2674045" y="1811602"/>
                </a:lnTo>
                <a:cubicBezTo>
                  <a:pt x="2675036" y="1813212"/>
                  <a:pt x="2676150" y="1814699"/>
                  <a:pt x="2677389" y="1816061"/>
                </a:cubicBezTo>
                <a:lnTo>
                  <a:pt x="2693370" y="1833900"/>
                </a:lnTo>
                <a:cubicBezTo>
                  <a:pt x="2694485" y="1835138"/>
                  <a:pt x="2695599" y="1836129"/>
                  <a:pt x="2696838" y="1837244"/>
                </a:cubicBezTo>
                <a:lnTo>
                  <a:pt x="2717154" y="1854216"/>
                </a:lnTo>
                <a:cubicBezTo>
                  <a:pt x="2718145" y="1855083"/>
                  <a:pt x="2719260" y="1855826"/>
                  <a:pt x="2720375" y="1856569"/>
                </a:cubicBezTo>
                <a:lnTo>
                  <a:pt x="2745027" y="1872550"/>
                </a:lnTo>
                <a:cubicBezTo>
                  <a:pt x="2746018" y="1873169"/>
                  <a:pt x="2747009" y="1873789"/>
                  <a:pt x="2748000" y="1874284"/>
                </a:cubicBezTo>
                <a:lnTo>
                  <a:pt x="2776988" y="1889026"/>
                </a:lnTo>
                <a:cubicBezTo>
                  <a:pt x="2777731" y="1889397"/>
                  <a:pt x="2778474" y="1889769"/>
                  <a:pt x="2779218" y="1890017"/>
                </a:cubicBezTo>
                <a:lnTo>
                  <a:pt x="2800896" y="1899060"/>
                </a:lnTo>
                <a:cubicBezTo>
                  <a:pt x="2801516" y="1899308"/>
                  <a:pt x="2802259" y="1899555"/>
                  <a:pt x="2802878" y="1899803"/>
                </a:cubicBezTo>
                <a:lnTo>
                  <a:pt x="2839051" y="1912191"/>
                </a:lnTo>
                <a:cubicBezTo>
                  <a:pt x="2839794" y="1912439"/>
                  <a:pt x="2840538" y="1912686"/>
                  <a:pt x="2841281" y="1912810"/>
                </a:cubicBezTo>
                <a:lnTo>
                  <a:pt x="2880798" y="1923340"/>
                </a:lnTo>
                <a:cubicBezTo>
                  <a:pt x="2881417" y="1923464"/>
                  <a:pt x="2882161" y="1923712"/>
                  <a:pt x="2882780" y="1923836"/>
                </a:cubicBezTo>
                <a:lnTo>
                  <a:pt x="2924527" y="1932259"/>
                </a:lnTo>
                <a:cubicBezTo>
                  <a:pt x="2924527" y="1932259"/>
                  <a:pt x="2925766" y="1932507"/>
                  <a:pt x="2926385" y="1932631"/>
                </a:cubicBezTo>
                <a:lnTo>
                  <a:pt x="2969991" y="1938949"/>
                </a:lnTo>
                <a:cubicBezTo>
                  <a:pt x="2969991" y="1938949"/>
                  <a:pt x="2971105" y="1939072"/>
                  <a:pt x="2971601" y="1939196"/>
                </a:cubicBezTo>
                <a:cubicBezTo>
                  <a:pt x="2971601" y="1939196"/>
                  <a:pt x="3017684" y="1943408"/>
                  <a:pt x="3018180" y="1943408"/>
                </a:cubicBezTo>
                <a:cubicBezTo>
                  <a:pt x="3018180" y="1943408"/>
                  <a:pt x="3065253" y="1945514"/>
                  <a:pt x="3065749" y="1945514"/>
                </a:cubicBezTo>
                <a:cubicBezTo>
                  <a:pt x="3065749" y="1945514"/>
                  <a:pt x="3113566" y="1945514"/>
                  <a:pt x="3114062" y="1945514"/>
                </a:cubicBezTo>
                <a:cubicBezTo>
                  <a:pt x="3114062" y="1945514"/>
                  <a:pt x="3162251" y="1943532"/>
                  <a:pt x="3162622" y="1943408"/>
                </a:cubicBezTo>
                <a:cubicBezTo>
                  <a:pt x="3162622" y="1943408"/>
                  <a:pt x="3210687" y="1939444"/>
                  <a:pt x="3211182" y="1939320"/>
                </a:cubicBezTo>
                <a:cubicBezTo>
                  <a:pt x="3211182" y="1939320"/>
                  <a:pt x="3258876" y="1933374"/>
                  <a:pt x="3259371" y="1933250"/>
                </a:cubicBezTo>
                <a:cubicBezTo>
                  <a:pt x="3259371" y="1933250"/>
                  <a:pt x="3306321" y="1925322"/>
                  <a:pt x="3306817" y="1925322"/>
                </a:cubicBezTo>
                <a:cubicBezTo>
                  <a:pt x="3306817" y="1925322"/>
                  <a:pt x="3352776" y="1915536"/>
                  <a:pt x="3353271" y="1915412"/>
                </a:cubicBezTo>
                <a:lnTo>
                  <a:pt x="3396753" y="1904139"/>
                </a:lnTo>
                <a:cubicBezTo>
                  <a:pt x="3396753" y="1904139"/>
                  <a:pt x="3439986" y="1890760"/>
                  <a:pt x="3439986" y="1890760"/>
                </a:cubicBezTo>
                <a:cubicBezTo>
                  <a:pt x="3440482" y="1890636"/>
                  <a:pt x="3441101" y="1890388"/>
                  <a:pt x="3441597" y="1890141"/>
                </a:cubicBezTo>
                <a:lnTo>
                  <a:pt x="3481114" y="1875523"/>
                </a:lnTo>
                <a:cubicBezTo>
                  <a:pt x="3481114" y="1875523"/>
                  <a:pt x="3482353" y="1875027"/>
                  <a:pt x="3482849" y="1874779"/>
                </a:cubicBezTo>
                <a:lnTo>
                  <a:pt x="3519888" y="1858551"/>
                </a:lnTo>
                <a:cubicBezTo>
                  <a:pt x="3519888" y="1858551"/>
                  <a:pt x="3521003" y="1858056"/>
                  <a:pt x="3521499" y="1857808"/>
                </a:cubicBezTo>
                <a:lnTo>
                  <a:pt x="3544664" y="1846164"/>
                </a:lnTo>
                <a:cubicBezTo>
                  <a:pt x="3544664" y="1846164"/>
                  <a:pt x="3545779" y="1845544"/>
                  <a:pt x="3546398" y="1845173"/>
                </a:cubicBezTo>
                <a:cubicBezTo>
                  <a:pt x="3546398" y="1845173"/>
                  <a:pt x="3579226" y="1826095"/>
                  <a:pt x="3579598" y="1825848"/>
                </a:cubicBezTo>
                <a:lnTo>
                  <a:pt x="4887508" y="994993"/>
                </a:lnTo>
                <a:lnTo>
                  <a:pt x="4967286" y="949406"/>
                </a:lnTo>
                <a:lnTo>
                  <a:pt x="5054373" y="908526"/>
                </a:lnTo>
                <a:lnTo>
                  <a:pt x="5148768" y="871982"/>
                </a:lnTo>
                <a:lnTo>
                  <a:pt x="5249606" y="839773"/>
                </a:lnTo>
                <a:lnTo>
                  <a:pt x="5356141" y="811777"/>
                </a:lnTo>
                <a:lnTo>
                  <a:pt x="5467632" y="787992"/>
                </a:lnTo>
                <a:lnTo>
                  <a:pt x="5583335" y="768419"/>
                </a:lnTo>
                <a:lnTo>
                  <a:pt x="5702754" y="753058"/>
                </a:lnTo>
                <a:lnTo>
                  <a:pt x="5825394" y="741785"/>
                </a:lnTo>
                <a:lnTo>
                  <a:pt x="5950512" y="734724"/>
                </a:lnTo>
                <a:lnTo>
                  <a:pt x="6077858" y="731999"/>
                </a:lnTo>
                <a:lnTo>
                  <a:pt x="6206816" y="733486"/>
                </a:lnTo>
                <a:lnTo>
                  <a:pt x="6337012" y="739432"/>
                </a:lnTo>
                <a:lnTo>
                  <a:pt x="6467952" y="749838"/>
                </a:lnTo>
                <a:lnTo>
                  <a:pt x="6599883" y="764951"/>
                </a:lnTo>
                <a:lnTo>
                  <a:pt x="6687217" y="777710"/>
                </a:lnTo>
                <a:lnTo>
                  <a:pt x="6817785" y="800876"/>
                </a:lnTo>
                <a:lnTo>
                  <a:pt x="6945133" y="828748"/>
                </a:lnTo>
                <a:lnTo>
                  <a:pt x="7065543" y="860461"/>
                </a:lnTo>
                <a:lnTo>
                  <a:pt x="7178892" y="895767"/>
                </a:lnTo>
                <a:lnTo>
                  <a:pt x="7284684" y="934541"/>
                </a:lnTo>
                <a:lnTo>
                  <a:pt x="7382672" y="976535"/>
                </a:lnTo>
                <a:lnTo>
                  <a:pt x="7472112" y="1021503"/>
                </a:lnTo>
                <a:lnTo>
                  <a:pt x="7552634" y="1069321"/>
                </a:lnTo>
                <a:lnTo>
                  <a:pt x="7623617" y="1119615"/>
                </a:lnTo>
                <a:lnTo>
                  <a:pt x="7684193" y="1171892"/>
                </a:lnTo>
                <a:lnTo>
                  <a:pt x="7733744" y="1225779"/>
                </a:lnTo>
                <a:lnTo>
                  <a:pt x="7771651" y="1280658"/>
                </a:lnTo>
                <a:lnTo>
                  <a:pt x="7797294" y="1336031"/>
                </a:lnTo>
                <a:lnTo>
                  <a:pt x="7810425" y="1391529"/>
                </a:lnTo>
                <a:lnTo>
                  <a:pt x="7810673" y="1447398"/>
                </a:lnTo>
                <a:lnTo>
                  <a:pt x="7797047" y="1504878"/>
                </a:lnTo>
                <a:lnTo>
                  <a:pt x="7780199" y="1542413"/>
                </a:lnTo>
                <a:lnTo>
                  <a:pt x="7739071" y="1603238"/>
                </a:lnTo>
                <a:lnTo>
                  <a:pt x="7314043" y="2121794"/>
                </a:lnTo>
                <a:cubicBezTo>
                  <a:pt x="7313424" y="2122537"/>
                  <a:pt x="7312929" y="2123280"/>
                  <a:pt x="7312433" y="2124024"/>
                </a:cubicBezTo>
                <a:lnTo>
                  <a:pt x="7297072" y="2146446"/>
                </a:lnTo>
                <a:cubicBezTo>
                  <a:pt x="7295957" y="2148056"/>
                  <a:pt x="7294966" y="2149790"/>
                  <a:pt x="7294099" y="2151648"/>
                </a:cubicBezTo>
                <a:lnTo>
                  <a:pt x="7283693" y="2174814"/>
                </a:lnTo>
                <a:cubicBezTo>
                  <a:pt x="7282826" y="2176796"/>
                  <a:pt x="7282083" y="2178902"/>
                  <a:pt x="7281587" y="2181008"/>
                </a:cubicBezTo>
                <a:lnTo>
                  <a:pt x="7276136" y="2204792"/>
                </a:lnTo>
                <a:cubicBezTo>
                  <a:pt x="7275641" y="2207022"/>
                  <a:pt x="7275393" y="2209128"/>
                  <a:pt x="7275393" y="2211358"/>
                </a:cubicBezTo>
                <a:lnTo>
                  <a:pt x="7274898" y="2235638"/>
                </a:lnTo>
                <a:cubicBezTo>
                  <a:pt x="7274898" y="2237744"/>
                  <a:pt x="7274898" y="2239850"/>
                  <a:pt x="7275393" y="2241956"/>
                </a:cubicBezTo>
                <a:lnTo>
                  <a:pt x="7279729" y="2266484"/>
                </a:lnTo>
                <a:cubicBezTo>
                  <a:pt x="7280101" y="2268342"/>
                  <a:pt x="7280597" y="2270324"/>
                  <a:pt x="7281216" y="2272058"/>
                </a:cubicBezTo>
                <a:lnTo>
                  <a:pt x="7290259" y="2296834"/>
                </a:lnTo>
                <a:cubicBezTo>
                  <a:pt x="7290878" y="2298445"/>
                  <a:pt x="7291498" y="2299931"/>
                  <a:pt x="7292364" y="2301418"/>
                </a:cubicBezTo>
                <a:lnTo>
                  <a:pt x="7305991" y="2326193"/>
                </a:lnTo>
                <a:cubicBezTo>
                  <a:pt x="7306735" y="2327432"/>
                  <a:pt x="7307478" y="2328671"/>
                  <a:pt x="7308345" y="2329910"/>
                </a:cubicBezTo>
                <a:lnTo>
                  <a:pt x="7326555" y="2354562"/>
                </a:lnTo>
                <a:cubicBezTo>
                  <a:pt x="7327298" y="2355552"/>
                  <a:pt x="7328165" y="2356544"/>
                  <a:pt x="7328909" y="2357411"/>
                </a:cubicBezTo>
                <a:lnTo>
                  <a:pt x="7351579" y="2381691"/>
                </a:lnTo>
                <a:cubicBezTo>
                  <a:pt x="7352322" y="2382434"/>
                  <a:pt x="7353065" y="2383178"/>
                  <a:pt x="7353932" y="2383921"/>
                </a:cubicBezTo>
                <a:lnTo>
                  <a:pt x="7380938" y="2407706"/>
                </a:lnTo>
                <a:cubicBezTo>
                  <a:pt x="7381681" y="2408325"/>
                  <a:pt x="7382424" y="2408945"/>
                  <a:pt x="7383168" y="2409440"/>
                </a:cubicBezTo>
                <a:lnTo>
                  <a:pt x="7414385" y="2432481"/>
                </a:lnTo>
                <a:cubicBezTo>
                  <a:pt x="7415005" y="2432977"/>
                  <a:pt x="7415748" y="2433472"/>
                  <a:pt x="7416491" y="2433844"/>
                </a:cubicBezTo>
                <a:lnTo>
                  <a:pt x="7451797" y="2456018"/>
                </a:lnTo>
                <a:cubicBezTo>
                  <a:pt x="7452416" y="2456390"/>
                  <a:pt x="7453035" y="2456762"/>
                  <a:pt x="7453779" y="2457133"/>
                </a:cubicBezTo>
                <a:lnTo>
                  <a:pt x="7493048" y="2478193"/>
                </a:lnTo>
                <a:cubicBezTo>
                  <a:pt x="7493048" y="2478193"/>
                  <a:pt x="7494287" y="2478812"/>
                  <a:pt x="7494906" y="2479060"/>
                </a:cubicBezTo>
                <a:lnTo>
                  <a:pt x="7538016" y="2498880"/>
                </a:lnTo>
                <a:cubicBezTo>
                  <a:pt x="7538016" y="2498880"/>
                  <a:pt x="7539131" y="2499376"/>
                  <a:pt x="7539750" y="2499623"/>
                </a:cubicBezTo>
                <a:cubicBezTo>
                  <a:pt x="7539750" y="2499623"/>
                  <a:pt x="7587443" y="2518329"/>
                  <a:pt x="7587939" y="2518453"/>
                </a:cubicBezTo>
                <a:cubicBezTo>
                  <a:pt x="7587939" y="2518453"/>
                  <a:pt x="7622006" y="2530098"/>
                  <a:pt x="7622501" y="2530221"/>
                </a:cubicBezTo>
                <a:lnTo>
                  <a:pt x="7675026" y="2545583"/>
                </a:lnTo>
                <a:lnTo>
                  <a:pt x="10321693" y="3251071"/>
                </a:lnTo>
                <a:lnTo>
                  <a:pt x="10321693" y="4147829"/>
                </a:lnTo>
                <a:lnTo>
                  <a:pt x="7186696" y="3193592"/>
                </a:lnTo>
                <a:close/>
              </a:path>
            </a:pathLst>
          </a:custGeom>
          <a:solidFill>
            <a:srgbClr val="FFFFFF"/>
          </a:solidFill>
          <a:ln w="123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13" name="Graphic 2">
            <a:extLst>
              <a:ext uri="{FF2B5EF4-FFF2-40B4-BE49-F238E27FC236}">
                <a16:creationId xmlns:a16="http://schemas.microsoft.com/office/drawing/2014/main" id="{86044F34-6600-1775-782F-67F1B2758CAE}"/>
              </a:ext>
            </a:extLst>
          </p:cNvPr>
          <p:cNvGrpSpPr/>
          <p:nvPr/>
        </p:nvGrpSpPr>
        <p:grpSpPr>
          <a:xfrm>
            <a:off x="1261527" y="2300124"/>
            <a:ext cx="183432" cy="409523"/>
            <a:chOff x="1896456" y="2230619"/>
            <a:chExt cx="207744" cy="463801"/>
          </a:xfrm>
        </p:grpSpPr>
        <p:sp>
          <p:nvSpPr>
            <p:cNvPr id="214" name="Freeform: Shape 213">
              <a:extLst>
                <a:ext uri="{FF2B5EF4-FFF2-40B4-BE49-F238E27FC236}">
                  <a16:creationId xmlns:a16="http://schemas.microsoft.com/office/drawing/2014/main" id="{C1659F92-32DD-4403-2725-A6D0F7CCE862}"/>
                </a:ext>
              </a:extLst>
            </p:cNvPr>
            <p:cNvSpPr/>
            <p:nvPr/>
          </p:nvSpPr>
          <p:spPr>
            <a:xfrm>
              <a:off x="1896456" y="2624924"/>
              <a:ext cx="196595" cy="60205"/>
            </a:xfrm>
            <a:custGeom>
              <a:avLst/>
              <a:gdLst>
                <a:gd name="connsiteX0" fmla="*/ 196595 w 196595"/>
                <a:gd name="connsiteY0" fmla="*/ 60205 h 60205"/>
                <a:gd name="connsiteX1" fmla="*/ 0 w 196595"/>
                <a:gd name="connsiteY1" fmla="*/ 0 h 60205"/>
              </a:gdLst>
              <a:ahLst/>
              <a:cxnLst>
                <a:cxn ang="0">
                  <a:pos x="connsiteX0" y="connsiteY0"/>
                </a:cxn>
                <a:cxn ang="0">
                  <a:pos x="connsiteX1" y="connsiteY1"/>
                </a:cxn>
              </a:cxnLst>
              <a:rect l="l" t="t" r="r" b="b"/>
              <a:pathLst>
                <a:path w="196595" h="60205">
                  <a:moveTo>
                    <a:pt x="196595" y="60205"/>
                  </a:moveTo>
                  <a:lnTo>
                    <a:pt x="0" y="0"/>
                  </a:lnTo>
                </a:path>
              </a:pathLst>
            </a:custGeom>
            <a:ln w="12379" cap="flat">
              <a:gradFill>
                <a:gsLst>
                  <a:gs pos="0">
                    <a:srgbClr val="FFFFFF">
                      <a:alpha val="0"/>
                    </a:srgbClr>
                  </a:gs>
                  <a:gs pos="11000">
                    <a:srgbClr val="F9F8F6">
                      <a:alpha val="11765"/>
                    </a:srgbClr>
                  </a:gs>
                  <a:gs pos="55000">
                    <a:srgbClr val="E2DFD6">
                      <a:alpha val="58824"/>
                    </a:srgbClr>
                  </a:gs>
                  <a:gs pos="85000">
                    <a:srgbClr val="D4D0C2">
                      <a:alpha val="88627"/>
                    </a:srgbClr>
                  </a:gs>
                  <a:gs pos="100000">
                    <a:srgbClr val="CFCABB"/>
                  </a:gs>
                </a:gsLst>
                <a:lin ang="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15" name="Picture 214">
              <a:extLst>
                <a:ext uri="{FF2B5EF4-FFF2-40B4-BE49-F238E27FC236}">
                  <a16:creationId xmlns:a16="http://schemas.microsoft.com/office/drawing/2014/main" id="{CDE94B17-3BF2-8AD2-6A37-7F57980807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6362" y="2230619"/>
              <a:ext cx="17838" cy="463801"/>
            </a:xfrm>
            <a:custGeom>
              <a:avLst/>
              <a:gdLst>
                <a:gd name="connsiteX0" fmla="*/ 151 w 17838"/>
                <a:gd name="connsiteY0" fmla="*/ 109 h 463801"/>
                <a:gd name="connsiteX1" fmla="*/ 17989 w 17838"/>
                <a:gd name="connsiteY1" fmla="*/ 109 h 463801"/>
                <a:gd name="connsiteX2" fmla="*/ 17989 w 17838"/>
                <a:gd name="connsiteY2" fmla="*/ 463911 h 463801"/>
                <a:gd name="connsiteX3" fmla="*/ 151 w 17838"/>
                <a:gd name="connsiteY3" fmla="*/ 463911 h 463801"/>
              </a:gdLst>
              <a:ahLst/>
              <a:cxnLst>
                <a:cxn ang="0">
                  <a:pos x="connsiteX0" y="connsiteY0"/>
                </a:cxn>
                <a:cxn ang="0">
                  <a:pos x="connsiteX1" y="connsiteY1"/>
                </a:cxn>
                <a:cxn ang="0">
                  <a:pos x="connsiteX2" y="connsiteY2"/>
                </a:cxn>
                <a:cxn ang="0">
                  <a:pos x="connsiteX3" y="connsiteY3"/>
                </a:cxn>
              </a:cxnLst>
              <a:rect l="l" t="t" r="r" b="b"/>
              <a:pathLst>
                <a:path w="17838" h="463801">
                  <a:moveTo>
                    <a:pt x="151" y="109"/>
                  </a:moveTo>
                  <a:lnTo>
                    <a:pt x="17989" y="109"/>
                  </a:lnTo>
                  <a:lnTo>
                    <a:pt x="17989" y="463911"/>
                  </a:lnTo>
                  <a:lnTo>
                    <a:pt x="151" y="463911"/>
                  </a:lnTo>
                  <a:close/>
                </a:path>
              </a:pathLst>
            </a:custGeom>
          </p:spPr>
        </p:pic>
      </p:grpSp>
      <p:grpSp>
        <p:nvGrpSpPr>
          <p:cNvPr id="249" name="Graphic 2">
            <a:extLst>
              <a:ext uri="{FF2B5EF4-FFF2-40B4-BE49-F238E27FC236}">
                <a16:creationId xmlns:a16="http://schemas.microsoft.com/office/drawing/2014/main" id="{A0035706-8AF4-F1E4-2903-7928458DE8D2}"/>
              </a:ext>
            </a:extLst>
          </p:cNvPr>
          <p:cNvGrpSpPr/>
          <p:nvPr/>
        </p:nvGrpSpPr>
        <p:grpSpPr>
          <a:xfrm>
            <a:off x="6595242" y="2829726"/>
            <a:ext cx="182338" cy="406898"/>
            <a:chOff x="3443701" y="2923472"/>
            <a:chExt cx="206505" cy="460828"/>
          </a:xfrm>
        </p:grpSpPr>
        <p:sp>
          <p:nvSpPr>
            <p:cNvPr id="250" name="Freeform: Shape 249">
              <a:extLst>
                <a:ext uri="{FF2B5EF4-FFF2-40B4-BE49-F238E27FC236}">
                  <a16:creationId xmlns:a16="http://schemas.microsoft.com/office/drawing/2014/main" id="{406206D0-CBA5-1334-48C8-FEA224769E54}"/>
                </a:ext>
              </a:extLst>
            </p:cNvPr>
            <p:cNvSpPr/>
            <p:nvPr/>
          </p:nvSpPr>
          <p:spPr>
            <a:xfrm>
              <a:off x="3443701" y="3317406"/>
              <a:ext cx="196595" cy="60328"/>
            </a:xfrm>
            <a:custGeom>
              <a:avLst/>
              <a:gdLst>
                <a:gd name="connsiteX0" fmla="*/ 196596 w 196595"/>
                <a:gd name="connsiteY0" fmla="*/ 60329 h 60328"/>
                <a:gd name="connsiteX1" fmla="*/ 0 w 196595"/>
                <a:gd name="connsiteY1" fmla="*/ 0 h 60328"/>
              </a:gdLst>
              <a:ahLst/>
              <a:cxnLst>
                <a:cxn ang="0">
                  <a:pos x="connsiteX0" y="connsiteY0"/>
                </a:cxn>
                <a:cxn ang="0">
                  <a:pos x="connsiteX1" y="connsiteY1"/>
                </a:cxn>
              </a:cxnLst>
              <a:rect l="l" t="t" r="r" b="b"/>
              <a:pathLst>
                <a:path w="196595" h="60328">
                  <a:moveTo>
                    <a:pt x="196596" y="60329"/>
                  </a:moveTo>
                  <a:lnTo>
                    <a:pt x="0" y="0"/>
                  </a:lnTo>
                </a:path>
              </a:pathLst>
            </a:custGeom>
            <a:ln w="12379" cap="flat">
              <a:gradFill>
                <a:gsLst>
                  <a:gs pos="0">
                    <a:srgbClr val="FFFFFF">
                      <a:alpha val="0"/>
                    </a:srgbClr>
                  </a:gs>
                  <a:gs pos="11000">
                    <a:srgbClr val="F9F8F6">
                      <a:alpha val="11765"/>
                    </a:srgbClr>
                  </a:gs>
                  <a:gs pos="55000">
                    <a:srgbClr val="E2DFD6">
                      <a:alpha val="58824"/>
                    </a:srgbClr>
                  </a:gs>
                  <a:gs pos="85000">
                    <a:srgbClr val="D4D0C2">
                      <a:alpha val="88627"/>
                    </a:srgbClr>
                  </a:gs>
                  <a:gs pos="100000">
                    <a:srgbClr val="CFCABB"/>
                  </a:gs>
                </a:gsLst>
                <a:lin ang="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51" name="Picture 250">
              <a:extLst>
                <a:ext uri="{FF2B5EF4-FFF2-40B4-BE49-F238E27FC236}">
                  <a16:creationId xmlns:a16="http://schemas.microsoft.com/office/drawing/2014/main" id="{D4FCED97-1D68-3D88-E6EE-3D6C5BAAE9FE}"/>
                </a:ext>
              </a:extLst>
            </p:cNvPr>
            <p:cNvPicPr>
              <a:picLocks noChangeAspect="1"/>
            </p:cNvPicPr>
            <p:nvPr/>
          </p:nvPicPr>
          <p:blipFill>
            <a:blip r:embed="rId4"/>
            <a:stretch>
              <a:fillRect/>
            </a:stretch>
          </p:blipFill>
          <p:spPr>
            <a:xfrm>
              <a:off x="3635341" y="2923472"/>
              <a:ext cx="14865" cy="460828"/>
            </a:xfrm>
            <a:custGeom>
              <a:avLst/>
              <a:gdLst>
                <a:gd name="connsiteX0" fmla="*/ 276 w 14865"/>
                <a:gd name="connsiteY0" fmla="*/ 165 h 460828"/>
                <a:gd name="connsiteX1" fmla="*/ 15141 w 14865"/>
                <a:gd name="connsiteY1" fmla="*/ 165 h 460828"/>
                <a:gd name="connsiteX2" fmla="*/ 15141 w 14865"/>
                <a:gd name="connsiteY2" fmla="*/ 460994 h 460828"/>
                <a:gd name="connsiteX3" fmla="*/ 276 w 14865"/>
                <a:gd name="connsiteY3" fmla="*/ 460994 h 460828"/>
              </a:gdLst>
              <a:ahLst/>
              <a:cxnLst>
                <a:cxn ang="0">
                  <a:pos x="connsiteX0" y="connsiteY0"/>
                </a:cxn>
                <a:cxn ang="0">
                  <a:pos x="connsiteX1" y="connsiteY1"/>
                </a:cxn>
                <a:cxn ang="0">
                  <a:pos x="connsiteX2" y="connsiteY2"/>
                </a:cxn>
                <a:cxn ang="0">
                  <a:pos x="connsiteX3" y="connsiteY3"/>
                </a:cxn>
              </a:cxnLst>
              <a:rect l="l" t="t" r="r" b="b"/>
              <a:pathLst>
                <a:path w="14865" h="460828">
                  <a:moveTo>
                    <a:pt x="276" y="165"/>
                  </a:moveTo>
                  <a:lnTo>
                    <a:pt x="15141" y="165"/>
                  </a:lnTo>
                  <a:lnTo>
                    <a:pt x="15141" y="460994"/>
                  </a:lnTo>
                  <a:lnTo>
                    <a:pt x="276" y="460994"/>
                  </a:lnTo>
                  <a:close/>
                </a:path>
              </a:pathLst>
            </a:custGeom>
          </p:spPr>
        </p:pic>
      </p:grpSp>
      <p:pic>
        <p:nvPicPr>
          <p:cNvPr id="363" name="Picture 362">
            <a:extLst>
              <a:ext uri="{FF2B5EF4-FFF2-40B4-BE49-F238E27FC236}">
                <a16:creationId xmlns:a16="http://schemas.microsoft.com/office/drawing/2014/main" id="{CF2F4E6D-5DFD-1F95-2020-309F468B631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097803" y="1775332"/>
            <a:ext cx="643818" cy="643818"/>
          </a:xfrm>
          <a:prstGeom prst="rect">
            <a:avLst/>
          </a:prstGeom>
          <a:ln>
            <a:noFill/>
          </a:ln>
          <a:effectLst>
            <a:outerShdw blurRad="292100" dist="139700" dir="2700000" algn="tl" rotWithShape="0">
              <a:srgbClr val="333333">
                <a:alpha val="65000"/>
              </a:srgbClr>
            </a:outerShdw>
          </a:effectLst>
        </p:spPr>
      </p:pic>
      <p:pic>
        <p:nvPicPr>
          <p:cNvPr id="364" name="Picture 363">
            <a:extLst>
              <a:ext uri="{FF2B5EF4-FFF2-40B4-BE49-F238E27FC236}">
                <a16:creationId xmlns:a16="http://schemas.microsoft.com/office/drawing/2014/main" id="{A19DA934-D13D-A050-3FED-60195202CF9E}"/>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6467561" y="2300375"/>
            <a:ext cx="644400" cy="644400"/>
          </a:xfrm>
          <a:prstGeom prst="rect">
            <a:avLst/>
          </a:prstGeom>
          <a:ln>
            <a:noFill/>
          </a:ln>
          <a:effectLst>
            <a:outerShdw blurRad="292100" dist="139700" dir="2700000" algn="tl" rotWithShape="0">
              <a:srgbClr val="333333">
                <a:alpha val="65000"/>
              </a:srgbClr>
            </a:outerShdw>
          </a:effectLst>
        </p:spPr>
      </p:pic>
      <p:sp>
        <p:nvSpPr>
          <p:cNvPr id="365" name="TextBox 364">
            <a:extLst>
              <a:ext uri="{FF2B5EF4-FFF2-40B4-BE49-F238E27FC236}">
                <a16:creationId xmlns:a16="http://schemas.microsoft.com/office/drawing/2014/main" id="{7983DA53-9716-2DFE-7714-B8DDFC8476FE}"/>
              </a:ext>
            </a:extLst>
          </p:cNvPr>
          <p:cNvSpPr txBox="1"/>
          <p:nvPr/>
        </p:nvSpPr>
        <p:spPr>
          <a:xfrm>
            <a:off x="121539" y="984540"/>
            <a:ext cx="413771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4">
                    <a:lumMod val="50000"/>
                  </a:schemeClr>
                </a:solidFill>
                <a:effectLst/>
                <a:uLnTx/>
                <a:uFillTx/>
                <a:latin typeface="Segoe UI" panose="020B0502040204020203" pitchFamily="34" charset="0"/>
                <a:ea typeface="+mn-ea"/>
                <a:cs typeface="Segoe UI" panose="020B0502040204020203" pitchFamily="34" charset="0"/>
              </a:rPr>
              <a:t>1996</a:t>
            </a:r>
            <a:r>
              <a:rPr kumimoji="0" lang="en-GB"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mn-ea"/>
                <a:cs typeface="Segoe UI" panose="020B0502040204020203" pitchFamily="34" charset="0"/>
              </a:rPr>
              <a:t> </a:t>
            </a:r>
            <a:r>
              <a:rPr kumimoji="0" lang="en-GB" sz="1600" b="0"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mn-ea"/>
                <a:cs typeface="Segoe UI" panose="020B0502040204020203" pitchFamily="34" charset="0"/>
              </a:rPr>
              <a:t>Traditional face-to-face census visiting households with paper questionnaire</a:t>
            </a:r>
            <a:endParaRPr kumimoji="0" lang="en-ZA" sz="1600" b="0"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mn-ea"/>
              <a:cs typeface="Segoe UI" panose="020B0502040204020203" pitchFamily="34" charset="0"/>
            </a:endParaRPr>
          </a:p>
        </p:txBody>
      </p:sp>
      <p:sp>
        <p:nvSpPr>
          <p:cNvPr id="369" name="TextBox 368">
            <a:extLst>
              <a:ext uri="{FF2B5EF4-FFF2-40B4-BE49-F238E27FC236}">
                <a16:creationId xmlns:a16="http://schemas.microsoft.com/office/drawing/2014/main" id="{AEBABE0A-0F9C-4D34-F7AB-66AF75356030}"/>
              </a:ext>
            </a:extLst>
          </p:cNvPr>
          <p:cNvSpPr txBox="1"/>
          <p:nvPr/>
        </p:nvSpPr>
        <p:spPr>
          <a:xfrm>
            <a:off x="2639863" y="1826615"/>
            <a:ext cx="413771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lumMod val="50000"/>
                  </a:schemeClr>
                </a:solidFill>
                <a:latin typeface="Segoe UI" panose="020B0502040204020203" pitchFamily="34" charset="0"/>
                <a:cs typeface="Segoe UI" panose="020B0502040204020203" pitchFamily="34" charset="0"/>
              </a:rPr>
              <a:t>2001</a:t>
            </a:r>
            <a:r>
              <a:rPr kumimoji="0" lang="en-US" sz="1600" b="0"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mn-ea"/>
                <a:cs typeface="Segoe UI" panose="020B0502040204020203" pitchFamily="34" charset="0"/>
              </a:rPr>
              <a:t> Census enumerators visiting households with paper questionnaire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mn-ea"/>
              <a:cs typeface="Segoe UI" panose="020B0502040204020203" pitchFamily="34" charset="0"/>
            </a:endParaRPr>
          </a:p>
        </p:txBody>
      </p:sp>
      <p:grpSp>
        <p:nvGrpSpPr>
          <p:cNvPr id="370" name="Graphic 2">
            <a:extLst>
              <a:ext uri="{FF2B5EF4-FFF2-40B4-BE49-F238E27FC236}">
                <a16:creationId xmlns:a16="http://schemas.microsoft.com/office/drawing/2014/main" id="{42917639-4C04-4901-C12D-7BA59FF3C8FD}"/>
              </a:ext>
            </a:extLst>
          </p:cNvPr>
          <p:cNvGrpSpPr/>
          <p:nvPr/>
        </p:nvGrpSpPr>
        <p:grpSpPr>
          <a:xfrm>
            <a:off x="4154678" y="3147827"/>
            <a:ext cx="182338" cy="406898"/>
            <a:chOff x="3443701" y="2923472"/>
            <a:chExt cx="206505" cy="460828"/>
          </a:xfrm>
        </p:grpSpPr>
        <p:sp>
          <p:nvSpPr>
            <p:cNvPr id="371" name="Freeform: Shape 370">
              <a:extLst>
                <a:ext uri="{FF2B5EF4-FFF2-40B4-BE49-F238E27FC236}">
                  <a16:creationId xmlns:a16="http://schemas.microsoft.com/office/drawing/2014/main" id="{58B5A97F-CBD5-EF07-F40C-D79FBE2E66AB}"/>
                </a:ext>
              </a:extLst>
            </p:cNvPr>
            <p:cNvSpPr/>
            <p:nvPr/>
          </p:nvSpPr>
          <p:spPr>
            <a:xfrm>
              <a:off x="3443701" y="3317406"/>
              <a:ext cx="196595" cy="60328"/>
            </a:xfrm>
            <a:custGeom>
              <a:avLst/>
              <a:gdLst>
                <a:gd name="connsiteX0" fmla="*/ 196596 w 196595"/>
                <a:gd name="connsiteY0" fmla="*/ 60329 h 60328"/>
                <a:gd name="connsiteX1" fmla="*/ 0 w 196595"/>
                <a:gd name="connsiteY1" fmla="*/ 0 h 60328"/>
              </a:gdLst>
              <a:ahLst/>
              <a:cxnLst>
                <a:cxn ang="0">
                  <a:pos x="connsiteX0" y="connsiteY0"/>
                </a:cxn>
                <a:cxn ang="0">
                  <a:pos x="connsiteX1" y="connsiteY1"/>
                </a:cxn>
              </a:cxnLst>
              <a:rect l="l" t="t" r="r" b="b"/>
              <a:pathLst>
                <a:path w="196595" h="60328">
                  <a:moveTo>
                    <a:pt x="196596" y="60329"/>
                  </a:moveTo>
                  <a:lnTo>
                    <a:pt x="0" y="0"/>
                  </a:lnTo>
                </a:path>
              </a:pathLst>
            </a:custGeom>
            <a:ln w="12379" cap="flat">
              <a:gradFill>
                <a:gsLst>
                  <a:gs pos="0">
                    <a:srgbClr val="FFFFFF">
                      <a:alpha val="0"/>
                    </a:srgbClr>
                  </a:gs>
                  <a:gs pos="11000">
                    <a:srgbClr val="F9F8F6">
                      <a:alpha val="11765"/>
                    </a:srgbClr>
                  </a:gs>
                  <a:gs pos="55000">
                    <a:srgbClr val="E2DFD6">
                      <a:alpha val="58824"/>
                    </a:srgbClr>
                  </a:gs>
                  <a:gs pos="85000">
                    <a:srgbClr val="D4D0C2">
                      <a:alpha val="88627"/>
                    </a:srgbClr>
                  </a:gs>
                  <a:gs pos="100000">
                    <a:srgbClr val="CFCABB"/>
                  </a:gs>
                </a:gsLst>
                <a:lin ang="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372" name="Picture 371">
              <a:extLst>
                <a:ext uri="{FF2B5EF4-FFF2-40B4-BE49-F238E27FC236}">
                  <a16:creationId xmlns:a16="http://schemas.microsoft.com/office/drawing/2014/main" id="{0780D77A-1FC2-7331-1106-52B5C05A5540}"/>
                </a:ext>
              </a:extLst>
            </p:cNvPr>
            <p:cNvPicPr>
              <a:picLocks noChangeAspect="1"/>
            </p:cNvPicPr>
            <p:nvPr/>
          </p:nvPicPr>
          <p:blipFill>
            <a:blip r:embed="rId4"/>
            <a:stretch>
              <a:fillRect/>
            </a:stretch>
          </p:blipFill>
          <p:spPr>
            <a:xfrm>
              <a:off x="3635341" y="2923472"/>
              <a:ext cx="14865" cy="460828"/>
            </a:xfrm>
            <a:custGeom>
              <a:avLst/>
              <a:gdLst>
                <a:gd name="connsiteX0" fmla="*/ 276 w 14865"/>
                <a:gd name="connsiteY0" fmla="*/ 165 h 460828"/>
                <a:gd name="connsiteX1" fmla="*/ 15141 w 14865"/>
                <a:gd name="connsiteY1" fmla="*/ 165 h 460828"/>
                <a:gd name="connsiteX2" fmla="*/ 15141 w 14865"/>
                <a:gd name="connsiteY2" fmla="*/ 460994 h 460828"/>
                <a:gd name="connsiteX3" fmla="*/ 276 w 14865"/>
                <a:gd name="connsiteY3" fmla="*/ 460994 h 460828"/>
              </a:gdLst>
              <a:ahLst/>
              <a:cxnLst>
                <a:cxn ang="0">
                  <a:pos x="connsiteX0" y="connsiteY0"/>
                </a:cxn>
                <a:cxn ang="0">
                  <a:pos x="connsiteX1" y="connsiteY1"/>
                </a:cxn>
                <a:cxn ang="0">
                  <a:pos x="connsiteX2" y="connsiteY2"/>
                </a:cxn>
                <a:cxn ang="0">
                  <a:pos x="connsiteX3" y="connsiteY3"/>
                </a:cxn>
              </a:cxnLst>
              <a:rect l="l" t="t" r="r" b="b"/>
              <a:pathLst>
                <a:path w="14865" h="460828">
                  <a:moveTo>
                    <a:pt x="276" y="165"/>
                  </a:moveTo>
                  <a:lnTo>
                    <a:pt x="15141" y="165"/>
                  </a:lnTo>
                  <a:lnTo>
                    <a:pt x="15141" y="460994"/>
                  </a:lnTo>
                  <a:lnTo>
                    <a:pt x="276" y="460994"/>
                  </a:lnTo>
                  <a:close/>
                </a:path>
              </a:pathLst>
            </a:custGeom>
          </p:spPr>
        </p:pic>
      </p:grpSp>
      <p:pic>
        <p:nvPicPr>
          <p:cNvPr id="361" name="Picture 360">
            <a:extLst>
              <a:ext uri="{FF2B5EF4-FFF2-40B4-BE49-F238E27FC236}">
                <a16:creationId xmlns:a16="http://schemas.microsoft.com/office/drawing/2014/main" id="{33AA4355-DBA0-0C91-EF7E-36B364F1EB88}"/>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4014816" y="2625039"/>
            <a:ext cx="644400" cy="644400"/>
          </a:xfrm>
          <a:prstGeom prst="rect">
            <a:avLst/>
          </a:prstGeom>
          <a:ln>
            <a:noFill/>
          </a:ln>
          <a:effectLst>
            <a:outerShdw blurRad="292100" dist="139700" dir="2700000" algn="tl" rotWithShape="0">
              <a:srgbClr val="333333">
                <a:alpha val="65000"/>
              </a:srgbClr>
            </a:outerShdw>
          </a:effectLst>
        </p:spPr>
      </p:pic>
      <p:sp>
        <p:nvSpPr>
          <p:cNvPr id="375" name="TextBox 374">
            <a:extLst>
              <a:ext uri="{FF2B5EF4-FFF2-40B4-BE49-F238E27FC236}">
                <a16:creationId xmlns:a16="http://schemas.microsoft.com/office/drawing/2014/main" id="{4B16A623-E1B5-C461-2C91-1FC7BF1DE5E3}"/>
              </a:ext>
            </a:extLst>
          </p:cNvPr>
          <p:cNvSpPr txBox="1"/>
          <p:nvPr/>
        </p:nvSpPr>
        <p:spPr>
          <a:xfrm>
            <a:off x="7174817" y="2311222"/>
            <a:ext cx="413771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mn-ea"/>
                <a:cs typeface="Segoe UI" panose="020B0502040204020203" pitchFamily="34" charset="0"/>
              </a:rPr>
              <a:t>2011</a:t>
            </a:r>
            <a:r>
              <a:rPr kumimoji="0" lang="en-US" sz="1600" b="0"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mn-ea"/>
                <a:cs typeface="Segoe UI" panose="020B0502040204020203" pitchFamily="34" charset="0"/>
              </a:rPr>
              <a:t> Traditional face-to-face census visiting households with paper questionnaire,</a:t>
            </a:r>
            <a:r>
              <a:rPr kumimoji="0" lang="en-US" sz="1600" b="0" i="0" u="none" strike="noStrike" kern="1200" cap="none" spc="0" normalizeH="0" noProof="0" dirty="0">
                <a:ln>
                  <a:noFill/>
                </a:ln>
                <a:solidFill>
                  <a:srgbClr val="FFC000">
                    <a:lumMod val="75000"/>
                  </a:srgbClr>
                </a:solidFill>
                <a:effectLst/>
                <a:uLnTx/>
                <a:uFillTx/>
                <a:latin typeface="Segoe UI" panose="020B0502040204020203" pitchFamily="34" charset="0"/>
                <a:ea typeface="+mn-ea"/>
                <a:cs typeface="Segoe UI" panose="020B0502040204020203" pitchFamily="34" charset="0"/>
              </a:rPr>
              <a:t> </a:t>
            </a:r>
            <a:r>
              <a:rPr lang="en-US" sz="1600" dirty="0">
                <a:solidFill>
                  <a:srgbClr val="FFC000">
                    <a:lumMod val="75000"/>
                  </a:srgbClr>
                </a:solidFill>
                <a:latin typeface="Segoe UI" panose="020B0502040204020203" pitchFamily="34" charset="0"/>
                <a:cs typeface="Segoe UI" panose="020B0502040204020203" pitchFamily="34" charset="0"/>
              </a:rPr>
              <a:t>Questionnaire s</a:t>
            </a:r>
            <a:r>
              <a:rPr kumimoji="0" lang="en-US" sz="1600" b="0" i="0" u="none" strike="noStrike" kern="1200" cap="none" spc="0" normalizeH="0" noProof="0" dirty="0">
                <a:ln>
                  <a:noFill/>
                </a:ln>
                <a:solidFill>
                  <a:srgbClr val="FFC000">
                    <a:lumMod val="75000"/>
                  </a:srgbClr>
                </a:solidFill>
                <a:effectLst/>
                <a:uLnTx/>
                <a:uFillTx/>
                <a:latin typeface="Segoe UI" panose="020B0502040204020203" pitchFamily="34" charset="0"/>
                <a:ea typeface="+mn-ea"/>
                <a:cs typeface="Segoe UI" panose="020B0502040204020203" pitchFamily="34" charset="0"/>
              </a:rPr>
              <a:t>canning </a:t>
            </a:r>
            <a:endParaRPr kumimoji="0" lang="en-US" sz="1600" b="0"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FFC000">
                  <a:lumMod val="75000"/>
                </a:srgbClr>
              </a:solidFill>
              <a:effectLst/>
              <a:uLnTx/>
              <a:uFillTx/>
              <a:latin typeface="Segoe UI" panose="020B0502040204020203" pitchFamily="34" charset="0"/>
              <a:ea typeface="+mn-ea"/>
              <a:cs typeface="Segoe UI" panose="020B0502040204020203" pitchFamily="34" charset="0"/>
            </a:endParaRPr>
          </a:p>
        </p:txBody>
      </p:sp>
      <p:cxnSp>
        <p:nvCxnSpPr>
          <p:cNvPr id="377" name="Straight Connector 376">
            <a:extLst>
              <a:ext uri="{FF2B5EF4-FFF2-40B4-BE49-F238E27FC236}">
                <a16:creationId xmlns:a16="http://schemas.microsoft.com/office/drawing/2014/main" id="{09F38CC6-AFA8-D60C-24F9-EADF19C29707}"/>
              </a:ext>
            </a:extLst>
          </p:cNvPr>
          <p:cNvCxnSpPr>
            <a:cxnSpLocks/>
          </p:cNvCxnSpPr>
          <p:nvPr/>
        </p:nvCxnSpPr>
        <p:spPr>
          <a:xfrm>
            <a:off x="7828537" y="4221690"/>
            <a:ext cx="0" cy="80282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62" name="Picture 361" descr="A picture containing text, room, gambling house&#10;&#10;Description automatically generated">
            <a:extLst>
              <a:ext uri="{FF2B5EF4-FFF2-40B4-BE49-F238E27FC236}">
                <a16:creationId xmlns:a16="http://schemas.microsoft.com/office/drawing/2014/main" id="{6E6660A4-17DB-DC8C-9D99-ACADBF23B3D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88752" y="3961117"/>
            <a:ext cx="644400" cy="644400"/>
          </a:xfrm>
          <a:prstGeom prst="rect">
            <a:avLst/>
          </a:prstGeom>
          <a:ln>
            <a:noFill/>
          </a:ln>
          <a:effectLst>
            <a:outerShdw blurRad="292100" dist="139700" dir="2700000" algn="tl" rotWithShape="0">
              <a:srgbClr val="333333">
                <a:alpha val="65000"/>
              </a:srgbClr>
            </a:outerShdw>
          </a:effectLst>
        </p:spPr>
      </p:pic>
      <p:sp>
        <p:nvSpPr>
          <p:cNvPr id="381" name="TextBox 380">
            <a:extLst>
              <a:ext uri="{FF2B5EF4-FFF2-40B4-BE49-F238E27FC236}">
                <a16:creationId xmlns:a16="http://schemas.microsoft.com/office/drawing/2014/main" id="{1B2DDAB0-F141-F919-B079-E18CD0F419FD}"/>
              </a:ext>
            </a:extLst>
          </p:cNvPr>
          <p:cNvSpPr txBox="1"/>
          <p:nvPr/>
        </p:nvSpPr>
        <p:spPr>
          <a:xfrm>
            <a:off x="7788668" y="3310007"/>
            <a:ext cx="4292495" cy="213904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6E6F"/>
                </a:solidFill>
                <a:effectLst/>
                <a:uLnTx/>
                <a:uFillTx/>
                <a:latin typeface="Segoe UI" panose="020B0502040204020203" pitchFamily="34" charset="0"/>
                <a:ea typeface="+mn-ea"/>
                <a:cs typeface="Segoe UI" panose="020B0502040204020203" pitchFamily="34" charset="0"/>
              </a:rPr>
              <a:t>2022</a:t>
            </a:r>
            <a:r>
              <a:rPr kumimoji="0" lang="en-US" b="1" i="0" u="none" strike="noStrike" kern="1200" cap="none" spc="0" normalizeH="0" baseline="0" noProof="0" dirty="0">
                <a:ln>
                  <a:noFill/>
                </a:ln>
                <a:solidFill>
                  <a:srgbClr val="4EA928"/>
                </a:solidFill>
                <a:effectLst/>
                <a:uLnTx/>
                <a:uFillTx/>
                <a:latin typeface="Segoe UI" panose="020B0502040204020203" pitchFamily="34" charset="0"/>
                <a:ea typeface="+mn-ea"/>
                <a:cs typeface="Segoe UI" panose="020B0502040204020203" pitchFamily="34" charset="0"/>
              </a:rPr>
              <a:t> </a:t>
            </a:r>
            <a:r>
              <a:rPr kumimoji="0" lang="en-US" b="1" i="0" u="none" strike="noStrike" kern="1200" cap="none" spc="0" normalizeH="0" baseline="0" noProof="0" dirty="0">
                <a:ln>
                  <a:noFill/>
                </a:ln>
                <a:solidFill>
                  <a:srgbClr val="4EA928"/>
                </a:solidFill>
                <a:effectLst/>
                <a:uLnTx/>
                <a:uFillTx/>
                <a:latin typeface="Segoe UI" panose="020B0502040204020203" pitchFamily="34" charset="0"/>
                <a:cs typeface="Segoe UI" panose="020B0502040204020203" pitchFamily="34" charset="0"/>
              </a:rPr>
              <a:t>100% digital, multi-mode options of data collection: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EA928"/>
                </a:solidFill>
                <a:effectLst/>
                <a:uLnTx/>
                <a:uFillTx/>
                <a:latin typeface="Segoe UI" panose="020B0502040204020203" pitchFamily="34" charset="0"/>
                <a:cs typeface="Segoe UI" panose="020B0502040204020203" pitchFamily="34" charset="0"/>
              </a:rPr>
              <a:t> </a:t>
            </a:r>
          </a:p>
          <a:p>
            <a:pPr marL="2114550" lvl="4" indent="-285750" algn="just">
              <a:buFont typeface="Arial" panose="020B0604020202020204" pitchFamily="34" charset="0"/>
              <a:buChar char="•"/>
              <a:defRPr/>
            </a:pPr>
            <a:r>
              <a:rPr lang="en-US" sz="1700" b="1" dirty="0">
                <a:solidFill>
                  <a:srgbClr val="4EA928"/>
                </a:solidFill>
                <a:latin typeface="Segoe UI" panose="020B0502040204020203" pitchFamily="34" charset="0"/>
                <a:cs typeface="Segoe UI" panose="020B0502040204020203" pitchFamily="34" charset="0"/>
              </a:rPr>
              <a:t>F</a:t>
            </a:r>
            <a:r>
              <a:rPr kumimoji="0" lang="en-US" sz="1700" b="1" i="0" u="none" strike="noStrike" kern="1200" cap="none" spc="0" normalizeH="0" baseline="0" noProof="0" dirty="0">
                <a:ln>
                  <a:noFill/>
                </a:ln>
                <a:solidFill>
                  <a:srgbClr val="4EA928"/>
                </a:solidFill>
                <a:effectLst/>
                <a:uLnTx/>
                <a:uFillTx/>
                <a:latin typeface="Segoe UI" panose="020B0502040204020203" pitchFamily="34" charset="0"/>
                <a:cs typeface="Segoe UI" panose="020B0502040204020203" pitchFamily="34" charset="0"/>
              </a:rPr>
              <a:t>ace to face (CAPI)</a:t>
            </a:r>
            <a:endParaRPr lang="en-US" sz="1700" b="1" dirty="0">
              <a:solidFill>
                <a:srgbClr val="4EA928"/>
              </a:solidFill>
              <a:latin typeface="Segoe UI" panose="020B0502040204020203" pitchFamily="34" charset="0"/>
              <a:cs typeface="Segoe UI" panose="020B0502040204020203" pitchFamily="34" charset="0"/>
            </a:endParaRPr>
          </a:p>
          <a:p>
            <a:pPr marL="2114550" lvl="4" indent="-285750" algn="just">
              <a:buFont typeface="Arial" panose="020B0604020202020204" pitchFamily="34" charset="0"/>
              <a:buChar char="•"/>
              <a:defRPr/>
            </a:pPr>
            <a:r>
              <a:rPr lang="en-US" sz="1700" b="1" dirty="0">
                <a:solidFill>
                  <a:srgbClr val="4EA928"/>
                </a:solidFill>
                <a:latin typeface="Segoe UI" panose="020B0502040204020203" pitchFamily="34" charset="0"/>
                <a:cs typeface="Segoe UI" panose="020B0502040204020203" pitchFamily="34" charset="0"/>
              </a:rPr>
              <a:t>Telephonic (CATI)</a:t>
            </a:r>
          </a:p>
          <a:p>
            <a:pPr marL="2114550" lvl="4" indent="-285750" algn="just">
              <a:buFont typeface="Arial" panose="020B0604020202020204" pitchFamily="34" charset="0"/>
              <a:buChar char="•"/>
              <a:defRPr/>
            </a:pPr>
            <a:r>
              <a:rPr lang="en-US" sz="1700" b="1" dirty="0">
                <a:solidFill>
                  <a:srgbClr val="4EA928"/>
                </a:solidFill>
                <a:latin typeface="Segoe UI" panose="020B0502040204020203" pitchFamily="34" charset="0"/>
                <a:cs typeface="Segoe UI" panose="020B0502040204020203" pitchFamily="34" charset="0"/>
              </a:rPr>
              <a:t>Web-based (CAWI)</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b="1" i="0" u="none" strike="noStrike" kern="1200" cap="none" spc="0" normalizeH="0" baseline="0" noProof="0" dirty="0">
              <a:ln>
                <a:noFill/>
              </a:ln>
              <a:solidFill>
                <a:srgbClr val="4EA928"/>
              </a:solidFill>
              <a:effectLst/>
              <a:uLnTx/>
              <a:uFillTx/>
              <a:latin typeface="Segoe UI" panose="020B0502040204020203" pitchFamily="34" charset="0"/>
              <a:cs typeface="Segoe UI" panose="020B0502040204020203" pitchFamily="34" charset="0"/>
            </a:endParaRPr>
          </a:p>
        </p:txBody>
      </p:sp>
      <p:sp>
        <p:nvSpPr>
          <p:cNvPr id="382" name="TextBox 78">
            <a:extLst>
              <a:ext uri="{FF2B5EF4-FFF2-40B4-BE49-F238E27FC236}">
                <a16:creationId xmlns:a16="http://schemas.microsoft.com/office/drawing/2014/main" id="{8486A631-7E23-85F2-9F29-7CE30E4AC140}"/>
              </a:ext>
            </a:extLst>
          </p:cNvPr>
          <p:cNvSpPr txBox="1"/>
          <p:nvPr/>
        </p:nvSpPr>
        <p:spPr>
          <a:xfrm>
            <a:off x="269219" y="153643"/>
            <a:ext cx="8686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The road to Census 2022</a:t>
            </a:r>
          </a:p>
        </p:txBody>
      </p:sp>
      <p:sp>
        <p:nvSpPr>
          <p:cNvPr id="2" name="Slide Number Placeholder 1"/>
          <p:cNvSpPr>
            <a:spLocks noGrp="1"/>
          </p:cNvSpPr>
          <p:nvPr>
            <p:ph type="sldNum" sz="quarter" idx="12"/>
          </p:nvPr>
        </p:nvSpPr>
        <p:spPr/>
        <p:txBody>
          <a:bodyPr/>
          <a:lstStyle/>
          <a:p>
            <a:fld id="{9A316D9F-02FE-4AB8-9E67-8ABC7459B647}" type="slidenum">
              <a:rPr lang="en-ZA" smtClean="0"/>
              <a:pPr/>
              <a:t>4</a:t>
            </a:fld>
            <a:endParaRPr lang="en-ZA" dirty="0"/>
          </a:p>
        </p:txBody>
      </p:sp>
    </p:spTree>
    <p:extLst>
      <p:ext uri="{BB962C8B-B14F-4D97-AF65-F5344CB8AC3E}">
        <p14:creationId xmlns:p14="http://schemas.microsoft.com/office/powerpoint/2010/main" val="263067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id="{628771F8-2203-E9EE-7B47-245C96ABD78F}"/>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197199" y="2005755"/>
            <a:ext cx="9962451" cy="4520511"/>
          </a:xfrm>
          <a:custGeom>
            <a:avLst/>
            <a:gdLst>
              <a:gd name="connsiteX0" fmla="*/ -1442 w 11282867"/>
              <a:gd name="connsiteY0" fmla="*/ -470 h 5119656"/>
              <a:gd name="connsiteX1" fmla="*/ 11281425 w 11282867"/>
              <a:gd name="connsiteY1" fmla="*/ -470 h 5119656"/>
              <a:gd name="connsiteX2" fmla="*/ 11281425 w 11282867"/>
              <a:gd name="connsiteY2" fmla="*/ 5119187 h 5119656"/>
              <a:gd name="connsiteX3" fmla="*/ -1442 w 11282867"/>
              <a:gd name="connsiteY3" fmla="*/ 5119187 h 5119656"/>
            </a:gdLst>
            <a:ahLst/>
            <a:cxnLst>
              <a:cxn ang="0">
                <a:pos x="connsiteX0" y="connsiteY0"/>
              </a:cxn>
              <a:cxn ang="0">
                <a:pos x="connsiteX1" y="connsiteY1"/>
              </a:cxn>
              <a:cxn ang="0">
                <a:pos x="connsiteX2" y="connsiteY2"/>
              </a:cxn>
              <a:cxn ang="0">
                <a:pos x="connsiteX3" y="connsiteY3"/>
              </a:cxn>
            </a:cxnLst>
            <a:rect l="l" t="t" r="r" b="b"/>
            <a:pathLst>
              <a:path w="11282867" h="5119656">
                <a:moveTo>
                  <a:pt x="-1442" y="-470"/>
                </a:moveTo>
                <a:lnTo>
                  <a:pt x="11281425" y="-470"/>
                </a:lnTo>
                <a:lnTo>
                  <a:pt x="11281425" y="5119187"/>
                </a:lnTo>
                <a:lnTo>
                  <a:pt x="-1442" y="5119187"/>
                </a:lnTo>
                <a:close/>
              </a:path>
            </a:pathLst>
          </a:custGeom>
        </p:spPr>
      </p:pic>
      <p:sp>
        <p:nvSpPr>
          <p:cNvPr id="182" name="Freeform: Shape 181">
            <a:extLst>
              <a:ext uri="{FF2B5EF4-FFF2-40B4-BE49-F238E27FC236}">
                <a16:creationId xmlns:a16="http://schemas.microsoft.com/office/drawing/2014/main" id="{85FFA808-4F3F-47DF-D1DF-EAF745FD123E}"/>
              </a:ext>
            </a:extLst>
          </p:cNvPr>
          <p:cNvSpPr/>
          <p:nvPr/>
        </p:nvSpPr>
        <p:spPr>
          <a:xfrm>
            <a:off x="947645" y="1954485"/>
            <a:ext cx="9172171" cy="3672587"/>
          </a:xfrm>
          <a:custGeom>
            <a:avLst/>
            <a:gdLst>
              <a:gd name="connsiteX0" fmla="*/ 2354686 w 10387844"/>
              <a:gd name="connsiteY0" fmla="*/ 795053 h 4159349"/>
              <a:gd name="connsiteX1" fmla="*/ 2371905 w 10387844"/>
              <a:gd name="connsiteY1" fmla="*/ 801495 h 4159349"/>
              <a:gd name="connsiteX2" fmla="*/ 2394822 w 10387844"/>
              <a:gd name="connsiteY2" fmla="*/ 812149 h 4159349"/>
              <a:gd name="connsiteX3" fmla="*/ 2414395 w 10387844"/>
              <a:gd name="connsiteY3" fmla="*/ 823669 h 4159349"/>
              <a:gd name="connsiteX4" fmla="*/ 2430375 w 10387844"/>
              <a:gd name="connsiteY4" fmla="*/ 836181 h 4159349"/>
              <a:gd name="connsiteX5" fmla="*/ 2442887 w 10387844"/>
              <a:gd name="connsiteY5" fmla="*/ 849436 h 4159349"/>
              <a:gd name="connsiteX6" fmla="*/ 2451930 w 10387844"/>
              <a:gd name="connsiteY6" fmla="*/ 863434 h 4159349"/>
              <a:gd name="connsiteX7" fmla="*/ 2457381 w 10387844"/>
              <a:gd name="connsiteY7" fmla="*/ 878052 h 4159349"/>
              <a:gd name="connsiteX8" fmla="*/ 2430747 w 10387844"/>
              <a:gd name="connsiteY8" fmla="*/ 683191 h 4159349"/>
              <a:gd name="connsiteX9" fmla="*/ 2425296 w 10387844"/>
              <a:gd name="connsiteY9" fmla="*/ 669069 h 4159349"/>
              <a:gd name="connsiteX10" fmla="*/ 2416253 w 10387844"/>
              <a:gd name="connsiteY10" fmla="*/ 655566 h 4159349"/>
              <a:gd name="connsiteX11" fmla="*/ 2403618 w 10387844"/>
              <a:gd name="connsiteY11" fmla="*/ 642683 h 4159349"/>
              <a:gd name="connsiteX12" fmla="*/ 2387513 w 10387844"/>
              <a:gd name="connsiteY12" fmla="*/ 630666 h 4159349"/>
              <a:gd name="connsiteX13" fmla="*/ 2367940 w 10387844"/>
              <a:gd name="connsiteY13" fmla="*/ 619517 h 4159349"/>
              <a:gd name="connsiteX14" fmla="*/ 2344775 w 10387844"/>
              <a:gd name="connsiteY14" fmla="*/ 609235 h 4159349"/>
              <a:gd name="connsiteX15" fmla="*/ 2327432 w 10387844"/>
              <a:gd name="connsiteY15" fmla="*/ 602917 h 4159349"/>
              <a:gd name="connsiteX16" fmla="*/ 2298569 w 10387844"/>
              <a:gd name="connsiteY16" fmla="*/ 594494 h 4159349"/>
              <a:gd name="connsiteX17" fmla="*/ 0 w 10387844"/>
              <a:gd name="connsiteY17" fmla="*/ 0 h 4159349"/>
              <a:gd name="connsiteX18" fmla="*/ 0 w 10387844"/>
              <a:gd name="connsiteY18" fmla="*/ 160299 h 4159349"/>
              <a:gd name="connsiteX19" fmla="*/ 2326070 w 10387844"/>
              <a:gd name="connsiteY19" fmla="*/ 786258 h 4159349"/>
              <a:gd name="connsiteX20" fmla="*/ 2354686 w 10387844"/>
              <a:gd name="connsiteY20" fmla="*/ 795053 h 4159349"/>
              <a:gd name="connsiteX21" fmla="*/ 6002664 w 10387844"/>
              <a:gd name="connsiteY21" fmla="*/ 979880 h 4159349"/>
              <a:gd name="connsiteX22" fmla="*/ 6036978 w 10387844"/>
              <a:gd name="connsiteY22" fmla="*/ 972571 h 4159349"/>
              <a:gd name="connsiteX23" fmla="*/ 6072779 w 10387844"/>
              <a:gd name="connsiteY23" fmla="*/ 966749 h 4159349"/>
              <a:gd name="connsiteX24" fmla="*/ 6109819 w 10387844"/>
              <a:gd name="connsiteY24" fmla="*/ 962289 h 4159349"/>
              <a:gd name="connsiteX25" fmla="*/ 6147974 w 10387844"/>
              <a:gd name="connsiteY25" fmla="*/ 959316 h 4159349"/>
              <a:gd name="connsiteX26" fmla="*/ 6186872 w 10387844"/>
              <a:gd name="connsiteY26" fmla="*/ 957830 h 4159349"/>
              <a:gd name="connsiteX27" fmla="*/ 6226389 w 10387844"/>
              <a:gd name="connsiteY27" fmla="*/ 957830 h 4159349"/>
              <a:gd name="connsiteX28" fmla="*/ 6266278 w 10387844"/>
              <a:gd name="connsiteY28" fmla="*/ 959440 h 4159349"/>
              <a:gd name="connsiteX29" fmla="*/ 6306414 w 10387844"/>
              <a:gd name="connsiteY29" fmla="*/ 962537 h 4159349"/>
              <a:gd name="connsiteX30" fmla="*/ 6346428 w 10387844"/>
              <a:gd name="connsiteY30" fmla="*/ 967245 h 4159349"/>
              <a:gd name="connsiteX31" fmla="*/ 6386192 w 10387844"/>
              <a:gd name="connsiteY31" fmla="*/ 973562 h 4159349"/>
              <a:gd name="connsiteX32" fmla="*/ 6425586 w 10387844"/>
              <a:gd name="connsiteY32" fmla="*/ 981614 h 4159349"/>
              <a:gd name="connsiteX33" fmla="*/ 6463369 w 10387844"/>
              <a:gd name="connsiteY33" fmla="*/ 991153 h 4159349"/>
              <a:gd name="connsiteX34" fmla="*/ 6487153 w 10387844"/>
              <a:gd name="connsiteY34" fmla="*/ 998214 h 4159349"/>
              <a:gd name="connsiteX35" fmla="*/ 6520725 w 10387844"/>
              <a:gd name="connsiteY35" fmla="*/ 1009735 h 4159349"/>
              <a:gd name="connsiteX36" fmla="*/ 6551571 w 10387844"/>
              <a:gd name="connsiteY36" fmla="*/ 1022247 h 4159349"/>
              <a:gd name="connsiteX37" fmla="*/ 6579567 w 10387844"/>
              <a:gd name="connsiteY37" fmla="*/ 1035749 h 4159349"/>
              <a:gd name="connsiteX38" fmla="*/ 6604714 w 10387844"/>
              <a:gd name="connsiteY38" fmla="*/ 1050119 h 4159349"/>
              <a:gd name="connsiteX39" fmla="*/ 6626889 w 10387844"/>
              <a:gd name="connsiteY39" fmla="*/ 1065357 h 4159349"/>
              <a:gd name="connsiteX40" fmla="*/ 6645842 w 10387844"/>
              <a:gd name="connsiteY40" fmla="*/ 1081213 h 4159349"/>
              <a:gd name="connsiteX41" fmla="*/ 6661575 w 10387844"/>
              <a:gd name="connsiteY41" fmla="*/ 1097689 h 4159349"/>
              <a:gd name="connsiteX42" fmla="*/ 6673839 w 10387844"/>
              <a:gd name="connsiteY42" fmla="*/ 1114660 h 4159349"/>
              <a:gd name="connsiteX43" fmla="*/ 6682634 w 10387844"/>
              <a:gd name="connsiteY43" fmla="*/ 1132003 h 4159349"/>
              <a:gd name="connsiteX44" fmla="*/ 6687713 w 10387844"/>
              <a:gd name="connsiteY44" fmla="*/ 1149594 h 4159349"/>
              <a:gd name="connsiteX45" fmla="*/ 6688952 w 10387844"/>
              <a:gd name="connsiteY45" fmla="*/ 1167308 h 4159349"/>
              <a:gd name="connsiteX46" fmla="*/ 6704313 w 10387844"/>
              <a:gd name="connsiteY46" fmla="*/ 963528 h 4159349"/>
              <a:gd name="connsiteX47" fmla="*/ 6702950 w 10387844"/>
              <a:gd name="connsiteY47" fmla="*/ 946433 h 4159349"/>
              <a:gd name="connsiteX48" fmla="*/ 6697747 w 10387844"/>
              <a:gd name="connsiteY48" fmla="*/ 929462 h 4159349"/>
              <a:gd name="connsiteX49" fmla="*/ 6688828 w 10387844"/>
              <a:gd name="connsiteY49" fmla="*/ 912738 h 4159349"/>
              <a:gd name="connsiteX50" fmla="*/ 6676316 w 10387844"/>
              <a:gd name="connsiteY50" fmla="*/ 896386 h 4159349"/>
              <a:gd name="connsiteX51" fmla="*/ 6660460 w 10387844"/>
              <a:gd name="connsiteY51" fmla="*/ 880405 h 4159349"/>
              <a:gd name="connsiteX52" fmla="*/ 6641259 w 10387844"/>
              <a:gd name="connsiteY52" fmla="*/ 865045 h 4159349"/>
              <a:gd name="connsiteX53" fmla="*/ 6618837 w 10387844"/>
              <a:gd name="connsiteY53" fmla="*/ 850303 h 4159349"/>
              <a:gd name="connsiteX54" fmla="*/ 6593442 w 10387844"/>
              <a:gd name="connsiteY54" fmla="*/ 836305 h 4159349"/>
              <a:gd name="connsiteX55" fmla="*/ 6565073 w 10387844"/>
              <a:gd name="connsiteY55" fmla="*/ 823174 h 4159349"/>
              <a:gd name="connsiteX56" fmla="*/ 6533856 w 10387844"/>
              <a:gd name="connsiteY56" fmla="*/ 811034 h 4159349"/>
              <a:gd name="connsiteX57" fmla="*/ 6499913 w 10387844"/>
              <a:gd name="connsiteY57" fmla="*/ 799884 h 4159349"/>
              <a:gd name="connsiteX58" fmla="*/ 6475881 w 10387844"/>
              <a:gd name="connsiteY58" fmla="*/ 793071 h 4159349"/>
              <a:gd name="connsiteX59" fmla="*/ 6437726 w 10387844"/>
              <a:gd name="connsiteY59" fmla="*/ 783904 h 4159349"/>
              <a:gd name="connsiteX60" fmla="*/ 6397961 w 10387844"/>
              <a:gd name="connsiteY60" fmla="*/ 776100 h 4159349"/>
              <a:gd name="connsiteX61" fmla="*/ 6357700 w 10387844"/>
              <a:gd name="connsiteY61" fmla="*/ 769906 h 4159349"/>
              <a:gd name="connsiteX62" fmla="*/ 6317192 w 10387844"/>
              <a:gd name="connsiteY62" fmla="*/ 765322 h 4159349"/>
              <a:gd name="connsiteX63" fmla="*/ 6276684 w 10387844"/>
              <a:gd name="connsiteY63" fmla="*/ 762349 h 4159349"/>
              <a:gd name="connsiteX64" fmla="*/ 6236423 w 10387844"/>
              <a:gd name="connsiteY64" fmla="*/ 760863 h 4159349"/>
              <a:gd name="connsiteX65" fmla="*/ 6196534 w 10387844"/>
              <a:gd name="connsiteY65" fmla="*/ 760863 h 4159349"/>
              <a:gd name="connsiteX66" fmla="*/ 6157265 w 10387844"/>
              <a:gd name="connsiteY66" fmla="*/ 762226 h 4159349"/>
              <a:gd name="connsiteX67" fmla="*/ 6118738 w 10387844"/>
              <a:gd name="connsiteY67" fmla="*/ 765074 h 4159349"/>
              <a:gd name="connsiteX68" fmla="*/ 6081327 w 10387844"/>
              <a:gd name="connsiteY68" fmla="*/ 769286 h 4159349"/>
              <a:gd name="connsiteX69" fmla="*/ 6045279 w 10387844"/>
              <a:gd name="connsiteY69" fmla="*/ 774985 h 4159349"/>
              <a:gd name="connsiteX70" fmla="*/ 6010716 w 10387844"/>
              <a:gd name="connsiteY70" fmla="*/ 782046 h 4159349"/>
              <a:gd name="connsiteX71" fmla="*/ 5977889 w 10387844"/>
              <a:gd name="connsiteY71" fmla="*/ 790470 h 4159349"/>
              <a:gd name="connsiteX72" fmla="*/ 5947043 w 10387844"/>
              <a:gd name="connsiteY72" fmla="*/ 800132 h 4159349"/>
              <a:gd name="connsiteX73" fmla="*/ 5918427 w 10387844"/>
              <a:gd name="connsiteY73" fmla="*/ 811157 h 4159349"/>
              <a:gd name="connsiteX74" fmla="*/ 5892288 w 10387844"/>
              <a:gd name="connsiteY74" fmla="*/ 823545 h 4159349"/>
              <a:gd name="connsiteX75" fmla="*/ 5876432 w 10387844"/>
              <a:gd name="connsiteY75" fmla="*/ 832464 h 4159349"/>
              <a:gd name="connsiteX76" fmla="*/ 5855124 w 10387844"/>
              <a:gd name="connsiteY76" fmla="*/ 846958 h 4159349"/>
              <a:gd name="connsiteX77" fmla="*/ 4656227 w 10387844"/>
              <a:gd name="connsiteY77" fmla="*/ 1766881 h 4159349"/>
              <a:gd name="connsiteX78" fmla="*/ 4548700 w 10387844"/>
              <a:gd name="connsiteY78" fmla="*/ 1841456 h 4159349"/>
              <a:gd name="connsiteX79" fmla="*/ 4426556 w 10387844"/>
              <a:gd name="connsiteY79" fmla="*/ 1911448 h 4159349"/>
              <a:gd name="connsiteX80" fmla="*/ 4290909 w 10387844"/>
              <a:gd name="connsiteY80" fmla="*/ 1976360 h 4159349"/>
              <a:gd name="connsiteX81" fmla="*/ 4142998 w 10387844"/>
              <a:gd name="connsiteY81" fmla="*/ 2035574 h 4159349"/>
              <a:gd name="connsiteX82" fmla="*/ 3984185 w 10387844"/>
              <a:gd name="connsiteY82" fmla="*/ 2088594 h 4159349"/>
              <a:gd name="connsiteX83" fmla="*/ 3815958 w 10387844"/>
              <a:gd name="connsiteY83" fmla="*/ 2134801 h 4159349"/>
              <a:gd name="connsiteX84" fmla="*/ 3640051 w 10387844"/>
              <a:gd name="connsiteY84" fmla="*/ 2173699 h 4159349"/>
              <a:gd name="connsiteX85" fmla="*/ 3458196 w 10387844"/>
              <a:gd name="connsiteY85" fmla="*/ 2204916 h 4159349"/>
              <a:gd name="connsiteX86" fmla="*/ 3272378 w 10387844"/>
              <a:gd name="connsiteY86" fmla="*/ 2228081 h 4159349"/>
              <a:gd name="connsiteX87" fmla="*/ 3084578 w 10387844"/>
              <a:gd name="connsiteY87" fmla="*/ 2242699 h 4159349"/>
              <a:gd name="connsiteX88" fmla="*/ 2896902 w 10387844"/>
              <a:gd name="connsiteY88" fmla="*/ 2248521 h 4159349"/>
              <a:gd name="connsiteX89" fmla="*/ 2711456 w 10387844"/>
              <a:gd name="connsiteY89" fmla="*/ 2245301 h 4159349"/>
              <a:gd name="connsiteX90" fmla="*/ 2530222 w 10387844"/>
              <a:gd name="connsiteY90" fmla="*/ 2233037 h 4159349"/>
              <a:gd name="connsiteX91" fmla="*/ 2355429 w 10387844"/>
              <a:gd name="connsiteY91" fmla="*/ 2211482 h 4159349"/>
              <a:gd name="connsiteX92" fmla="*/ 2188936 w 10387844"/>
              <a:gd name="connsiteY92" fmla="*/ 2180760 h 4159349"/>
              <a:gd name="connsiteX93" fmla="*/ 2083515 w 10387844"/>
              <a:gd name="connsiteY93" fmla="*/ 2155241 h 4159349"/>
              <a:gd name="connsiteX94" fmla="*/ 1935232 w 10387844"/>
              <a:gd name="connsiteY94" fmla="*/ 2109529 h 4159349"/>
              <a:gd name="connsiteX95" fmla="*/ 1803054 w 10387844"/>
              <a:gd name="connsiteY95" fmla="*/ 2056386 h 4159349"/>
              <a:gd name="connsiteX96" fmla="*/ 1690448 w 10387844"/>
              <a:gd name="connsiteY96" fmla="*/ 1997791 h 4159349"/>
              <a:gd name="connsiteX97" fmla="*/ 1597167 w 10387844"/>
              <a:gd name="connsiteY97" fmla="*/ 1934613 h 4159349"/>
              <a:gd name="connsiteX98" fmla="*/ 1522840 w 10387844"/>
              <a:gd name="connsiteY98" fmla="*/ 1867842 h 4159349"/>
              <a:gd name="connsiteX99" fmla="*/ 1466971 w 10387844"/>
              <a:gd name="connsiteY99" fmla="*/ 1798223 h 4159349"/>
              <a:gd name="connsiteX100" fmla="*/ 1428940 w 10387844"/>
              <a:gd name="connsiteY100" fmla="*/ 1726621 h 4159349"/>
              <a:gd name="connsiteX101" fmla="*/ 1408005 w 10387844"/>
              <a:gd name="connsiteY101" fmla="*/ 1653656 h 4159349"/>
              <a:gd name="connsiteX102" fmla="*/ 1452106 w 10387844"/>
              <a:gd name="connsiteY102" fmla="*/ 1877877 h 4159349"/>
              <a:gd name="connsiteX103" fmla="*/ 1473289 w 10387844"/>
              <a:gd name="connsiteY103" fmla="*/ 1952823 h 4159349"/>
              <a:gd name="connsiteX104" fmla="*/ 1511443 w 10387844"/>
              <a:gd name="connsiteY104" fmla="*/ 2026407 h 4159349"/>
              <a:gd name="connsiteX105" fmla="*/ 1567189 w 10387844"/>
              <a:gd name="connsiteY105" fmla="*/ 2097885 h 4159349"/>
              <a:gd name="connsiteX106" fmla="*/ 1641144 w 10387844"/>
              <a:gd name="connsiteY106" fmla="*/ 2166514 h 4159349"/>
              <a:gd name="connsiteX107" fmla="*/ 1733682 w 10387844"/>
              <a:gd name="connsiteY107" fmla="*/ 2231302 h 4159349"/>
              <a:gd name="connsiteX108" fmla="*/ 1845296 w 10387844"/>
              <a:gd name="connsiteY108" fmla="*/ 2291384 h 4159349"/>
              <a:gd name="connsiteX109" fmla="*/ 1976112 w 10387844"/>
              <a:gd name="connsiteY109" fmla="*/ 2345890 h 4159349"/>
              <a:gd name="connsiteX110" fmla="*/ 2122785 w 10387844"/>
              <a:gd name="connsiteY110" fmla="*/ 2392716 h 4159349"/>
              <a:gd name="connsiteX111" fmla="*/ 2226967 w 10387844"/>
              <a:gd name="connsiteY111" fmla="*/ 2418854 h 4159349"/>
              <a:gd name="connsiteX112" fmla="*/ 2391477 w 10387844"/>
              <a:gd name="connsiteY112" fmla="*/ 2450320 h 4159349"/>
              <a:gd name="connsiteX113" fmla="*/ 2564164 w 10387844"/>
              <a:gd name="connsiteY113" fmla="*/ 2472370 h 4159349"/>
              <a:gd name="connsiteX114" fmla="*/ 2743045 w 10387844"/>
              <a:gd name="connsiteY114" fmla="*/ 2485006 h 4159349"/>
              <a:gd name="connsiteX115" fmla="*/ 2926138 w 10387844"/>
              <a:gd name="connsiteY115" fmla="*/ 2488227 h 4159349"/>
              <a:gd name="connsiteX116" fmla="*/ 3111336 w 10387844"/>
              <a:gd name="connsiteY116" fmla="*/ 2482281 h 4159349"/>
              <a:gd name="connsiteX117" fmla="*/ 3296659 w 10387844"/>
              <a:gd name="connsiteY117" fmla="*/ 2467291 h 4159349"/>
              <a:gd name="connsiteX118" fmla="*/ 3479999 w 10387844"/>
              <a:gd name="connsiteY118" fmla="*/ 2443630 h 4159349"/>
              <a:gd name="connsiteX119" fmla="*/ 3659376 w 10387844"/>
              <a:gd name="connsiteY119" fmla="*/ 2411546 h 4159349"/>
              <a:gd name="connsiteX120" fmla="*/ 3832929 w 10387844"/>
              <a:gd name="connsiteY120" fmla="*/ 2371533 h 4159349"/>
              <a:gd name="connsiteX121" fmla="*/ 3998927 w 10387844"/>
              <a:gd name="connsiteY121" fmla="*/ 2324087 h 4159349"/>
              <a:gd name="connsiteX122" fmla="*/ 4155633 w 10387844"/>
              <a:gd name="connsiteY122" fmla="*/ 2269705 h 4159349"/>
              <a:gd name="connsiteX123" fmla="*/ 4301686 w 10387844"/>
              <a:gd name="connsiteY123" fmla="*/ 2208880 h 4159349"/>
              <a:gd name="connsiteX124" fmla="*/ 4435599 w 10387844"/>
              <a:gd name="connsiteY124" fmla="*/ 2142234 h 4159349"/>
              <a:gd name="connsiteX125" fmla="*/ 4556133 w 10387844"/>
              <a:gd name="connsiteY125" fmla="*/ 2070384 h 4159349"/>
              <a:gd name="connsiteX126" fmla="*/ 4662297 w 10387844"/>
              <a:gd name="connsiteY126" fmla="*/ 1993827 h 4159349"/>
              <a:gd name="connsiteX127" fmla="*/ 5848187 w 10387844"/>
              <a:gd name="connsiteY127" fmla="*/ 1046651 h 4159349"/>
              <a:gd name="connsiteX128" fmla="*/ 5869371 w 10387844"/>
              <a:gd name="connsiteY128" fmla="*/ 1031662 h 4159349"/>
              <a:gd name="connsiteX129" fmla="*/ 5885104 w 10387844"/>
              <a:gd name="connsiteY129" fmla="*/ 1022371 h 4159349"/>
              <a:gd name="connsiteX130" fmla="*/ 5910994 w 10387844"/>
              <a:gd name="connsiteY130" fmla="*/ 1009611 h 4159349"/>
              <a:gd name="connsiteX131" fmla="*/ 5939362 w 10387844"/>
              <a:gd name="connsiteY131" fmla="*/ 998214 h 4159349"/>
              <a:gd name="connsiteX132" fmla="*/ 5969960 w 10387844"/>
              <a:gd name="connsiteY132" fmla="*/ 988180 h 4159349"/>
              <a:gd name="connsiteX133" fmla="*/ 6002540 w 10387844"/>
              <a:gd name="connsiteY133" fmla="*/ 979508 h 4159349"/>
              <a:gd name="connsiteX134" fmla="*/ 2742178 w 10387844"/>
              <a:gd name="connsiteY134" fmla="*/ 1597415 h 4159349"/>
              <a:gd name="connsiteX135" fmla="*/ 2747381 w 10387844"/>
              <a:gd name="connsiteY135" fmla="*/ 1576851 h 4159349"/>
              <a:gd name="connsiteX136" fmla="*/ 2756672 w 10387844"/>
              <a:gd name="connsiteY136" fmla="*/ 1556164 h 4159349"/>
              <a:gd name="connsiteX137" fmla="*/ 2770051 w 10387844"/>
              <a:gd name="connsiteY137" fmla="*/ 1535724 h 4159349"/>
              <a:gd name="connsiteX138" fmla="*/ 2787518 w 10387844"/>
              <a:gd name="connsiteY138" fmla="*/ 1515532 h 4159349"/>
              <a:gd name="connsiteX139" fmla="*/ 2808948 w 10387844"/>
              <a:gd name="connsiteY139" fmla="*/ 1495711 h 4159349"/>
              <a:gd name="connsiteX140" fmla="*/ 2834468 w 10387844"/>
              <a:gd name="connsiteY140" fmla="*/ 1476386 h 4159349"/>
              <a:gd name="connsiteX141" fmla="*/ 2863950 w 10387844"/>
              <a:gd name="connsiteY141" fmla="*/ 1457680 h 4159349"/>
              <a:gd name="connsiteX142" fmla="*/ 3196565 w 10387844"/>
              <a:gd name="connsiteY142" fmla="*/ 1263314 h 4159349"/>
              <a:gd name="connsiteX143" fmla="*/ 3291827 w 10387844"/>
              <a:gd name="connsiteY143" fmla="*/ 1202614 h 4159349"/>
              <a:gd name="connsiteX144" fmla="*/ 3346210 w 10387844"/>
              <a:gd name="connsiteY144" fmla="*/ 1161982 h 4159349"/>
              <a:gd name="connsiteX145" fmla="*/ 3414591 w 10387844"/>
              <a:gd name="connsiteY145" fmla="*/ 1101281 h 4159349"/>
              <a:gd name="connsiteX146" fmla="*/ 3467735 w 10387844"/>
              <a:gd name="connsiteY146" fmla="*/ 1041200 h 4159349"/>
              <a:gd name="connsiteX147" fmla="*/ 3506261 w 10387844"/>
              <a:gd name="connsiteY147" fmla="*/ 982110 h 4159349"/>
              <a:gd name="connsiteX148" fmla="*/ 3530789 w 10387844"/>
              <a:gd name="connsiteY148" fmla="*/ 924383 h 4159349"/>
              <a:gd name="connsiteX149" fmla="*/ 3541814 w 10387844"/>
              <a:gd name="connsiteY149" fmla="*/ 868266 h 4159349"/>
              <a:gd name="connsiteX150" fmla="*/ 3540080 w 10387844"/>
              <a:gd name="connsiteY150" fmla="*/ 814131 h 4159349"/>
              <a:gd name="connsiteX151" fmla="*/ 3524100 w 10387844"/>
              <a:gd name="connsiteY151" fmla="*/ 621252 h 4159349"/>
              <a:gd name="connsiteX152" fmla="*/ 3525710 w 10387844"/>
              <a:gd name="connsiteY152" fmla="*/ 673652 h 4159349"/>
              <a:gd name="connsiteX153" fmla="*/ 3514313 w 10387844"/>
              <a:gd name="connsiteY153" fmla="*/ 728035 h 4159349"/>
              <a:gd name="connsiteX154" fmla="*/ 3489414 w 10387844"/>
              <a:gd name="connsiteY154" fmla="*/ 784028 h 4159349"/>
              <a:gd name="connsiteX155" fmla="*/ 3450268 w 10387844"/>
              <a:gd name="connsiteY155" fmla="*/ 841260 h 4159349"/>
              <a:gd name="connsiteX156" fmla="*/ 3396381 w 10387844"/>
              <a:gd name="connsiteY156" fmla="*/ 899483 h 4159349"/>
              <a:gd name="connsiteX157" fmla="*/ 3327009 w 10387844"/>
              <a:gd name="connsiteY157" fmla="*/ 958325 h 4159349"/>
              <a:gd name="connsiteX158" fmla="*/ 3271883 w 10387844"/>
              <a:gd name="connsiteY158" fmla="*/ 997719 h 4159349"/>
              <a:gd name="connsiteX159" fmla="*/ 3175382 w 10387844"/>
              <a:gd name="connsiteY159" fmla="*/ 1056685 h 4159349"/>
              <a:gd name="connsiteX160" fmla="*/ 2838308 w 10387844"/>
              <a:gd name="connsiteY160" fmla="*/ 1245352 h 4159349"/>
              <a:gd name="connsiteX161" fmla="*/ 2808453 w 10387844"/>
              <a:gd name="connsiteY161" fmla="*/ 1263562 h 4159349"/>
              <a:gd name="connsiteX162" fmla="*/ 2782562 w 10387844"/>
              <a:gd name="connsiteY162" fmla="*/ 1282392 h 4159349"/>
              <a:gd name="connsiteX163" fmla="*/ 2760760 w 10387844"/>
              <a:gd name="connsiteY163" fmla="*/ 1301717 h 4159349"/>
              <a:gd name="connsiteX164" fmla="*/ 2743045 w 10387844"/>
              <a:gd name="connsiteY164" fmla="*/ 1321414 h 4159349"/>
              <a:gd name="connsiteX165" fmla="*/ 2729418 w 10387844"/>
              <a:gd name="connsiteY165" fmla="*/ 1341358 h 4159349"/>
              <a:gd name="connsiteX166" fmla="*/ 2719880 w 10387844"/>
              <a:gd name="connsiteY166" fmla="*/ 1361426 h 4159349"/>
              <a:gd name="connsiteX167" fmla="*/ 2714553 w 10387844"/>
              <a:gd name="connsiteY167" fmla="*/ 1381495 h 4159349"/>
              <a:gd name="connsiteX168" fmla="*/ 2713438 w 10387844"/>
              <a:gd name="connsiteY168" fmla="*/ 1401439 h 4159349"/>
              <a:gd name="connsiteX169" fmla="*/ 2741063 w 10387844"/>
              <a:gd name="connsiteY169" fmla="*/ 1618475 h 4159349"/>
              <a:gd name="connsiteX170" fmla="*/ 2742054 w 10387844"/>
              <a:gd name="connsiteY170" fmla="*/ 1598035 h 4159349"/>
              <a:gd name="connsiteX171" fmla="*/ 7331387 w 10387844"/>
              <a:gd name="connsiteY171" fmla="*/ 2058863 h 4159349"/>
              <a:gd name="connsiteX172" fmla="*/ 7346748 w 10387844"/>
              <a:gd name="connsiteY172" fmla="*/ 2035822 h 4159349"/>
              <a:gd name="connsiteX173" fmla="*/ 7770413 w 10387844"/>
              <a:gd name="connsiteY173" fmla="*/ 1501162 h 4159349"/>
              <a:gd name="connsiteX174" fmla="*/ 7813894 w 10387844"/>
              <a:gd name="connsiteY174" fmla="*/ 1434762 h 4159349"/>
              <a:gd name="connsiteX175" fmla="*/ 7833219 w 10387844"/>
              <a:gd name="connsiteY175" fmla="*/ 1390414 h 4159349"/>
              <a:gd name="connsiteX176" fmla="*/ 7848703 w 10387844"/>
              <a:gd name="connsiteY176" fmla="*/ 1324139 h 4159349"/>
              <a:gd name="connsiteX177" fmla="*/ 7876948 w 10387844"/>
              <a:gd name="connsiteY177" fmla="*/ 1115651 h 4159349"/>
              <a:gd name="connsiteX178" fmla="*/ 7861711 w 10387844"/>
              <a:gd name="connsiteY178" fmla="*/ 1179944 h 4159349"/>
              <a:gd name="connsiteX179" fmla="*/ 7842386 w 10387844"/>
              <a:gd name="connsiteY179" fmla="*/ 1223054 h 4159349"/>
              <a:gd name="connsiteX180" fmla="*/ 7798781 w 10387844"/>
              <a:gd name="connsiteY180" fmla="*/ 1287595 h 4159349"/>
              <a:gd name="connsiteX181" fmla="*/ 7372762 w 10387844"/>
              <a:gd name="connsiteY181" fmla="*/ 1807390 h 4159349"/>
              <a:gd name="connsiteX182" fmla="*/ 7357401 w 10387844"/>
              <a:gd name="connsiteY182" fmla="*/ 1829812 h 4159349"/>
              <a:gd name="connsiteX183" fmla="*/ 7346995 w 10387844"/>
              <a:gd name="connsiteY183" fmla="*/ 1852977 h 4159349"/>
              <a:gd name="connsiteX184" fmla="*/ 7341544 w 10387844"/>
              <a:gd name="connsiteY184" fmla="*/ 1876762 h 4159349"/>
              <a:gd name="connsiteX185" fmla="*/ 7315530 w 10387844"/>
              <a:gd name="connsiteY185" fmla="*/ 2107176 h 4159349"/>
              <a:gd name="connsiteX186" fmla="*/ 7320981 w 10387844"/>
              <a:gd name="connsiteY186" fmla="*/ 2082772 h 4159349"/>
              <a:gd name="connsiteX187" fmla="*/ 7331263 w 10387844"/>
              <a:gd name="connsiteY187" fmla="*/ 2058987 h 4159349"/>
              <a:gd name="connsiteX188" fmla="*/ 7209985 w 10387844"/>
              <a:gd name="connsiteY188" fmla="*/ 2889965 h 4159349"/>
              <a:gd name="connsiteX189" fmla="*/ 7008435 w 10387844"/>
              <a:gd name="connsiteY189" fmla="*/ 2822327 h 4159349"/>
              <a:gd name="connsiteX190" fmla="*/ 6824104 w 10387844"/>
              <a:gd name="connsiteY190" fmla="*/ 2747876 h 4159349"/>
              <a:gd name="connsiteX191" fmla="*/ 6657611 w 10387844"/>
              <a:gd name="connsiteY191" fmla="*/ 2667851 h 4159349"/>
              <a:gd name="connsiteX192" fmla="*/ 6509204 w 10387844"/>
              <a:gd name="connsiteY192" fmla="*/ 2583365 h 4159349"/>
              <a:gd name="connsiteX193" fmla="*/ 6379132 w 10387844"/>
              <a:gd name="connsiteY193" fmla="*/ 2495535 h 4159349"/>
              <a:gd name="connsiteX194" fmla="*/ 6267517 w 10387844"/>
              <a:gd name="connsiteY194" fmla="*/ 2405476 h 4159349"/>
              <a:gd name="connsiteX195" fmla="*/ 6174236 w 10387844"/>
              <a:gd name="connsiteY195" fmla="*/ 2314053 h 4159349"/>
              <a:gd name="connsiteX196" fmla="*/ 6099041 w 10387844"/>
              <a:gd name="connsiteY196" fmla="*/ 2222136 h 4159349"/>
              <a:gd name="connsiteX197" fmla="*/ 6041686 w 10387844"/>
              <a:gd name="connsiteY197" fmla="*/ 2130465 h 4159349"/>
              <a:gd name="connsiteX198" fmla="*/ 6001921 w 10387844"/>
              <a:gd name="connsiteY198" fmla="*/ 2039786 h 4159349"/>
              <a:gd name="connsiteX199" fmla="*/ 5979251 w 10387844"/>
              <a:gd name="connsiteY199" fmla="*/ 1950717 h 4159349"/>
              <a:gd name="connsiteX200" fmla="*/ 5973429 w 10387844"/>
              <a:gd name="connsiteY200" fmla="*/ 1863754 h 4159349"/>
              <a:gd name="connsiteX201" fmla="*/ 5964014 w 10387844"/>
              <a:gd name="connsiteY201" fmla="*/ 2093797 h 4159349"/>
              <a:gd name="connsiteX202" fmla="*/ 5969712 w 10387844"/>
              <a:gd name="connsiteY202" fmla="*/ 2183113 h 4159349"/>
              <a:gd name="connsiteX203" fmla="*/ 5992011 w 10387844"/>
              <a:gd name="connsiteY203" fmla="*/ 2274536 h 4159349"/>
              <a:gd name="connsiteX204" fmla="*/ 6031156 w 10387844"/>
              <a:gd name="connsiteY204" fmla="*/ 2367569 h 4159349"/>
              <a:gd name="connsiteX205" fmla="*/ 6087645 w 10387844"/>
              <a:gd name="connsiteY205" fmla="*/ 2461593 h 4159349"/>
              <a:gd name="connsiteX206" fmla="*/ 6161724 w 10387844"/>
              <a:gd name="connsiteY206" fmla="*/ 2555864 h 4159349"/>
              <a:gd name="connsiteX207" fmla="*/ 6253643 w 10387844"/>
              <a:gd name="connsiteY207" fmla="*/ 2649517 h 4159349"/>
              <a:gd name="connsiteX208" fmla="*/ 6363523 w 10387844"/>
              <a:gd name="connsiteY208" fmla="*/ 2741806 h 4159349"/>
              <a:gd name="connsiteX209" fmla="*/ 6491613 w 10387844"/>
              <a:gd name="connsiteY209" fmla="*/ 2831742 h 4159349"/>
              <a:gd name="connsiteX210" fmla="*/ 6637790 w 10387844"/>
              <a:gd name="connsiteY210" fmla="*/ 2918209 h 4159349"/>
              <a:gd name="connsiteX211" fmla="*/ 6801806 w 10387844"/>
              <a:gd name="connsiteY211" fmla="*/ 3000093 h 4159349"/>
              <a:gd name="connsiteX212" fmla="*/ 6983287 w 10387844"/>
              <a:gd name="connsiteY212" fmla="*/ 3076279 h 4159349"/>
              <a:gd name="connsiteX213" fmla="*/ 7181617 w 10387844"/>
              <a:gd name="connsiteY213" fmla="*/ 3145527 h 4159349"/>
              <a:gd name="connsiteX214" fmla="*/ 10387844 w 10387844"/>
              <a:gd name="connsiteY214" fmla="*/ 4159350 h 4159349"/>
              <a:gd name="connsiteX215" fmla="*/ 10387844 w 10387844"/>
              <a:gd name="connsiteY215" fmla="*/ 3856962 h 4159349"/>
              <a:gd name="connsiteX216" fmla="*/ 7210233 w 10387844"/>
              <a:gd name="connsiteY216" fmla="*/ 2889717 h 41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0387844" h="4159349">
                <a:moveTo>
                  <a:pt x="2354686" y="795053"/>
                </a:moveTo>
                <a:lnTo>
                  <a:pt x="2371905" y="801495"/>
                </a:lnTo>
                <a:lnTo>
                  <a:pt x="2394822" y="812149"/>
                </a:lnTo>
                <a:lnTo>
                  <a:pt x="2414395" y="823669"/>
                </a:lnTo>
                <a:lnTo>
                  <a:pt x="2430375" y="836181"/>
                </a:lnTo>
                <a:lnTo>
                  <a:pt x="2442887" y="849436"/>
                </a:lnTo>
                <a:lnTo>
                  <a:pt x="2451930" y="863434"/>
                </a:lnTo>
                <a:lnTo>
                  <a:pt x="2457381" y="878052"/>
                </a:lnTo>
                <a:lnTo>
                  <a:pt x="2430747" y="683191"/>
                </a:lnTo>
                <a:lnTo>
                  <a:pt x="2425296" y="669069"/>
                </a:lnTo>
                <a:lnTo>
                  <a:pt x="2416253" y="655566"/>
                </a:lnTo>
                <a:lnTo>
                  <a:pt x="2403618" y="642683"/>
                </a:lnTo>
                <a:lnTo>
                  <a:pt x="2387513" y="630666"/>
                </a:lnTo>
                <a:lnTo>
                  <a:pt x="2367940" y="619517"/>
                </a:lnTo>
                <a:lnTo>
                  <a:pt x="2344775" y="609235"/>
                </a:lnTo>
                <a:lnTo>
                  <a:pt x="2327432" y="602917"/>
                </a:lnTo>
                <a:lnTo>
                  <a:pt x="2298569" y="594494"/>
                </a:lnTo>
                <a:lnTo>
                  <a:pt x="0" y="0"/>
                </a:lnTo>
                <a:lnTo>
                  <a:pt x="0" y="160299"/>
                </a:lnTo>
                <a:lnTo>
                  <a:pt x="2326070" y="786258"/>
                </a:lnTo>
                <a:lnTo>
                  <a:pt x="2354686" y="795053"/>
                </a:lnTo>
                <a:close/>
                <a:moveTo>
                  <a:pt x="6002664" y="979880"/>
                </a:moveTo>
                <a:lnTo>
                  <a:pt x="6036978" y="972571"/>
                </a:lnTo>
                <a:lnTo>
                  <a:pt x="6072779" y="966749"/>
                </a:lnTo>
                <a:lnTo>
                  <a:pt x="6109819" y="962289"/>
                </a:lnTo>
                <a:lnTo>
                  <a:pt x="6147974" y="959316"/>
                </a:lnTo>
                <a:lnTo>
                  <a:pt x="6186872" y="957830"/>
                </a:lnTo>
                <a:lnTo>
                  <a:pt x="6226389" y="957830"/>
                </a:lnTo>
                <a:cubicBezTo>
                  <a:pt x="6226389" y="957830"/>
                  <a:pt x="6266278" y="959440"/>
                  <a:pt x="6266278" y="959440"/>
                </a:cubicBezTo>
                <a:lnTo>
                  <a:pt x="6306414" y="962537"/>
                </a:lnTo>
                <a:lnTo>
                  <a:pt x="6346428" y="967245"/>
                </a:lnTo>
                <a:lnTo>
                  <a:pt x="6386192" y="973562"/>
                </a:lnTo>
                <a:lnTo>
                  <a:pt x="6425586" y="981614"/>
                </a:lnTo>
                <a:lnTo>
                  <a:pt x="6463369" y="991153"/>
                </a:lnTo>
                <a:lnTo>
                  <a:pt x="6487153" y="998214"/>
                </a:lnTo>
                <a:lnTo>
                  <a:pt x="6520725" y="1009735"/>
                </a:lnTo>
                <a:lnTo>
                  <a:pt x="6551571" y="1022247"/>
                </a:lnTo>
                <a:lnTo>
                  <a:pt x="6579567" y="1035749"/>
                </a:lnTo>
                <a:lnTo>
                  <a:pt x="6604714" y="1050119"/>
                </a:lnTo>
                <a:lnTo>
                  <a:pt x="6626889" y="1065357"/>
                </a:lnTo>
                <a:lnTo>
                  <a:pt x="6645842" y="1081213"/>
                </a:lnTo>
                <a:lnTo>
                  <a:pt x="6661575" y="1097689"/>
                </a:lnTo>
                <a:lnTo>
                  <a:pt x="6673839" y="1114660"/>
                </a:lnTo>
                <a:lnTo>
                  <a:pt x="6682634" y="1132003"/>
                </a:lnTo>
                <a:lnTo>
                  <a:pt x="6687713" y="1149594"/>
                </a:lnTo>
                <a:lnTo>
                  <a:pt x="6688952" y="1167308"/>
                </a:lnTo>
                <a:lnTo>
                  <a:pt x="6704313" y="963528"/>
                </a:lnTo>
                <a:lnTo>
                  <a:pt x="6702950" y="946433"/>
                </a:lnTo>
                <a:lnTo>
                  <a:pt x="6697747" y="929462"/>
                </a:lnTo>
                <a:lnTo>
                  <a:pt x="6688828" y="912738"/>
                </a:lnTo>
                <a:lnTo>
                  <a:pt x="6676316" y="896386"/>
                </a:lnTo>
                <a:lnTo>
                  <a:pt x="6660460" y="880405"/>
                </a:lnTo>
                <a:lnTo>
                  <a:pt x="6641259" y="865045"/>
                </a:lnTo>
                <a:lnTo>
                  <a:pt x="6618837" y="850303"/>
                </a:lnTo>
                <a:lnTo>
                  <a:pt x="6593442" y="836305"/>
                </a:lnTo>
                <a:lnTo>
                  <a:pt x="6565073" y="823174"/>
                </a:lnTo>
                <a:lnTo>
                  <a:pt x="6533856" y="811034"/>
                </a:lnTo>
                <a:lnTo>
                  <a:pt x="6499913" y="799884"/>
                </a:lnTo>
                <a:lnTo>
                  <a:pt x="6475881" y="793071"/>
                </a:lnTo>
                <a:lnTo>
                  <a:pt x="6437726" y="783904"/>
                </a:lnTo>
                <a:lnTo>
                  <a:pt x="6397961" y="776100"/>
                </a:lnTo>
                <a:lnTo>
                  <a:pt x="6357700" y="769906"/>
                </a:lnTo>
                <a:lnTo>
                  <a:pt x="6317192" y="765322"/>
                </a:lnTo>
                <a:lnTo>
                  <a:pt x="6276684" y="762349"/>
                </a:lnTo>
                <a:lnTo>
                  <a:pt x="6236423" y="760863"/>
                </a:lnTo>
                <a:lnTo>
                  <a:pt x="6196534" y="760863"/>
                </a:lnTo>
                <a:cubicBezTo>
                  <a:pt x="6196534" y="760863"/>
                  <a:pt x="6157265" y="762226"/>
                  <a:pt x="6157265" y="762226"/>
                </a:cubicBezTo>
                <a:lnTo>
                  <a:pt x="6118738" y="765074"/>
                </a:lnTo>
                <a:lnTo>
                  <a:pt x="6081327" y="769286"/>
                </a:lnTo>
                <a:lnTo>
                  <a:pt x="6045279" y="774985"/>
                </a:lnTo>
                <a:lnTo>
                  <a:pt x="6010716" y="782046"/>
                </a:lnTo>
                <a:lnTo>
                  <a:pt x="5977889" y="790470"/>
                </a:lnTo>
                <a:lnTo>
                  <a:pt x="5947043" y="800132"/>
                </a:lnTo>
                <a:lnTo>
                  <a:pt x="5918427" y="811157"/>
                </a:lnTo>
                <a:lnTo>
                  <a:pt x="5892288" y="823545"/>
                </a:lnTo>
                <a:lnTo>
                  <a:pt x="5876432" y="832464"/>
                </a:lnTo>
                <a:lnTo>
                  <a:pt x="5855124" y="846958"/>
                </a:lnTo>
                <a:lnTo>
                  <a:pt x="4656227" y="1766881"/>
                </a:lnTo>
                <a:lnTo>
                  <a:pt x="4548700" y="1841456"/>
                </a:lnTo>
                <a:lnTo>
                  <a:pt x="4426556" y="1911448"/>
                </a:lnTo>
                <a:lnTo>
                  <a:pt x="4290909" y="1976360"/>
                </a:lnTo>
                <a:lnTo>
                  <a:pt x="4142998" y="2035574"/>
                </a:lnTo>
                <a:lnTo>
                  <a:pt x="3984185" y="2088594"/>
                </a:lnTo>
                <a:lnTo>
                  <a:pt x="3815958" y="2134801"/>
                </a:lnTo>
                <a:lnTo>
                  <a:pt x="3640051" y="2173699"/>
                </a:lnTo>
                <a:lnTo>
                  <a:pt x="3458196" y="2204916"/>
                </a:lnTo>
                <a:lnTo>
                  <a:pt x="3272378" y="2228081"/>
                </a:lnTo>
                <a:lnTo>
                  <a:pt x="3084578" y="2242699"/>
                </a:lnTo>
                <a:lnTo>
                  <a:pt x="2896902" y="2248521"/>
                </a:lnTo>
                <a:lnTo>
                  <a:pt x="2711456" y="2245301"/>
                </a:lnTo>
                <a:lnTo>
                  <a:pt x="2530222" y="2233037"/>
                </a:lnTo>
                <a:lnTo>
                  <a:pt x="2355429" y="2211482"/>
                </a:lnTo>
                <a:lnTo>
                  <a:pt x="2188936" y="2180760"/>
                </a:lnTo>
                <a:lnTo>
                  <a:pt x="2083515" y="2155241"/>
                </a:lnTo>
                <a:lnTo>
                  <a:pt x="1935232" y="2109529"/>
                </a:lnTo>
                <a:lnTo>
                  <a:pt x="1803054" y="2056386"/>
                </a:lnTo>
                <a:lnTo>
                  <a:pt x="1690448" y="1997791"/>
                </a:lnTo>
                <a:lnTo>
                  <a:pt x="1597167" y="1934613"/>
                </a:lnTo>
                <a:lnTo>
                  <a:pt x="1522840" y="1867842"/>
                </a:lnTo>
                <a:lnTo>
                  <a:pt x="1466971" y="1798223"/>
                </a:lnTo>
                <a:lnTo>
                  <a:pt x="1428940" y="1726621"/>
                </a:lnTo>
                <a:lnTo>
                  <a:pt x="1408005" y="1653656"/>
                </a:lnTo>
                <a:lnTo>
                  <a:pt x="1452106" y="1877877"/>
                </a:lnTo>
                <a:lnTo>
                  <a:pt x="1473289" y="1952823"/>
                </a:lnTo>
                <a:lnTo>
                  <a:pt x="1511443" y="2026407"/>
                </a:lnTo>
                <a:lnTo>
                  <a:pt x="1567189" y="2097885"/>
                </a:lnTo>
                <a:lnTo>
                  <a:pt x="1641144" y="2166514"/>
                </a:lnTo>
                <a:lnTo>
                  <a:pt x="1733682" y="2231302"/>
                </a:lnTo>
                <a:lnTo>
                  <a:pt x="1845296" y="2291384"/>
                </a:lnTo>
                <a:lnTo>
                  <a:pt x="1976112" y="2345890"/>
                </a:lnTo>
                <a:lnTo>
                  <a:pt x="2122785" y="2392716"/>
                </a:lnTo>
                <a:lnTo>
                  <a:pt x="2226967" y="2418854"/>
                </a:lnTo>
                <a:lnTo>
                  <a:pt x="2391477" y="2450320"/>
                </a:lnTo>
                <a:lnTo>
                  <a:pt x="2564164" y="2472370"/>
                </a:lnTo>
                <a:lnTo>
                  <a:pt x="2743045" y="2485006"/>
                </a:lnTo>
                <a:lnTo>
                  <a:pt x="2926138" y="2488227"/>
                </a:lnTo>
                <a:lnTo>
                  <a:pt x="3111336" y="2482281"/>
                </a:lnTo>
                <a:lnTo>
                  <a:pt x="3296659" y="2467291"/>
                </a:lnTo>
                <a:lnTo>
                  <a:pt x="3479999" y="2443630"/>
                </a:lnTo>
                <a:lnTo>
                  <a:pt x="3659376" y="2411546"/>
                </a:lnTo>
                <a:lnTo>
                  <a:pt x="3832929" y="2371533"/>
                </a:lnTo>
                <a:lnTo>
                  <a:pt x="3998927" y="2324087"/>
                </a:lnTo>
                <a:lnTo>
                  <a:pt x="4155633" y="2269705"/>
                </a:lnTo>
                <a:lnTo>
                  <a:pt x="4301686" y="2208880"/>
                </a:lnTo>
                <a:lnTo>
                  <a:pt x="4435599" y="2142234"/>
                </a:lnTo>
                <a:lnTo>
                  <a:pt x="4556133" y="2070384"/>
                </a:lnTo>
                <a:lnTo>
                  <a:pt x="4662297" y="1993827"/>
                </a:lnTo>
                <a:lnTo>
                  <a:pt x="5848187" y="1046651"/>
                </a:lnTo>
                <a:lnTo>
                  <a:pt x="5869371" y="1031662"/>
                </a:lnTo>
                <a:lnTo>
                  <a:pt x="5885104" y="1022371"/>
                </a:lnTo>
                <a:lnTo>
                  <a:pt x="5910994" y="1009611"/>
                </a:lnTo>
                <a:lnTo>
                  <a:pt x="5939362" y="998214"/>
                </a:lnTo>
                <a:lnTo>
                  <a:pt x="5969960" y="988180"/>
                </a:lnTo>
                <a:lnTo>
                  <a:pt x="6002540" y="979508"/>
                </a:lnTo>
                <a:close/>
                <a:moveTo>
                  <a:pt x="2742178" y="1597415"/>
                </a:moveTo>
                <a:lnTo>
                  <a:pt x="2747381" y="1576851"/>
                </a:lnTo>
                <a:lnTo>
                  <a:pt x="2756672" y="1556164"/>
                </a:lnTo>
                <a:lnTo>
                  <a:pt x="2770051" y="1535724"/>
                </a:lnTo>
                <a:lnTo>
                  <a:pt x="2787518" y="1515532"/>
                </a:lnTo>
                <a:lnTo>
                  <a:pt x="2808948" y="1495711"/>
                </a:lnTo>
                <a:lnTo>
                  <a:pt x="2834468" y="1476386"/>
                </a:lnTo>
                <a:lnTo>
                  <a:pt x="2863950" y="1457680"/>
                </a:lnTo>
                <a:lnTo>
                  <a:pt x="3196565" y="1263314"/>
                </a:lnTo>
                <a:lnTo>
                  <a:pt x="3291827" y="1202614"/>
                </a:lnTo>
                <a:lnTo>
                  <a:pt x="3346210" y="1161982"/>
                </a:lnTo>
                <a:lnTo>
                  <a:pt x="3414591" y="1101281"/>
                </a:lnTo>
                <a:lnTo>
                  <a:pt x="3467735" y="1041200"/>
                </a:lnTo>
                <a:lnTo>
                  <a:pt x="3506261" y="982110"/>
                </a:lnTo>
                <a:lnTo>
                  <a:pt x="3530789" y="924383"/>
                </a:lnTo>
                <a:lnTo>
                  <a:pt x="3541814" y="868266"/>
                </a:lnTo>
                <a:lnTo>
                  <a:pt x="3540080" y="814131"/>
                </a:lnTo>
                <a:lnTo>
                  <a:pt x="3524100" y="621252"/>
                </a:lnTo>
                <a:lnTo>
                  <a:pt x="3525710" y="673652"/>
                </a:lnTo>
                <a:lnTo>
                  <a:pt x="3514313" y="728035"/>
                </a:lnTo>
                <a:lnTo>
                  <a:pt x="3489414" y="784028"/>
                </a:lnTo>
                <a:lnTo>
                  <a:pt x="3450268" y="841260"/>
                </a:lnTo>
                <a:lnTo>
                  <a:pt x="3396381" y="899483"/>
                </a:lnTo>
                <a:lnTo>
                  <a:pt x="3327009" y="958325"/>
                </a:lnTo>
                <a:lnTo>
                  <a:pt x="3271883" y="997719"/>
                </a:lnTo>
                <a:lnTo>
                  <a:pt x="3175382" y="1056685"/>
                </a:lnTo>
                <a:lnTo>
                  <a:pt x="2838308" y="1245352"/>
                </a:lnTo>
                <a:lnTo>
                  <a:pt x="2808453" y="1263562"/>
                </a:lnTo>
                <a:lnTo>
                  <a:pt x="2782562" y="1282392"/>
                </a:lnTo>
                <a:lnTo>
                  <a:pt x="2760760" y="1301717"/>
                </a:lnTo>
                <a:lnTo>
                  <a:pt x="2743045" y="1321414"/>
                </a:lnTo>
                <a:lnTo>
                  <a:pt x="2729418" y="1341358"/>
                </a:lnTo>
                <a:lnTo>
                  <a:pt x="2719880" y="1361426"/>
                </a:lnTo>
                <a:lnTo>
                  <a:pt x="2714553" y="1381495"/>
                </a:lnTo>
                <a:lnTo>
                  <a:pt x="2713438" y="1401439"/>
                </a:lnTo>
                <a:lnTo>
                  <a:pt x="2741063" y="1618475"/>
                </a:lnTo>
                <a:lnTo>
                  <a:pt x="2742054" y="1598035"/>
                </a:lnTo>
                <a:close/>
                <a:moveTo>
                  <a:pt x="7331387" y="2058863"/>
                </a:moveTo>
                <a:lnTo>
                  <a:pt x="7346748" y="2035822"/>
                </a:lnTo>
                <a:lnTo>
                  <a:pt x="7770413" y="1501162"/>
                </a:lnTo>
                <a:lnTo>
                  <a:pt x="7813894" y="1434762"/>
                </a:lnTo>
                <a:lnTo>
                  <a:pt x="7833219" y="1390414"/>
                </a:lnTo>
                <a:lnTo>
                  <a:pt x="7848703" y="1324139"/>
                </a:lnTo>
                <a:lnTo>
                  <a:pt x="7876948" y="1115651"/>
                </a:lnTo>
                <a:lnTo>
                  <a:pt x="7861711" y="1179944"/>
                </a:lnTo>
                <a:lnTo>
                  <a:pt x="7842386" y="1223054"/>
                </a:lnTo>
                <a:lnTo>
                  <a:pt x="7798781" y="1287595"/>
                </a:lnTo>
                <a:lnTo>
                  <a:pt x="7372762" y="1807390"/>
                </a:lnTo>
                <a:lnTo>
                  <a:pt x="7357401" y="1829812"/>
                </a:lnTo>
                <a:lnTo>
                  <a:pt x="7346995" y="1852977"/>
                </a:lnTo>
                <a:lnTo>
                  <a:pt x="7341544" y="1876762"/>
                </a:lnTo>
                <a:lnTo>
                  <a:pt x="7315530" y="2107176"/>
                </a:lnTo>
                <a:lnTo>
                  <a:pt x="7320981" y="2082772"/>
                </a:lnTo>
                <a:lnTo>
                  <a:pt x="7331263" y="2058987"/>
                </a:lnTo>
                <a:close/>
                <a:moveTo>
                  <a:pt x="7209985" y="2889965"/>
                </a:moveTo>
                <a:lnTo>
                  <a:pt x="7008435" y="2822327"/>
                </a:lnTo>
                <a:lnTo>
                  <a:pt x="6824104" y="2747876"/>
                </a:lnTo>
                <a:lnTo>
                  <a:pt x="6657611" y="2667851"/>
                </a:lnTo>
                <a:lnTo>
                  <a:pt x="6509204" y="2583365"/>
                </a:lnTo>
                <a:lnTo>
                  <a:pt x="6379132" y="2495535"/>
                </a:lnTo>
                <a:lnTo>
                  <a:pt x="6267517" y="2405476"/>
                </a:lnTo>
                <a:lnTo>
                  <a:pt x="6174236" y="2314053"/>
                </a:lnTo>
                <a:lnTo>
                  <a:pt x="6099041" y="2222136"/>
                </a:lnTo>
                <a:lnTo>
                  <a:pt x="6041686" y="2130465"/>
                </a:lnTo>
                <a:lnTo>
                  <a:pt x="6001921" y="2039786"/>
                </a:lnTo>
                <a:lnTo>
                  <a:pt x="5979251" y="1950717"/>
                </a:lnTo>
                <a:lnTo>
                  <a:pt x="5973429" y="1863754"/>
                </a:lnTo>
                <a:lnTo>
                  <a:pt x="5964014" y="2093797"/>
                </a:lnTo>
                <a:lnTo>
                  <a:pt x="5969712" y="2183113"/>
                </a:lnTo>
                <a:lnTo>
                  <a:pt x="5992011" y="2274536"/>
                </a:lnTo>
                <a:lnTo>
                  <a:pt x="6031156" y="2367569"/>
                </a:lnTo>
                <a:lnTo>
                  <a:pt x="6087645" y="2461593"/>
                </a:lnTo>
                <a:lnTo>
                  <a:pt x="6161724" y="2555864"/>
                </a:lnTo>
                <a:lnTo>
                  <a:pt x="6253643" y="2649517"/>
                </a:lnTo>
                <a:lnTo>
                  <a:pt x="6363523" y="2741806"/>
                </a:lnTo>
                <a:lnTo>
                  <a:pt x="6491613" y="2831742"/>
                </a:lnTo>
                <a:lnTo>
                  <a:pt x="6637790" y="2918209"/>
                </a:lnTo>
                <a:lnTo>
                  <a:pt x="6801806" y="3000093"/>
                </a:lnTo>
                <a:lnTo>
                  <a:pt x="6983287" y="3076279"/>
                </a:lnTo>
                <a:lnTo>
                  <a:pt x="7181617" y="3145527"/>
                </a:lnTo>
                <a:lnTo>
                  <a:pt x="10387844" y="4159350"/>
                </a:lnTo>
                <a:lnTo>
                  <a:pt x="10387844" y="3856962"/>
                </a:lnTo>
                <a:lnTo>
                  <a:pt x="7210233" y="2889717"/>
                </a:lnTo>
                <a:close/>
              </a:path>
            </a:pathLst>
          </a:custGeom>
          <a:gradFill>
            <a:gsLst>
              <a:gs pos="93706">
                <a:srgbClr val="4BA526"/>
              </a:gs>
              <a:gs pos="86000">
                <a:srgbClr val="4BA526"/>
              </a:gs>
            </a:gsLst>
            <a:lin ang="0" scaled="1"/>
          </a:gradFill>
          <a:ln w="123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Freeform: Shape 182">
            <a:extLst>
              <a:ext uri="{FF2B5EF4-FFF2-40B4-BE49-F238E27FC236}">
                <a16:creationId xmlns:a16="http://schemas.microsoft.com/office/drawing/2014/main" id="{1BC42C3C-6245-523D-FEE4-34CBB93B5AFF}"/>
              </a:ext>
            </a:extLst>
          </p:cNvPr>
          <p:cNvSpPr/>
          <p:nvPr/>
        </p:nvSpPr>
        <p:spPr>
          <a:xfrm>
            <a:off x="947645" y="1888856"/>
            <a:ext cx="9172171" cy="3672587"/>
          </a:xfrm>
          <a:custGeom>
            <a:avLst/>
            <a:gdLst>
              <a:gd name="connsiteX0" fmla="*/ 2354686 w 10387844"/>
              <a:gd name="connsiteY0" fmla="*/ 795053 h 4159349"/>
              <a:gd name="connsiteX1" fmla="*/ 2371905 w 10387844"/>
              <a:gd name="connsiteY1" fmla="*/ 801495 h 4159349"/>
              <a:gd name="connsiteX2" fmla="*/ 2394822 w 10387844"/>
              <a:gd name="connsiteY2" fmla="*/ 812149 h 4159349"/>
              <a:gd name="connsiteX3" fmla="*/ 2414395 w 10387844"/>
              <a:gd name="connsiteY3" fmla="*/ 823669 h 4159349"/>
              <a:gd name="connsiteX4" fmla="*/ 2430375 w 10387844"/>
              <a:gd name="connsiteY4" fmla="*/ 836181 h 4159349"/>
              <a:gd name="connsiteX5" fmla="*/ 2442887 w 10387844"/>
              <a:gd name="connsiteY5" fmla="*/ 849436 h 4159349"/>
              <a:gd name="connsiteX6" fmla="*/ 2451930 w 10387844"/>
              <a:gd name="connsiteY6" fmla="*/ 863434 h 4159349"/>
              <a:gd name="connsiteX7" fmla="*/ 2457381 w 10387844"/>
              <a:gd name="connsiteY7" fmla="*/ 878052 h 4159349"/>
              <a:gd name="connsiteX8" fmla="*/ 2430747 w 10387844"/>
              <a:gd name="connsiteY8" fmla="*/ 683191 h 4159349"/>
              <a:gd name="connsiteX9" fmla="*/ 2425296 w 10387844"/>
              <a:gd name="connsiteY9" fmla="*/ 669069 h 4159349"/>
              <a:gd name="connsiteX10" fmla="*/ 2416253 w 10387844"/>
              <a:gd name="connsiteY10" fmla="*/ 655566 h 4159349"/>
              <a:gd name="connsiteX11" fmla="*/ 2403618 w 10387844"/>
              <a:gd name="connsiteY11" fmla="*/ 642683 h 4159349"/>
              <a:gd name="connsiteX12" fmla="*/ 2387513 w 10387844"/>
              <a:gd name="connsiteY12" fmla="*/ 630666 h 4159349"/>
              <a:gd name="connsiteX13" fmla="*/ 2367940 w 10387844"/>
              <a:gd name="connsiteY13" fmla="*/ 619517 h 4159349"/>
              <a:gd name="connsiteX14" fmla="*/ 2344775 w 10387844"/>
              <a:gd name="connsiteY14" fmla="*/ 609235 h 4159349"/>
              <a:gd name="connsiteX15" fmla="*/ 2327432 w 10387844"/>
              <a:gd name="connsiteY15" fmla="*/ 602917 h 4159349"/>
              <a:gd name="connsiteX16" fmla="*/ 2298569 w 10387844"/>
              <a:gd name="connsiteY16" fmla="*/ 594494 h 4159349"/>
              <a:gd name="connsiteX17" fmla="*/ 0 w 10387844"/>
              <a:gd name="connsiteY17" fmla="*/ 0 h 4159349"/>
              <a:gd name="connsiteX18" fmla="*/ 0 w 10387844"/>
              <a:gd name="connsiteY18" fmla="*/ 160299 h 4159349"/>
              <a:gd name="connsiteX19" fmla="*/ 2326070 w 10387844"/>
              <a:gd name="connsiteY19" fmla="*/ 786258 h 4159349"/>
              <a:gd name="connsiteX20" fmla="*/ 2354686 w 10387844"/>
              <a:gd name="connsiteY20" fmla="*/ 795053 h 4159349"/>
              <a:gd name="connsiteX21" fmla="*/ 6002664 w 10387844"/>
              <a:gd name="connsiteY21" fmla="*/ 979880 h 4159349"/>
              <a:gd name="connsiteX22" fmla="*/ 6036978 w 10387844"/>
              <a:gd name="connsiteY22" fmla="*/ 972571 h 4159349"/>
              <a:gd name="connsiteX23" fmla="*/ 6072779 w 10387844"/>
              <a:gd name="connsiteY23" fmla="*/ 966749 h 4159349"/>
              <a:gd name="connsiteX24" fmla="*/ 6109819 w 10387844"/>
              <a:gd name="connsiteY24" fmla="*/ 962289 h 4159349"/>
              <a:gd name="connsiteX25" fmla="*/ 6147974 w 10387844"/>
              <a:gd name="connsiteY25" fmla="*/ 959316 h 4159349"/>
              <a:gd name="connsiteX26" fmla="*/ 6186872 w 10387844"/>
              <a:gd name="connsiteY26" fmla="*/ 957830 h 4159349"/>
              <a:gd name="connsiteX27" fmla="*/ 6226389 w 10387844"/>
              <a:gd name="connsiteY27" fmla="*/ 957830 h 4159349"/>
              <a:gd name="connsiteX28" fmla="*/ 6266278 w 10387844"/>
              <a:gd name="connsiteY28" fmla="*/ 959440 h 4159349"/>
              <a:gd name="connsiteX29" fmla="*/ 6306414 w 10387844"/>
              <a:gd name="connsiteY29" fmla="*/ 962537 h 4159349"/>
              <a:gd name="connsiteX30" fmla="*/ 6346428 w 10387844"/>
              <a:gd name="connsiteY30" fmla="*/ 967245 h 4159349"/>
              <a:gd name="connsiteX31" fmla="*/ 6386192 w 10387844"/>
              <a:gd name="connsiteY31" fmla="*/ 973562 h 4159349"/>
              <a:gd name="connsiteX32" fmla="*/ 6425586 w 10387844"/>
              <a:gd name="connsiteY32" fmla="*/ 981614 h 4159349"/>
              <a:gd name="connsiteX33" fmla="*/ 6463369 w 10387844"/>
              <a:gd name="connsiteY33" fmla="*/ 991153 h 4159349"/>
              <a:gd name="connsiteX34" fmla="*/ 6487153 w 10387844"/>
              <a:gd name="connsiteY34" fmla="*/ 998214 h 4159349"/>
              <a:gd name="connsiteX35" fmla="*/ 6520725 w 10387844"/>
              <a:gd name="connsiteY35" fmla="*/ 1009735 h 4159349"/>
              <a:gd name="connsiteX36" fmla="*/ 6551571 w 10387844"/>
              <a:gd name="connsiteY36" fmla="*/ 1022247 h 4159349"/>
              <a:gd name="connsiteX37" fmla="*/ 6579567 w 10387844"/>
              <a:gd name="connsiteY37" fmla="*/ 1035749 h 4159349"/>
              <a:gd name="connsiteX38" fmla="*/ 6604714 w 10387844"/>
              <a:gd name="connsiteY38" fmla="*/ 1050119 h 4159349"/>
              <a:gd name="connsiteX39" fmla="*/ 6626889 w 10387844"/>
              <a:gd name="connsiteY39" fmla="*/ 1065357 h 4159349"/>
              <a:gd name="connsiteX40" fmla="*/ 6645842 w 10387844"/>
              <a:gd name="connsiteY40" fmla="*/ 1081213 h 4159349"/>
              <a:gd name="connsiteX41" fmla="*/ 6661575 w 10387844"/>
              <a:gd name="connsiteY41" fmla="*/ 1097689 h 4159349"/>
              <a:gd name="connsiteX42" fmla="*/ 6673839 w 10387844"/>
              <a:gd name="connsiteY42" fmla="*/ 1114660 h 4159349"/>
              <a:gd name="connsiteX43" fmla="*/ 6682634 w 10387844"/>
              <a:gd name="connsiteY43" fmla="*/ 1132003 h 4159349"/>
              <a:gd name="connsiteX44" fmla="*/ 6687713 w 10387844"/>
              <a:gd name="connsiteY44" fmla="*/ 1149594 h 4159349"/>
              <a:gd name="connsiteX45" fmla="*/ 6688952 w 10387844"/>
              <a:gd name="connsiteY45" fmla="*/ 1167308 h 4159349"/>
              <a:gd name="connsiteX46" fmla="*/ 6704313 w 10387844"/>
              <a:gd name="connsiteY46" fmla="*/ 963528 h 4159349"/>
              <a:gd name="connsiteX47" fmla="*/ 6702950 w 10387844"/>
              <a:gd name="connsiteY47" fmla="*/ 946433 h 4159349"/>
              <a:gd name="connsiteX48" fmla="*/ 6697747 w 10387844"/>
              <a:gd name="connsiteY48" fmla="*/ 929462 h 4159349"/>
              <a:gd name="connsiteX49" fmla="*/ 6688828 w 10387844"/>
              <a:gd name="connsiteY49" fmla="*/ 912738 h 4159349"/>
              <a:gd name="connsiteX50" fmla="*/ 6676316 w 10387844"/>
              <a:gd name="connsiteY50" fmla="*/ 896386 h 4159349"/>
              <a:gd name="connsiteX51" fmla="*/ 6660460 w 10387844"/>
              <a:gd name="connsiteY51" fmla="*/ 880405 h 4159349"/>
              <a:gd name="connsiteX52" fmla="*/ 6641259 w 10387844"/>
              <a:gd name="connsiteY52" fmla="*/ 865045 h 4159349"/>
              <a:gd name="connsiteX53" fmla="*/ 6618837 w 10387844"/>
              <a:gd name="connsiteY53" fmla="*/ 850303 h 4159349"/>
              <a:gd name="connsiteX54" fmla="*/ 6593442 w 10387844"/>
              <a:gd name="connsiteY54" fmla="*/ 836305 h 4159349"/>
              <a:gd name="connsiteX55" fmla="*/ 6565073 w 10387844"/>
              <a:gd name="connsiteY55" fmla="*/ 823174 h 4159349"/>
              <a:gd name="connsiteX56" fmla="*/ 6533856 w 10387844"/>
              <a:gd name="connsiteY56" fmla="*/ 811034 h 4159349"/>
              <a:gd name="connsiteX57" fmla="*/ 6499913 w 10387844"/>
              <a:gd name="connsiteY57" fmla="*/ 799885 h 4159349"/>
              <a:gd name="connsiteX58" fmla="*/ 6475881 w 10387844"/>
              <a:gd name="connsiteY58" fmla="*/ 793071 h 4159349"/>
              <a:gd name="connsiteX59" fmla="*/ 6437726 w 10387844"/>
              <a:gd name="connsiteY59" fmla="*/ 783904 h 4159349"/>
              <a:gd name="connsiteX60" fmla="*/ 6397961 w 10387844"/>
              <a:gd name="connsiteY60" fmla="*/ 776100 h 4159349"/>
              <a:gd name="connsiteX61" fmla="*/ 6357700 w 10387844"/>
              <a:gd name="connsiteY61" fmla="*/ 769906 h 4159349"/>
              <a:gd name="connsiteX62" fmla="*/ 6317192 w 10387844"/>
              <a:gd name="connsiteY62" fmla="*/ 765322 h 4159349"/>
              <a:gd name="connsiteX63" fmla="*/ 6276684 w 10387844"/>
              <a:gd name="connsiteY63" fmla="*/ 762349 h 4159349"/>
              <a:gd name="connsiteX64" fmla="*/ 6236423 w 10387844"/>
              <a:gd name="connsiteY64" fmla="*/ 760863 h 4159349"/>
              <a:gd name="connsiteX65" fmla="*/ 6196534 w 10387844"/>
              <a:gd name="connsiteY65" fmla="*/ 760863 h 4159349"/>
              <a:gd name="connsiteX66" fmla="*/ 6157265 w 10387844"/>
              <a:gd name="connsiteY66" fmla="*/ 762225 h 4159349"/>
              <a:gd name="connsiteX67" fmla="*/ 6118738 w 10387844"/>
              <a:gd name="connsiteY67" fmla="*/ 765075 h 4159349"/>
              <a:gd name="connsiteX68" fmla="*/ 6081327 w 10387844"/>
              <a:gd name="connsiteY68" fmla="*/ 769286 h 4159349"/>
              <a:gd name="connsiteX69" fmla="*/ 6045279 w 10387844"/>
              <a:gd name="connsiteY69" fmla="*/ 774985 h 4159349"/>
              <a:gd name="connsiteX70" fmla="*/ 6010716 w 10387844"/>
              <a:gd name="connsiteY70" fmla="*/ 782046 h 4159349"/>
              <a:gd name="connsiteX71" fmla="*/ 5977889 w 10387844"/>
              <a:gd name="connsiteY71" fmla="*/ 790470 h 4159349"/>
              <a:gd name="connsiteX72" fmla="*/ 5947043 w 10387844"/>
              <a:gd name="connsiteY72" fmla="*/ 800132 h 4159349"/>
              <a:gd name="connsiteX73" fmla="*/ 5918427 w 10387844"/>
              <a:gd name="connsiteY73" fmla="*/ 811158 h 4159349"/>
              <a:gd name="connsiteX74" fmla="*/ 5892288 w 10387844"/>
              <a:gd name="connsiteY74" fmla="*/ 823545 h 4159349"/>
              <a:gd name="connsiteX75" fmla="*/ 5876432 w 10387844"/>
              <a:gd name="connsiteY75" fmla="*/ 832464 h 4159349"/>
              <a:gd name="connsiteX76" fmla="*/ 5855124 w 10387844"/>
              <a:gd name="connsiteY76" fmla="*/ 846958 h 4159349"/>
              <a:gd name="connsiteX77" fmla="*/ 4656227 w 10387844"/>
              <a:gd name="connsiteY77" fmla="*/ 1766881 h 4159349"/>
              <a:gd name="connsiteX78" fmla="*/ 4548700 w 10387844"/>
              <a:gd name="connsiteY78" fmla="*/ 1841456 h 4159349"/>
              <a:gd name="connsiteX79" fmla="*/ 4426556 w 10387844"/>
              <a:gd name="connsiteY79" fmla="*/ 1911448 h 4159349"/>
              <a:gd name="connsiteX80" fmla="*/ 4290909 w 10387844"/>
              <a:gd name="connsiteY80" fmla="*/ 1976360 h 4159349"/>
              <a:gd name="connsiteX81" fmla="*/ 4142998 w 10387844"/>
              <a:gd name="connsiteY81" fmla="*/ 2035574 h 4159349"/>
              <a:gd name="connsiteX82" fmla="*/ 3984185 w 10387844"/>
              <a:gd name="connsiteY82" fmla="*/ 2088594 h 4159349"/>
              <a:gd name="connsiteX83" fmla="*/ 3815958 w 10387844"/>
              <a:gd name="connsiteY83" fmla="*/ 2134801 h 4159349"/>
              <a:gd name="connsiteX84" fmla="*/ 3640051 w 10387844"/>
              <a:gd name="connsiteY84" fmla="*/ 2173699 h 4159349"/>
              <a:gd name="connsiteX85" fmla="*/ 3458196 w 10387844"/>
              <a:gd name="connsiteY85" fmla="*/ 2204916 h 4159349"/>
              <a:gd name="connsiteX86" fmla="*/ 3272378 w 10387844"/>
              <a:gd name="connsiteY86" fmla="*/ 2228081 h 4159349"/>
              <a:gd name="connsiteX87" fmla="*/ 3084578 w 10387844"/>
              <a:gd name="connsiteY87" fmla="*/ 2242699 h 4159349"/>
              <a:gd name="connsiteX88" fmla="*/ 2896902 w 10387844"/>
              <a:gd name="connsiteY88" fmla="*/ 2248521 h 4159349"/>
              <a:gd name="connsiteX89" fmla="*/ 2711456 w 10387844"/>
              <a:gd name="connsiteY89" fmla="*/ 2245301 h 4159349"/>
              <a:gd name="connsiteX90" fmla="*/ 2530222 w 10387844"/>
              <a:gd name="connsiteY90" fmla="*/ 2233037 h 4159349"/>
              <a:gd name="connsiteX91" fmla="*/ 2355429 w 10387844"/>
              <a:gd name="connsiteY91" fmla="*/ 2211482 h 4159349"/>
              <a:gd name="connsiteX92" fmla="*/ 2188936 w 10387844"/>
              <a:gd name="connsiteY92" fmla="*/ 2180760 h 4159349"/>
              <a:gd name="connsiteX93" fmla="*/ 2083515 w 10387844"/>
              <a:gd name="connsiteY93" fmla="*/ 2155241 h 4159349"/>
              <a:gd name="connsiteX94" fmla="*/ 1935232 w 10387844"/>
              <a:gd name="connsiteY94" fmla="*/ 2109529 h 4159349"/>
              <a:gd name="connsiteX95" fmla="*/ 1803054 w 10387844"/>
              <a:gd name="connsiteY95" fmla="*/ 2056386 h 4159349"/>
              <a:gd name="connsiteX96" fmla="*/ 1690448 w 10387844"/>
              <a:gd name="connsiteY96" fmla="*/ 1997791 h 4159349"/>
              <a:gd name="connsiteX97" fmla="*/ 1597167 w 10387844"/>
              <a:gd name="connsiteY97" fmla="*/ 1934613 h 4159349"/>
              <a:gd name="connsiteX98" fmla="*/ 1522840 w 10387844"/>
              <a:gd name="connsiteY98" fmla="*/ 1867842 h 4159349"/>
              <a:gd name="connsiteX99" fmla="*/ 1466971 w 10387844"/>
              <a:gd name="connsiteY99" fmla="*/ 1798223 h 4159349"/>
              <a:gd name="connsiteX100" fmla="*/ 1428940 w 10387844"/>
              <a:gd name="connsiteY100" fmla="*/ 1726621 h 4159349"/>
              <a:gd name="connsiteX101" fmla="*/ 1408005 w 10387844"/>
              <a:gd name="connsiteY101" fmla="*/ 1653656 h 4159349"/>
              <a:gd name="connsiteX102" fmla="*/ 1452106 w 10387844"/>
              <a:gd name="connsiteY102" fmla="*/ 1877877 h 4159349"/>
              <a:gd name="connsiteX103" fmla="*/ 1473289 w 10387844"/>
              <a:gd name="connsiteY103" fmla="*/ 1952823 h 4159349"/>
              <a:gd name="connsiteX104" fmla="*/ 1511443 w 10387844"/>
              <a:gd name="connsiteY104" fmla="*/ 2026407 h 4159349"/>
              <a:gd name="connsiteX105" fmla="*/ 1567189 w 10387844"/>
              <a:gd name="connsiteY105" fmla="*/ 2097885 h 4159349"/>
              <a:gd name="connsiteX106" fmla="*/ 1641144 w 10387844"/>
              <a:gd name="connsiteY106" fmla="*/ 2166514 h 4159349"/>
              <a:gd name="connsiteX107" fmla="*/ 1733682 w 10387844"/>
              <a:gd name="connsiteY107" fmla="*/ 2231302 h 4159349"/>
              <a:gd name="connsiteX108" fmla="*/ 1845296 w 10387844"/>
              <a:gd name="connsiteY108" fmla="*/ 2291384 h 4159349"/>
              <a:gd name="connsiteX109" fmla="*/ 1976112 w 10387844"/>
              <a:gd name="connsiteY109" fmla="*/ 2345890 h 4159349"/>
              <a:gd name="connsiteX110" fmla="*/ 2122785 w 10387844"/>
              <a:gd name="connsiteY110" fmla="*/ 2392716 h 4159349"/>
              <a:gd name="connsiteX111" fmla="*/ 2226967 w 10387844"/>
              <a:gd name="connsiteY111" fmla="*/ 2418854 h 4159349"/>
              <a:gd name="connsiteX112" fmla="*/ 2391477 w 10387844"/>
              <a:gd name="connsiteY112" fmla="*/ 2450320 h 4159349"/>
              <a:gd name="connsiteX113" fmla="*/ 2564164 w 10387844"/>
              <a:gd name="connsiteY113" fmla="*/ 2472370 h 4159349"/>
              <a:gd name="connsiteX114" fmla="*/ 2743045 w 10387844"/>
              <a:gd name="connsiteY114" fmla="*/ 2485006 h 4159349"/>
              <a:gd name="connsiteX115" fmla="*/ 2926138 w 10387844"/>
              <a:gd name="connsiteY115" fmla="*/ 2488227 h 4159349"/>
              <a:gd name="connsiteX116" fmla="*/ 3111336 w 10387844"/>
              <a:gd name="connsiteY116" fmla="*/ 2482281 h 4159349"/>
              <a:gd name="connsiteX117" fmla="*/ 3296659 w 10387844"/>
              <a:gd name="connsiteY117" fmla="*/ 2467291 h 4159349"/>
              <a:gd name="connsiteX118" fmla="*/ 3479999 w 10387844"/>
              <a:gd name="connsiteY118" fmla="*/ 2443630 h 4159349"/>
              <a:gd name="connsiteX119" fmla="*/ 3659376 w 10387844"/>
              <a:gd name="connsiteY119" fmla="*/ 2411546 h 4159349"/>
              <a:gd name="connsiteX120" fmla="*/ 3832929 w 10387844"/>
              <a:gd name="connsiteY120" fmla="*/ 2371533 h 4159349"/>
              <a:gd name="connsiteX121" fmla="*/ 3998927 w 10387844"/>
              <a:gd name="connsiteY121" fmla="*/ 2324087 h 4159349"/>
              <a:gd name="connsiteX122" fmla="*/ 4155633 w 10387844"/>
              <a:gd name="connsiteY122" fmla="*/ 2269705 h 4159349"/>
              <a:gd name="connsiteX123" fmla="*/ 4301686 w 10387844"/>
              <a:gd name="connsiteY123" fmla="*/ 2208880 h 4159349"/>
              <a:gd name="connsiteX124" fmla="*/ 4435599 w 10387844"/>
              <a:gd name="connsiteY124" fmla="*/ 2142234 h 4159349"/>
              <a:gd name="connsiteX125" fmla="*/ 4556133 w 10387844"/>
              <a:gd name="connsiteY125" fmla="*/ 2070384 h 4159349"/>
              <a:gd name="connsiteX126" fmla="*/ 4662297 w 10387844"/>
              <a:gd name="connsiteY126" fmla="*/ 1993827 h 4159349"/>
              <a:gd name="connsiteX127" fmla="*/ 5848187 w 10387844"/>
              <a:gd name="connsiteY127" fmla="*/ 1046651 h 4159349"/>
              <a:gd name="connsiteX128" fmla="*/ 5869371 w 10387844"/>
              <a:gd name="connsiteY128" fmla="*/ 1031662 h 4159349"/>
              <a:gd name="connsiteX129" fmla="*/ 5885104 w 10387844"/>
              <a:gd name="connsiteY129" fmla="*/ 1022371 h 4159349"/>
              <a:gd name="connsiteX130" fmla="*/ 5910994 w 10387844"/>
              <a:gd name="connsiteY130" fmla="*/ 1009611 h 4159349"/>
              <a:gd name="connsiteX131" fmla="*/ 5939362 w 10387844"/>
              <a:gd name="connsiteY131" fmla="*/ 998214 h 4159349"/>
              <a:gd name="connsiteX132" fmla="*/ 5969960 w 10387844"/>
              <a:gd name="connsiteY132" fmla="*/ 988180 h 4159349"/>
              <a:gd name="connsiteX133" fmla="*/ 6002540 w 10387844"/>
              <a:gd name="connsiteY133" fmla="*/ 979508 h 4159349"/>
              <a:gd name="connsiteX134" fmla="*/ 2742178 w 10387844"/>
              <a:gd name="connsiteY134" fmla="*/ 1597415 h 4159349"/>
              <a:gd name="connsiteX135" fmla="*/ 2747381 w 10387844"/>
              <a:gd name="connsiteY135" fmla="*/ 1576851 h 4159349"/>
              <a:gd name="connsiteX136" fmla="*/ 2756672 w 10387844"/>
              <a:gd name="connsiteY136" fmla="*/ 1556164 h 4159349"/>
              <a:gd name="connsiteX137" fmla="*/ 2770051 w 10387844"/>
              <a:gd name="connsiteY137" fmla="*/ 1535724 h 4159349"/>
              <a:gd name="connsiteX138" fmla="*/ 2787518 w 10387844"/>
              <a:gd name="connsiteY138" fmla="*/ 1515532 h 4159349"/>
              <a:gd name="connsiteX139" fmla="*/ 2808948 w 10387844"/>
              <a:gd name="connsiteY139" fmla="*/ 1495711 h 4159349"/>
              <a:gd name="connsiteX140" fmla="*/ 2834468 w 10387844"/>
              <a:gd name="connsiteY140" fmla="*/ 1476386 h 4159349"/>
              <a:gd name="connsiteX141" fmla="*/ 2863950 w 10387844"/>
              <a:gd name="connsiteY141" fmla="*/ 1457680 h 4159349"/>
              <a:gd name="connsiteX142" fmla="*/ 3196565 w 10387844"/>
              <a:gd name="connsiteY142" fmla="*/ 1263314 h 4159349"/>
              <a:gd name="connsiteX143" fmla="*/ 3291827 w 10387844"/>
              <a:gd name="connsiteY143" fmla="*/ 1202614 h 4159349"/>
              <a:gd name="connsiteX144" fmla="*/ 3346210 w 10387844"/>
              <a:gd name="connsiteY144" fmla="*/ 1161982 h 4159349"/>
              <a:gd name="connsiteX145" fmla="*/ 3414591 w 10387844"/>
              <a:gd name="connsiteY145" fmla="*/ 1101281 h 4159349"/>
              <a:gd name="connsiteX146" fmla="*/ 3467735 w 10387844"/>
              <a:gd name="connsiteY146" fmla="*/ 1041200 h 4159349"/>
              <a:gd name="connsiteX147" fmla="*/ 3506261 w 10387844"/>
              <a:gd name="connsiteY147" fmla="*/ 982110 h 4159349"/>
              <a:gd name="connsiteX148" fmla="*/ 3530789 w 10387844"/>
              <a:gd name="connsiteY148" fmla="*/ 924383 h 4159349"/>
              <a:gd name="connsiteX149" fmla="*/ 3541814 w 10387844"/>
              <a:gd name="connsiteY149" fmla="*/ 868266 h 4159349"/>
              <a:gd name="connsiteX150" fmla="*/ 3540080 w 10387844"/>
              <a:gd name="connsiteY150" fmla="*/ 814131 h 4159349"/>
              <a:gd name="connsiteX151" fmla="*/ 3524100 w 10387844"/>
              <a:gd name="connsiteY151" fmla="*/ 621252 h 4159349"/>
              <a:gd name="connsiteX152" fmla="*/ 3525710 w 10387844"/>
              <a:gd name="connsiteY152" fmla="*/ 673652 h 4159349"/>
              <a:gd name="connsiteX153" fmla="*/ 3514313 w 10387844"/>
              <a:gd name="connsiteY153" fmla="*/ 728035 h 4159349"/>
              <a:gd name="connsiteX154" fmla="*/ 3489414 w 10387844"/>
              <a:gd name="connsiteY154" fmla="*/ 784028 h 4159349"/>
              <a:gd name="connsiteX155" fmla="*/ 3450268 w 10387844"/>
              <a:gd name="connsiteY155" fmla="*/ 841260 h 4159349"/>
              <a:gd name="connsiteX156" fmla="*/ 3396381 w 10387844"/>
              <a:gd name="connsiteY156" fmla="*/ 899483 h 4159349"/>
              <a:gd name="connsiteX157" fmla="*/ 3327009 w 10387844"/>
              <a:gd name="connsiteY157" fmla="*/ 958325 h 4159349"/>
              <a:gd name="connsiteX158" fmla="*/ 3271883 w 10387844"/>
              <a:gd name="connsiteY158" fmla="*/ 997719 h 4159349"/>
              <a:gd name="connsiteX159" fmla="*/ 3175382 w 10387844"/>
              <a:gd name="connsiteY159" fmla="*/ 1056685 h 4159349"/>
              <a:gd name="connsiteX160" fmla="*/ 2838308 w 10387844"/>
              <a:gd name="connsiteY160" fmla="*/ 1245352 h 4159349"/>
              <a:gd name="connsiteX161" fmla="*/ 2808453 w 10387844"/>
              <a:gd name="connsiteY161" fmla="*/ 1263562 h 4159349"/>
              <a:gd name="connsiteX162" fmla="*/ 2782562 w 10387844"/>
              <a:gd name="connsiteY162" fmla="*/ 1282392 h 4159349"/>
              <a:gd name="connsiteX163" fmla="*/ 2760760 w 10387844"/>
              <a:gd name="connsiteY163" fmla="*/ 1301717 h 4159349"/>
              <a:gd name="connsiteX164" fmla="*/ 2743045 w 10387844"/>
              <a:gd name="connsiteY164" fmla="*/ 1321414 h 4159349"/>
              <a:gd name="connsiteX165" fmla="*/ 2729418 w 10387844"/>
              <a:gd name="connsiteY165" fmla="*/ 1341358 h 4159349"/>
              <a:gd name="connsiteX166" fmla="*/ 2719880 w 10387844"/>
              <a:gd name="connsiteY166" fmla="*/ 1361426 h 4159349"/>
              <a:gd name="connsiteX167" fmla="*/ 2714553 w 10387844"/>
              <a:gd name="connsiteY167" fmla="*/ 1381495 h 4159349"/>
              <a:gd name="connsiteX168" fmla="*/ 2713438 w 10387844"/>
              <a:gd name="connsiteY168" fmla="*/ 1401439 h 4159349"/>
              <a:gd name="connsiteX169" fmla="*/ 2741063 w 10387844"/>
              <a:gd name="connsiteY169" fmla="*/ 1618475 h 4159349"/>
              <a:gd name="connsiteX170" fmla="*/ 2742054 w 10387844"/>
              <a:gd name="connsiteY170" fmla="*/ 1598035 h 4159349"/>
              <a:gd name="connsiteX171" fmla="*/ 7331387 w 10387844"/>
              <a:gd name="connsiteY171" fmla="*/ 2058863 h 4159349"/>
              <a:gd name="connsiteX172" fmla="*/ 7346748 w 10387844"/>
              <a:gd name="connsiteY172" fmla="*/ 2035822 h 4159349"/>
              <a:gd name="connsiteX173" fmla="*/ 7770413 w 10387844"/>
              <a:gd name="connsiteY173" fmla="*/ 1501162 h 4159349"/>
              <a:gd name="connsiteX174" fmla="*/ 7813894 w 10387844"/>
              <a:gd name="connsiteY174" fmla="*/ 1434762 h 4159349"/>
              <a:gd name="connsiteX175" fmla="*/ 7833219 w 10387844"/>
              <a:gd name="connsiteY175" fmla="*/ 1390414 h 4159349"/>
              <a:gd name="connsiteX176" fmla="*/ 7848703 w 10387844"/>
              <a:gd name="connsiteY176" fmla="*/ 1324139 h 4159349"/>
              <a:gd name="connsiteX177" fmla="*/ 7876948 w 10387844"/>
              <a:gd name="connsiteY177" fmla="*/ 1115651 h 4159349"/>
              <a:gd name="connsiteX178" fmla="*/ 7861711 w 10387844"/>
              <a:gd name="connsiteY178" fmla="*/ 1179944 h 4159349"/>
              <a:gd name="connsiteX179" fmla="*/ 7842386 w 10387844"/>
              <a:gd name="connsiteY179" fmla="*/ 1223054 h 4159349"/>
              <a:gd name="connsiteX180" fmla="*/ 7798781 w 10387844"/>
              <a:gd name="connsiteY180" fmla="*/ 1287595 h 4159349"/>
              <a:gd name="connsiteX181" fmla="*/ 7372762 w 10387844"/>
              <a:gd name="connsiteY181" fmla="*/ 1807390 h 4159349"/>
              <a:gd name="connsiteX182" fmla="*/ 7357401 w 10387844"/>
              <a:gd name="connsiteY182" fmla="*/ 1829812 h 4159349"/>
              <a:gd name="connsiteX183" fmla="*/ 7346995 w 10387844"/>
              <a:gd name="connsiteY183" fmla="*/ 1852977 h 4159349"/>
              <a:gd name="connsiteX184" fmla="*/ 7341544 w 10387844"/>
              <a:gd name="connsiteY184" fmla="*/ 1876762 h 4159349"/>
              <a:gd name="connsiteX185" fmla="*/ 7315530 w 10387844"/>
              <a:gd name="connsiteY185" fmla="*/ 2107176 h 4159349"/>
              <a:gd name="connsiteX186" fmla="*/ 7320981 w 10387844"/>
              <a:gd name="connsiteY186" fmla="*/ 2082772 h 4159349"/>
              <a:gd name="connsiteX187" fmla="*/ 7331263 w 10387844"/>
              <a:gd name="connsiteY187" fmla="*/ 2058987 h 4159349"/>
              <a:gd name="connsiteX188" fmla="*/ 7209985 w 10387844"/>
              <a:gd name="connsiteY188" fmla="*/ 2889965 h 4159349"/>
              <a:gd name="connsiteX189" fmla="*/ 7008435 w 10387844"/>
              <a:gd name="connsiteY189" fmla="*/ 2822327 h 4159349"/>
              <a:gd name="connsiteX190" fmla="*/ 6824104 w 10387844"/>
              <a:gd name="connsiteY190" fmla="*/ 2747876 h 4159349"/>
              <a:gd name="connsiteX191" fmla="*/ 6657611 w 10387844"/>
              <a:gd name="connsiteY191" fmla="*/ 2667851 h 4159349"/>
              <a:gd name="connsiteX192" fmla="*/ 6509204 w 10387844"/>
              <a:gd name="connsiteY192" fmla="*/ 2583365 h 4159349"/>
              <a:gd name="connsiteX193" fmla="*/ 6379132 w 10387844"/>
              <a:gd name="connsiteY193" fmla="*/ 2495535 h 4159349"/>
              <a:gd name="connsiteX194" fmla="*/ 6267517 w 10387844"/>
              <a:gd name="connsiteY194" fmla="*/ 2405476 h 4159349"/>
              <a:gd name="connsiteX195" fmla="*/ 6174236 w 10387844"/>
              <a:gd name="connsiteY195" fmla="*/ 2314053 h 4159349"/>
              <a:gd name="connsiteX196" fmla="*/ 6099041 w 10387844"/>
              <a:gd name="connsiteY196" fmla="*/ 2222136 h 4159349"/>
              <a:gd name="connsiteX197" fmla="*/ 6041686 w 10387844"/>
              <a:gd name="connsiteY197" fmla="*/ 2130465 h 4159349"/>
              <a:gd name="connsiteX198" fmla="*/ 6001921 w 10387844"/>
              <a:gd name="connsiteY198" fmla="*/ 2039786 h 4159349"/>
              <a:gd name="connsiteX199" fmla="*/ 5979251 w 10387844"/>
              <a:gd name="connsiteY199" fmla="*/ 1950717 h 4159349"/>
              <a:gd name="connsiteX200" fmla="*/ 5973429 w 10387844"/>
              <a:gd name="connsiteY200" fmla="*/ 1863754 h 4159349"/>
              <a:gd name="connsiteX201" fmla="*/ 5964014 w 10387844"/>
              <a:gd name="connsiteY201" fmla="*/ 2093797 h 4159349"/>
              <a:gd name="connsiteX202" fmla="*/ 5969712 w 10387844"/>
              <a:gd name="connsiteY202" fmla="*/ 2183113 h 4159349"/>
              <a:gd name="connsiteX203" fmla="*/ 5992011 w 10387844"/>
              <a:gd name="connsiteY203" fmla="*/ 2274536 h 4159349"/>
              <a:gd name="connsiteX204" fmla="*/ 6031156 w 10387844"/>
              <a:gd name="connsiteY204" fmla="*/ 2367569 h 4159349"/>
              <a:gd name="connsiteX205" fmla="*/ 6087645 w 10387844"/>
              <a:gd name="connsiteY205" fmla="*/ 2461593 h 4159349"/>
              <a:gd name="connsiteX206" fmla="*/ 6161724 w 10387844"/>
              <a:gd name="connsiteY206" fmla="*/ 2555864 h 4159349"/>
              <a:gd name="connsiteX207" fmla="*/ 6253643 w 10387844"/>
              <a:gd name="connsiteY207" fmla="*/ 2649517 h 4159349"/>
              <a:gd name="connsiteX208" fmla="*/ 6363523 w 10387844"/>
              <a:gd name="connsiteY208" fmla="*/ 2741806 h 4159349"/>
              <a:gd name="connsiteX209" fmla="*/ 6491613 w 10387844"/>
              <a:gd name="connsiteY209" fmla="*/ 2831742 h 4159349"/>
              <a:gd name="connsiteX210" fmla="*/ 6637790 w 10387844"/>
              <a:gd name="connsiteY210" fmla="*/ 2918209 h 4159349"/>
              <a:gd name="connsiteX211" fmla="*/ 6801806 w 10387844"/>
              <a:gd name="connsiteY211" fmla="*/ 3000093 h 4159349"/>
              <a:gd name="connsiteX212" fmla="*/ 6983287 w 10387844"/>
              <a:gd name="connsiteY212" fmla="*/ 3076279 h 4159349"/>
              <a:gd name="connsiteX213" fmla="*/ 7181617 w 10387844"/>
              <a:gd name="connsiteY213" fmla="*/ 3145527 h 4159349"/>
              <a:gd name="connsiteX214" fmla="*/ 10387844 w 10387844"/>
              <a:gd name="connsiteY214" fmla="*/ 4159350 h 4159349"/>
              <a:gd name="connsiteX215" fmla="*/ 10387844 w 10387844"/>
              <a:gd name="connsiteY215" fmla="*/ 3856962 h 4159349"/>
              <a:gd name="connsiteX216" fmla="*/ 7210233 w 10387844"/>
              <a:gd name="connsiteY216" fmla="*/ 2889717 h 41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0387844" h="4159349">
                <a:moveTo>
                  <a:pt x="2354686" y="795053"/>
                </a:moveTo>
                <a:lnTo>
                  <a:pt x="2371905" y="801495"/>
                </a:lnTo>
                <a:lnTo>
                  <a:pt x="2394822" y="812149"/>
                </a:lnTo>
                <a:lnTo>
                  <a:pt x="2414395" y="823669"/>
                </a:lnTo>
                <a:lnTo>
                  <a:pt x="2430375" y="836181"/>
                </a:lnTo>
                <a:lnTo>
                  <a:pt x="2442887" y="849436"/>
                </a:lnTo>
                <a:lnTo>
                  <a:pt x="2451930" y="863434"/>
                </a:lnTo>
                <a:lnTo>
                  <a:pt x="2457381" y="878052"/>
                </a:lnTo>
                <a:lnTo>
                  <a:pt x="2430747" y="683191"/>
                </a:lnTo>
                <a:lnTo>
                  <a:pt x="2425296" y="669069"/>
                </a:lnTo>
                <a:lnTo>
                  <a:pt x="2416253" y="655566"/>
                </a:lnTo>
                <a:lnTo>
                  <a:pt x="2403618" y="642683"/>
                </a:lnTo>
                <a:lnTo>
                  <a:pt x="2387513" y="630666"/>
                </a:lnTo>
                <a:lnTo>
                  <a:pt x="2367940" y="619517"/>
                </a:lnTo>
                <a:lnTo>
                  <a:pt x="2344775" y="609235"/>
                </a:lnTo>
                <a:lnTo>
                  <a:pt x="2327432" y="602917"/>
                </a:lnTo>
                <a:lnTo>
                  <a:pt x="2298569" y="594494"/>
                </a:lnTo>
                <a:lnTo>
                  <a:pt x="0" y="0"/>
                </a:lnTo>
                <a:lnTo>
                  <a:pt x="0" y="160299"/>
                </a:lnTo>
                <a:lnTo>
                  <a:pt x="2326070" y="786258"/>
                </a:lnTo>
                <a:lnTo>
                  <a:pt x="2354686" y="795053"/>
                </a:lnTo>
                <a:close/>
                <a:moveTo>
                  <a:pt x="6002664" y="979880"/>
                </a:moveTo>
                <a:lnTo>
                  <a:pt x="6036978" y="972571"/>
                </a:lnTo>
                <a:lnTo>
                  <a:pt x="6072779" y="966749"/>
                </a:lnTo>
                <a:lnTo>
                  <a:pt x="6109819" y="962289"/>
                </a:lnTo>
                <a:lnTo>
                  <a:pt x="6147974" y="959316"/>
                </a:lnTo>
                <a:lnTo>
                  <a:pt x="6186872" y="957830"/>
                </a:lnTo>
                <a:lnTo>
                  <a:pt x="6226389" y="957830"/>
                </a:lnTo>
                <a:cubicBezTo>
                  <a:pt x="6226389" y="957830"/>
                  <a:pt x="6266278" y="959440"/>
                  <a:pt x="6266278" y="959440"/>
                </a:cubicBezTo>
                <a:lnTo>
                  <a:pt x="6306414" y="962537"/>
                </a:lnTo>
                <a:lnTo>
                  <a:pt x="6346428" y="967245"/>
                </a:lnTo>
                <a:lnTo>
                  <a:pt x="6386192" y="973562"/>
                </a:lnTo>
                <a:lnTo>
                  <a:pt x="6425586" y="981614"/>
                </a:lnTo>
                <a:lnTo>
                  <a:pt x="6463369" y="991153"/>
                </a:lnTo>
                <a:lnTo>
                  <a:pt x="6487153" y="998214"/>
                </a:lnTo>
                <a:lnTo>
                  <a:pt x="6520725" y="1009735"/>
                </a:lnTo>
                <a:lnTo>
                  <a:pt x="6551571" y="1022247"/>
                </a:lnTo>
                <a:lnTo>
                  <a:pt x="6579567" y="1035749"/>
                </a:lnTo>
                <a:lnTo>
                  <a:pt x="6604714" y="1050119"/>
                </a:lnTo>
                <a:lnTo>
                  <a:pt x="6626889" y="1065357"/>
                </a:lnTo>
                <a:lnTo>
                  <a:pt x="6645842" y="1081213"/>
                </a:lnTo>
                <a:lnTo>
                  <a:pt x="6661575" y="1097689"/>
                </a:lnTo>
                <a:lnTo>
                  <a:pt x="6673839" y="1114660"/>
                </a:lnTo>
                <a:lnTo>
                  <a:pt x="6682634" y="1132003"/>
                </a:lnTo>
                <a:lnTo>
                  <a:pt x="6687713" y="1149594"/>
                </a:lnTo>
                <a:lnTo>
                  <a:pt x="6688952" y="1167308"/>
                </a:lnTo>
                <a:lnTo>
                  <a:pt x="6704313" y="963528"/>
                </a:lnTo>
                <a:lnTo>
                  <a:pt x="6702950" y="946433"/>
                </a:lnTo>
                <a:lnTo>
                  <a:pt x="6697747" y="929462"/>
                </a:lnTo>
                <a:lnTo>
                  <a:pt x="6688828" y="912738"/>
                </a:lnTo>
                <a:lnTo>
                  <a:pt x="6676316" y="896386"/>
                </a:lnTo>
                <a:lnTo>
                  <a:pt x="6660460" y="880405"/>
                </a:lnTo>
                <a:lnTo>
                  <a:pt x="6641259" y="865045"/>
                </a:lnTo>
                <a:lnTo>
                  <a:pt x="6618837" y="850303"/>
                </a:lnTo>
                <a:lnTo>
                  <a:pt x="6593442" y="836305"/>
                </a:lnTo>
                <a:lnTo>
                  <a:pt x="6565073" y="823174"/>
                </a:lnTo>
                <a:lnTo>
                  <a:pt x="6533856" y="811034"/>
                </a:lnTo>
                <a:lnTo>
                  <a:pt x="6499913" y="799885"/>
                </a:lnTo>
                <a:lnTo>
                  <a:pt x="6475881" y="793071"/>
                </a:lnTo>
                <a:lnTo>
                  <a:pt x="6437726" y="783904"/>
                </a:lnTo>
                <a:lnTo>
                  <a:pt x="6397961" y="776100"/>
                </a:lnTo>
                <a:lnTo>
                  <a:pt x="6357700" y="769906"/>
                </a:lnTo>
                <a:lnTo>
                  <a:pt x="6317192" y="765322"/>
                </a:lnTo>
                <a:lnTo>
                  <a:pt x="6276684" y="762349"/>
                </a:lnTo>
                <a:lnTo>
                  <a:pt x="6236423" y="760863"/>
                </a:lnTo>
                <a:lnTo>
                  <a:pt x="6196534" y="760863"/>
                </a:lnTo>
                <a:cubicBezTo>
                  <a:pt x="6196534" y="760863"/>
                  <a:pt x="6157265" y="762225"/>
                  <a:pt x="6157265" y="762225"/>
                </a:cubicBezTo>
                <a:lnTo>
                  <a:pt x="6118738" y="765075"/>
                </a:lnTo>
                <a:lnTo>
                  <a:pt x="6081327" y="769286"/>
                </a:lnTo>
                <a:lnTo>
                  <a:pt x="6045279" y="774985"/>
                </a:lnTo>
                <a:lnTo>
                  <a:pt x="6010716" y="782046"/>
                </a:lnTo>
                <a:lnTo>
                  <a:pt x="5977889" y="790470"/>
                </a:lnTo>
                <a:lnTo>
                  <a:pt x="5947043" y="800132"/>
                </a:lnTo>
                <a:lnTo>
                  <a:pt x="5918427" y="811158"/>
                </a:lnTo>
                <a:lnTo>
                  <a:pt x="5892288" y="823545"/>
                </a:lnTo>
                <a:lnTo>
                  <a:pt x="5876432" y="832464"/>
                </a:lnTo>
                <a:lnTo>
                  <a:pt x="5855124" y="846958"/>
                </a:lnTo>
                <a:lnTo>
                  <a:pt x="4656227" y="1766881"/>
                </a:lnTo>
                <a:lnTo>
                  <a:pt x="4548700" y="1841456"/>
                </a:lnTo>
                <a:lnTo>
                  <a:pt x="4426556" y="1911448"/>
                </a:lnTo>
                <a:lnTo>
                  <a:pt x="4290909" y="1976360"/>
                </a:lnTo>
                <a:lnTo>
                  <a:pt x="4142998" y="2035574"/>
                </a:lnTo>
                <a:lnTo>
                  <a:pt x="3984185" y="2088594"/>
                </a:lnTo>
                <a:lnTo>
                  <a:pt x="3815958" y="2134801"/>
                </a:lnTo>
                <a:lnTo>
                  <a:pt x="3640051" y="2173699"/>
                </a:lnTo>
                <a:lnTo>
                  <a:pt x="3458196" y="2204916"/>
                </a:lnTo>
                <a:lnTo>
                  <a:pt x="3272378" y="2228081"/>
                </a:lnTo>
                <a:lnTo>
                  <a:pt x="3084578" y="2242699"/>
                </a:lnTo>
                <a:lnTo>
                  <a:pt x="2896902" y="2248521"/>
                </a:lnTo>
                <a:lnTo>
                  <a:pt x="2711456" y="2245301"/>
                </a:lnTo>
                <a:lnTo>
                  <a:pt x="2530222" y="2233037"/>
                </a:lnTo>
                <a:lnTo>
                  <a:pt x="2355429" y="2211482"/>
                </a:lnTo>
                <a:lnTo>
                  <a:pt x="2188936" y="2180760"/>
                </a:lnTo>
                <a:lnTo>
                  <a:pt x="2083515" y="2155241"/>
                </a:lnTo>
                <a:lnTo>
                  <a:pt x="1935232" y="2109529"/>
                </a:lnTo>
                <a:lnTo>
                  <a:pt x="1803054" y="2056386"/>
                </a:lnTo>
                <a:lnTo>
                  <a:pt x="1690448" y="1997791"/>
                </a:lnTo>
                <a:lnTo>
                  <a:pt x="1597167" y="1934613"/>
                </a:lnTo>
                <a:lnTo>
                  <a:pt x="1522840" y="1867842"/>
                </a:lnTo>
                <a:lnTo>
                  <a:pt x="1466971" y="1798223"/>
                </a:lnTo>
                <a:lnTo>
                  <a:pt x="1428940" y="1726621"/>
                </a:lnTo>
                <a:lnTo>
                  <a:pt x="1408005" y="1653656"/>
                </a:lnTo>
                <a:lnTo>
                  <a:pt x="1452106" y="1877877"/>
                </a:lnTo>
                <a:lnTo>
                  <a:pt x="1473289" y="1952823"/>
                </a:lnTo>
                <a:lnTo>
                  <a:pt x="1511443" y="2026407"/>
                </a:lnTo>
                <a:lnTo>
                  <a:pt x="1567189" y="2097885"/>
                </a:lnTo>
                <a:lnTo>
                  <a:pt x="1641144" y="2166514"/>
                </a:lnTo>
                <a:lnTo>
                  <a:pt x="1733682" y="2231302"/>
                </a:lnTo>
                <a:lnTo>
                  <a:pt x="1845296" y="2291384"/>
                </a:lnTo>
                <a:lnTo>
                  <a:pt x="1976112" y="2345890"/>
                </a:lnTo>
                <a:lnTo>
                  <a:pt x="2122785" y="2392716"/>
                </a:lnTo>
                <a:lnTo>
                  <a:pt x="2226967" y="2418854"/>
                </a:lnTo>
                <a:lnTo>
                  <a:pt x="2391477" y="2450320"/>
                </a:lnTo>
                <a:lnTo>
                  <a:pt x="2564164" y="2472370"/>
                </a:lnTo>
                <a:lnTo>
                  <a:pt x="2743045" y="2485006"/>
                </a:lnTo>
                <a:lnTo>
                  <a:pt x="2926138" y="2488227"/>
                </a:lnTo>
                <a:lnTo>
                  <a:pt x="3111336" y="2482281"/>
                </a:lnTo>
                <a:lnTo>
                  <a:pt x="3296659" y="2467291"/>
                </a:lnTo>
                <a:lnTo>
                  <a:pt x="3479999" y="2443630"/>
                </a:lnTo>
                <a:lnTo>
                  <a:pt x="3659376" y="2411546"/>
                </a:lnTo>
                <a:lnTo>
                  <a:pt x="3832929" y="2371533"/>
                </a:lnTo>
                <a:lnTo>
                  <a:pt x="3998927" y="2324087"/>
                </a:lnTo>
                <a:lnTo>
                  <a:pt x="4155633" y="2269705"/>
                </a:lnTo>
                <a:lnTo>
                  <a:pt x="4301686" y="2208880"/>
                </a:lnTo>
                <a:lnTo>
                  <a:pt x="4435599" y="2142234"/>
                </a:lnTo>
                <a:lnTo>
                  <a:pt x="4556133" y="2070384"/>
                </a:lnTo>
                <a:lnTo>
                  <a:pt x="4662297" y="1993827"/>
                </a:lnTo>
                <a:lnTo>
                  <a:pt x="5848187" y="1046651"/>
                </a:lnTo>
                <a:lnTo>
                  <a:pt x="5869371" y="1031662"/>
                </a:lnTo>
                <a:lnTo>
                  <a:pt x="5885104" y="1022371"/>
                </a:lnTo>
                <a:lnTo>
                  <a:pt x="5910994" y="1009611"/>
                </a:lnTo>
                <a:lnTo>
                  <a:pt x="5939362" y="998214"/>
                </a:lnTo>
                <a:lnTo>
                  <a:pt x="5969960" y="988180"/>
                </a:lnTo>
                <a:lnTo>
                  <a:pt x="6002540" y="979508"/>
                </a:lnTo>
                <a:close/>
                <a:moveTo>
                  <a:pt x="2742178" y="1597415"/>
                </a:moveTo>
                <a:lnTo>
                  <a:pt x="2747381" y="1576851"/>
                </a:lnTo>
                <a:lnTo>
                  <a:pt x="2756672" y="1556164"/>
                </a:lnTo>
                <a:lnTo>
                  <a:pt x="2770051" y="1535724"/>
                </a:lnTo>
                <a:lnTo>
                  <a:pt x="2787518" y="1515532"/>
                </a:lnTo>
                <a:lnTo>
                  <a:pt x="2808948" y="1495711"/>
                </a:lnTo>
                <a:lnTo>
                  <a:pt x="2834468" y="1476386"/>
                </a:lnTo>
                <a:lnTo>
                  <a:pt x="2863950" y="1457680"/>
                </a:lnTo>
                <a:lnTo>
                  <a:pt x="3196565" y="1263314"/>
                </a:lnTo>
                <a:lnTo>
                  <a:pt x="3291827" y="1202614"/>
                </a:lnTo>
                <a:lnTo>
                  <a:pt x="3346210" y="1161982"/>
                </a:lnTo>
                <a:lnTo>
                  <a:pt x="3414591" y="1101281"/>
                </a:lnTo>
                <a:lnTo>
                  <a:pt x="3467735" y="1041200"/>
                </a:lnTo>
                <a:lnTo>
                  <a:pt x="3506261" y="982110"/>
                </a:lnTo>
                <a:lnTo>
                  <a:pt x="3530789" y="924383"/>
                </a:lnTo>
                <a:lnTo>
                  <a:pt x="3541814" y="868266"/>
                </a:lnTo>
                <a:lnTo>
                  <a:pt x="3540080" y="814131"/>
                </a:lnTo>
                <a:lnTo>
                  <a:pt x="3524100" y="621252"/>
                </a:lnTo>
                <a:lnTo>
                  <a:pt x="3525710" y="673652"/>
                </a:lnTo>
                <a:lnTo>
                  <a:pt x="3514313" y="728035"/>
                </a:lnTo>
                <a:lnTo>
                  <a:pt x="3489414" y="784028"/>
                </a:lnTo>
                <a:lnTo>
                  <a:pt x="3450268" y="841260"/>
                </a:lnTo>
                <a:lnTo>
                  <a:pt x="3396381" y="899483"/>
                </a:lnTo>
                <a:lnTo>
                  <a:pt x="3327009" y="958325"/>
                </a:lnTo>
                <a:lnTo>
                  <a:pt x="3271883" y="997719"/>
                </a:lnTo>
                <a:lnTo>
                  <a:pt x="3175382" y="1056685"/>
                </a:lnTo>
                <a:lnTo>
                  <a:pt x="2838308" y="1245352"/>
                </a:lnTo>
                <a:lnTo>
                  <a:pt x="2808453" y="1263562"/>
                </a:lnTo>
                <a:lnTo>
                  <a:pt x="2782562" y="1282392"/>
                </a:lnTo>
                <a:lnTo>
                  <a:pt x="2760760" y="1301717"/>
                </a:lnTo>
                <a:lnTo>
                  <a:pt x="2743045" y="1321414"/>
                </a:lnTo>
                <a:lnTo>
                  <a:pt x="2729418" y="1341358"/>
                </a:lnTo>
                <a:lnTo>
                  <a:pt x="2719880" y="1361426"/>
                </a:lnTo>
                <a:lnTo>
                  <a:pt x="2714553" y="1381495"/>
                </a:lnTo>
                <a:lnTo>
                  <a:pt x="2713438" y="1401439"/>
                </a:lnTo>
                <a:lnTo>
                  <a:pt x="2741063" y="1618475"/>
                </a:lnTo>
                <a:lnTo>
                  <a:pt x="2742054" y="1598035"/>
                </a:lnTo>
                <a:close/>
                <a:moveTo>
                  <a:pt x="7331387" y="2058863"/>
                </a:moveTo>
                <a:lnTo>
                  <a:pt x="7346748" y="2035822"/>
                </a:lnTo>
                <a:lnTo>
                  <a:pt x="7770413" y="1501162"/>
                </a:lnTo>
                <a:lnTo>
                  <a:pt x="7813894" y="1434762"/>
                </a:lnTo>
                <a:lnTo>
                  <a:pt x="7833219" y="1390414"/>
                </a:lnTo>
                <a:lnTo>
                  <a:pt x="7848703" y="1324139"/>
                </a:lnTo>
                <a:lnTo>
                  <a:pt x="7876948" y="1115651"/>
                </a:lnTo>
                <a:lnTo>
                  <a:pt x="7861711" y="1179944"/>
                </a:lnTo>
                <a:lnTo>
                  <a:pt x="7842386" y="1223054"/>
                </a:lnTo>
                <a:lnTo>
                  <a:pt x="7798781" y="1287595"/>
                </a:lnTo>
                <a:lnTo>
                  <a:pt x="7372762" y="1807390"/>
                </a:lnTo>
                <a:lnTo>
                  <a:pt x="7357401" y="1829812"/>
                </a:lnTo>
                <a:lnTo>
                  <a:pt x="7346995" y="1852977"/>
                </a:lnTo>
                <a:lnTo>
                  <a:pt x="7341544" y="1876762"/>
                </a:lnTo>
                <a:lnTo>
                  <a:pt x="7315530" y="2107176"/>
                </a:lnTo>
                <a:lnTo>
                  <a:pt x="7320981" y="2082772"/>
                </a:lnTo>
                <a:lnTo>
                  <a:pt x="7331263" y="2058987"/>
                </a:lnTo>
                <a:close/>
                <a:moveTo>
                  <a:pt x="7209985" y="2889965"/>
                </a:moveTo>
                <a:lnTo>
                  <a:pt x="7008435" y="2822327"/>
                </a:lnTo>
                <a:lnTo>
                  <a:pt x="6824104" y="2747876"/>
                </a:lnTo>
                <a:lnTo>
                  <a:pt x="6657611" y="2667851"/>
                </a:lnTo>
                <a:lnTo>
                  <a:pt x="6509204" y="2583365"/>
                </a:lnTo>
                <a:lnTo>
                  <a:pt x="6379132" y="2495535"/>
                </a:lnTo>
                <a:lnTo>
                  <a:pt x="6267517" y="2405476"/>
                </a:lnTo>
                <a:lnTo>
                  <a:pt x="6174236" y="2314053"/>
                </a:lnTo>
                <a:lnTo>
                  <a:pt x="6099041" y="2222136"/>
                </a:lnTo>
                <a:lnTo>
                  <a:pt x="6041686" y="2130465"/>
                </a:lnTo>
                <a:lnTo>
                  <a:pt x="6001921" y="2039786"/>
                </a:lnTo>
                <a:lnTo>
                  <a:pt x="5979251" y="1950717"/>
                </a:lnTo>
                <a:lnTo>
                  <a:pt x="5973429" y="1863754"/>
                </a:lnTo>
                <a:lnTo>
                  <a:pt x="5964014" y="2093797"/>
                </a:lnTo>
                <a:lnTo>
                  <a:pt x="5969712" y="2183113"/>
                </a:lnTo>
                <a:lnTo>
                  <a:pt x="5992011" y="2274536"/>
                </a:lnTo>
                <a:lnTo>
                  <a:pt x="6031156" y="2367569"/>
                </a:lnTo>
                <a:lnTo>
                  <a:pt x="6087645" y="2461593"/>
                </a:lnTo>
                <a:lnTo>
                  <a:pt x="6161724" y="2555864"/>
                </a:lnTo>
                <a:lnTo>
                  <a:pt x="6253643" y="2649517"/>
                </a:lnTo>
                <a:lnTo>
                  <a:pt x="6363523" y="2741806"/>
                </a:lnTo>
                <a:lnTo>
                  <a:pt x="6491613" y="2831742"/>
                </a:lnTo>
                <a:lnTo>
                  <a:pt x="6637790" y="2918209"/>
                </a:lnTo>
                <a:lnTo>
                  <a:pt x="6801806" y="3000093"/>
                </a:lnTo>
                <a:lnTo>
                  <a:pt x="6983287" y="3076279"/>
                </a:lnTo>
                <a:lnTo>
                  <a:pt x="7181617" y="3145527"/>
                </a:lnTo>
                <a:lnTo>
                  <a:pt x="10387844" y="4159350"/>
                </a:lnTo>
                <a:lnTo>
                  <a:pt x="10387844" y="3856962"/>
                </a:lnTo>
                <a:lnTo>
                  <a:pt x="7210233" y="2889717"/>
                </a:lnTo>
                <a:close/>
              </a:path>
            </a:pathLst>
          </a:custGeom>
          <a:gradFill>
            <a:gsLst>
              <a:gs pos="0">
                <a:srgbClr val="4BA526"/>
              </a:gs>
              <a:gs pos="57000">
                <a:srgbClr val="4BA526"/>
              </a:gs>
            </a:gsLst>
            <a:lin ang="0" scaled="1"/>
          </a:gradFill>
          <a:ln w="123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Freeform: Shape 183">
            <a:extLst>
              <a:ext uri="{FF2B5EF4-FFF2-40B4-BE49-F238E27FC236}">
                <a16:creationId xmlns:a16="http://schemas.microsoft.com/office/drawing/2014/main" id="{9613C325-5D86-563E-53DC-ADBF168E4E55}"/>
              </a:ext>
            </a:extLst>
          </p:cNvPr>
          <p:cNvSpPr/>
          <p:nvPr/>
        </p:nvSpPr>
        <p:spPr>
          <a:xfrm>
            <a:off x="947645" y="1563337"/>
            <a:ext cx="9171952" cy="3731325"/>
          </a:xfrm>
          <a:custGeom>
            <a:avLst/>
            <a:gdLst>
              <a:gd name="connsiteX0" fmla="*/ 7717144 w 10387596"/>
              <a:gd name="connsiteY0" fmla="*/ 2547441 h 4225872"/>
              <a:gd name="connsiteX1" fmla="*/ 7664620 w 10387596"/>
              <a:gd name="connsiteY1" fmla="*/ 2532080 h 4225872"/>
              <a:gd name="connsiteX2" fmla="*/ 7631421 w 10387596"/>
              <a:gd name="connsiteY2" fmla="*/ 2520683 h 4225872"/>
              <a:gd name="connsiteX3" fmla="*/ 7584718 w 10387596"/>
              <a:gd name="connsiteY3" fmla="*/ 2502349 h 4225872"/>
              <a:gd name="connsiteX4" fmla="*/ 7541608 w 10387596"/>
              <a:gd name="connsiteY4" fmla="*/ 2482528 h 4225872"/>
              <a:gd name="connsiteX5" fmla="*/ 7502339 w 10387596"/>
              <a:gd name="connsiteY5" fmla="*/ 2461469 h 4225872"/>
              <a:gd name="connsiteX6" fmla="*/ 7467033 w 10387596"/>
              <a:gd name="connsiteY6" fmla="*/ 2439295 h 4225872"/>
              <a:gd name="connsiteX7" fmla="*/ 7435816 w 10387596"/>
              <a:gd name="connsiteY7" fmla="*/ 2416253 h 4225872"/>
              <a:gd name="connsiteX8" fmla="*/ 7408811 w 10387596"/>
              <a:gd name="connsiteY8" fmla="*/ 2392468 h 4225872"/>
              <a:gd name="connsiteX9" fmla="*/ 7386265 w 10387596"/>
              <a:gd name="connsiteY9" fmla="*/ 2368188 h 4225872"/>
              <a:gd name="connsiteX10" fmla="*/ 7368054 w 10387596"/>
              <a:gd name="connsiteY10" fmla="*/ 2343660 h 4225872"/>
              <a:gd name="connsiteX11" fmla="*/ 7354428 w 10387596"/>
              <a:gd name="connsiteY11" fmla="*/ 2318885 h 4225872"/>
              <a:gd name="connsiteX12" fmla="*/ 7345385 w 10387596"/>
              <a:gd name="connsiteY12" fmla="*/ 2294109 h 4225872"/>
              <a:gd name="connsiteX13" fmla="*/ 7341049 w 10387596"/>
              <a:gd name="connsiteY13" fmla="*/ 2269581 h 4225872"/>
              <a:gd name="connsiteX14" fmla="*/ 7341544 w 10387596"/>
              <a:gd name="connsiteY14" fmla="*/ 2245301 h 4225872"/>
              <a:gd name="connsiteX15" fmla="*/ 7346995 w 10387596"/>
              <a:gd name="connsiteY15" fmla="*/ 2221516 h 4225872"/>
              <a:gd name="connsiteX16" fmla="*/ 7357401 w 10387596"/>
              <a:gd name="connsiteY16" fmla="*/ 2198350 h 4225872"/>
              <a:gd name="connsiteX17" fmla="*/ 7372762 w 10387596"/>
              <a:gd name="connsiteY17" fmla="*/ 2176052 h 4225872"/>
              <a:gd name="connsiteX18" fmla="*/ 7798781 w 10387596"/>
              <a:gd name="connsiteY18" fmla="*/ 1656258 h 4225872"/>
              <a:gd name="connsiteX19" fmla="*/ 7842386 w 10387596"/>
              <a:gd name="connsiteY19" fmla="*/ 1591717 h 4225872"/>
              <a:gd name="connsiteX20" fmla="*/ 7861711 w 10387596"/>
              <a:gd name="connsiteY20" fmla="*/ 1548731 h 4225872"/>
              <a:gd name="connsiteX21" fmla="*/ 7877072 w 10387596"/>
              <a:gd name="connsiteY21" fmla="*/ 1484438 h 4225872"/>
              <a:gd name="connsiteX22" fmla="*/ 7876700 w 10387596"/>
              <a:gd name="connsiteY22" fmla="*/ 1420764 h 4225872"/>
              <a:gd name="connsiteX23" fmla="*/ 7861958 w 10387596"/>
              <a:gd name="connsiteY23" fmla="*/ 1358329 h 4225872"/>
              <a:gd name="connsiteX24" fmla="*/ 7833591 w 10387596"/>
              <a:gd name="connsiteY24" fmla="*/ 1297381 h 4225872"/>
              <a:gd name="connsiteX25" fmla="*/ 7792835 w 10387596"/>
              <a:gd name="connsiteY25" fmla="*/ 1238291 h 4225872"/>
              <a:gd name="connsiteX26" fmla="*/ 7740310 w 10387596"/>
              <a:gd name="connsiteY26" fmla="*/ 1181307 h 4225872"/>
              <a:gd name="connsiteX27" fmla="*/ 7677132 w 10387596"/>
              <a:gd name="connsiteY27" fmla="*/ 1126800 h 4225872"/>
              <a:gd name="connsiteX28" fmla="*/ 7603796 w 10387596"/>
              <a:gd name="connsiteY28" fmla="*/ 1074771 h 4225872"/>
              <a:gd name="connsiteX29" fmla="*/ 7521045 w 10387596"/>
              <a:gd name="connsiteY29" fmla="*/ 1025715 h 4225872"/>
              <a:gd name="connsiteX30" fmla="*/ 7429622 w 10387596"/>
              <a:gd name="connsiteY30" fmla="*/ 979756 h 4225872"/>
              <a:gd name="connsiteX31" fmla="*/ 7330024 w 10387596"/>
              <a:gd name="connsiteY31" fmla="*/ 936894 h 4225872"/>
              <a:gd name="connsiteX32" fmla="*/ 7222621 w 10387596"/>
              <a:gd name="connsiteY32" fmla="*/ 897625 h 4225872"/>
              <a:gd name="connsiteX33" fmla="*/ 7107785 w 10387596"/>
              <a:gd name="connsiteY33" fmla="*/ 861824 h 4225872"/>
              <a:gd name="connsiteX34" fmla="*/ 6986013 w 10387596"/>
              <a:gd name="connsiteY34" fmla="*/ 829739 h 4225872"/>
              <a:gd name="connsiteX35" fmla="*/ 6857303 w 10387596"/>
              <a:gd name="connsiteY35" fmla="*/ 801743 h 4225872"/>
              <a:gd name="connsiteX36" fmla="*/ 6725125 w 10387596"/>
              <a:gd name="connsiteY36" fmla="*/ 778206 h 4225872"/>
              <a:gd name="connsiteX37" fmla="*/ 6636799 w 10387596"/>
              <a:gd name="connsiteY37" fmla="*/ 765322 h 4225872"/>
              <a:gd name="connsiteX38" fmla="*/ 6504373 w 10387596"/>
              <a:gd name="connsiteY38" fmla="*/ 750085 h 4225872"/>
              <a:gd name="connsiteX39" fmla="*/ 6372194 w 10387596"/>
              <a:gd name="connsiteY39" fmla="*/ 739556 h 4225872"/>
              <a:gd name="connsiteX40" fmla="*/ 6241007 w 10387596"/>
              <a:gd name="connsiteY40" fmla="*/ 733609 h 4225872"/>
              <a:gd name="connsiteX41" fmla="*/ 6110934 w 10387596"/>
              <a:gd name="connsiteY41" fmla="*/ 732123 h 4225872"/>
              <a:gd name="connsiteX42" fmla="*/ 5982472 w 10387596"/>
              <a:gd name="connsiteY42" fmla="*/ 734972 h 4225872"/>
              <a:gd name="connsiteX43" fmla="*/ 5856240 w 10387596"/>
              <a:gd name="connsiteY43" fmla="*/ 742033 h 4225872"/>
              <a:gd name="connsiteX44" fmla="*/ 5732485 w 10387596"/>
              <a:gd name="connsiteY44" fmla="*/ 753306 h 4225872"/>
              <a:gd name="connsiteX45" fmla="*/ 5611827 w 10387596"/>
              <a:gd name="connsiteY45" fmla="*/ 768915 h 4225872"/>
              <a:gd name="connsiteX46" fmla="*/ 5494762 w 10387596"/>
              <a:gd name="connsiteY46" fmla="*/ 788735 h 4225872"/>
              <a:gd name="connsiteX47" fmla="*/ 5381784 w 10387596"/>
              <a:gd name="connsiteY47" fmla="*/ 812768 h 4225872"/>
              <a:gd name="connsiteX48" fmla="*/ 5273762 w 10387596"/>
              <a:gd name="connsiteY48" fmla="*/ 841136 h 4225872"/>
              <a:gd name="connsiteX49" fmla="*/ 5171190 w 10387596"/>
              <a:gd name="connsiteY49" fmla="*/ 873964 h 4225872"/>
              <a:gd name="connsiteX50" fmla="*/ 5074689 w 10387596"/>
              <a:gd name="connsiteY50" fmla="*/ 911128 h 4225872"/>
              <a:gd name="connsiteX51" fmla="*/ 4985372 w 10387596"/>
              <a:gd name="connsiteY51" fmla="*/ 952998 h 4225872"/>
              <a:gd name="connsiteX52" fmla="*/ 4903860 w 10387596"/>
              <a:gd name="connsiteY52" fmla="*/ 999701 h 4225872"/>
              <a:gd name="connsiteX53" fmla="*/ 3595330 w 10387596"/>
              <a:gd name="connsiteY53" fmla="*/ 1830926 h 4225872"/>
              <a:gd name="connsiteX54" fmla="*/ 3563122 w 10387596"/>
              <a:gd name="connsiteY54" fmla="*/ 1849632 h 4225872"/>
              <a:gd name="connsiteX55" fmla="*/ 3540080 w 10387596"/>
              <a:gd name="connsiteY55" fmla="*/ 1861277 h 4225872"/>
              <a:gd name="connsiteX56" fmla="*/ 3503040 w 10387596"/>
              <a:gd name="connsiteY56" fmla="*/ 1877381 h 4225872"/>
              <a:gd name="connsiteX57" fmla="*/ 3463523 w 10387596"/>
              <a:gd name="connsiteY57" fmla="*/ 1891999 h 4225872"/>
              <a:gd name="connsiteX58" fmla="*/ 3421900 w 10387596"/>
              <a:gd name="connsiteY58" fmla="*/ 1905006 h 4225872"/>
              <a:gd name="connsiteX59" fmla="*/ 3378418 w 10387596"/>
              <a:gd name="connsiteY59" fmla="*/ 1916279 h 4225872"/>
              <a:gd name="connsiteX60" fmla="*/ 3333451 w 10387596"/>
              <a:gd name="connsiteY60" fmla="*/ 1925817 h 4225872"/>
              <a:gd name="connsiteX61" fmla="*/ 3287368 w 10387596"/>
              <a:gd name="connsiteY61" fmla="*/ 1933498 h 4225872"/>
              <a:gd name="connsiteX62" fmla="*/ 3240542 w 10387596"/>
              <a:gd name="connsiteY62" fmla="*/ 1939444 h 4225872"/>
              <a:gd name="connsiteX63" fmla="*/ 3193344 w 10387596"/>
              <a:gd name="connsiteY63" fmla="*/ 1943284 h 4225872"/>
              <a:gd name="connsiteX64" fmla="*/ 3146146 w 10387596"/>
              <a:gd name="connsiteY64" fmla="*/ 1945266 h 4225872"/>
              <a:gd name="connsiteX65" fmla="*/ 3099320 w 10387596"/>
              <a:gd name="connsiteY65" fmla="*/ 1945266 h 4225872"/>
              <a:gd name="connsiteX66" fmla="*/ 3053113 w 10387596"/>
              <a:gd name="connsiteY66" fmla="*/ 1943160 h 4225872"/>
              <a:gd name="connsiteX67" fmla="*/ 3008145 w 10387596"/>
              <a:gd name="connsiteY67" fmla="*/ 1939072 h 4225872"/>
              <a:gd name="connsiteX68" fmla="*/ 2964540 w 10387596"/>
              <a:gd name="connsiteY68" fmla="*/ 1932755 h 4225872"/>
              <a:gd name="connsiteX69" fmla="*/ 2922793 w 10387596"/>
              <a:gd name="connsiteY69" fmla="*/ 1924455 h 4225872"/>
              <a:gd name="connsiteX70" fmla="*/ 2883276 w 10387596"/>
              <a:gd name="connsiteY70" fmla="*/ 1913925 h 4225872"/>
              <a:gd name="connsiteX71" fmla="*/ 2847103 w 10387596"/>
              <a:gd name="connsiteY71" fmla="*/ 1901537 h 4225872"/>
              <a:gd name="connsiteX72" fmla="*/ 2825424 w 10387596"/>
              <a:gd name="connsiteY72" fmla="*/ 1892370 h 4225872"/>
              <a:gd name="connsiteX73" fmla="*/ 2796437 w 10387596"/>
              <a:gd name="connsiteY73" fmla="*/ 1877629 h 4225872"/>
              <a:gd name="connsiteX74" fmla="*/ 2771909 w 10387596"/>
              <a:gd name="connsiteY74" fmla="*/ 1861772 h 4225872"/>
              <a:gd name="connsiteX75" fmla="*/ 2751593 w 10387596"/>
              <a:gd name="connsiteY75" fmla="*/ 1844801 h 4225872"/>
              <a:gd name="connsiteX76" fmla="*/ 2735612 w 10387596"/>
              <a:gd name="connsiteY76" fmla="*/ 1826838 h 4225872"/>
              <a:gd name="connsiteX77" fmla="*/ 2723968 w 10387596"/>
              <a:gd name="connsiteY77" fmla="*/ 1808257 h 4225872"/>
              <a:gd name="connsiteX78" fmla="*/ 2716659 w 10387596"/>
              <a:gd name="connsiteY78" fmla="*/ 1789179 h 4225872"/>
              <a:gd name="connsiteX79" fmla="*/ 2713562 w 10387596"/>
              <a:gd name="connsiteY79" fmla="*/ 1769483 h 4225872"/>
              <a:gd name="connsiteX80" fmla="*/ 2714677 w 10387596"/>
              <a:gd name="connsiteY80" fmla="*/ 1749662 h 4225872"/>
              <a:gd name="connsiteX81" fmla="*/ 2720004 w 10387596"/>
              <a:gd name="connsiteY81" fmla="*/ 1729594 h 4225872"/>
              <a:gd name="connsiteX82" fmla="*/ 2729418 w 10387596"/>
              <a:gd name="connsiteY82" fmla="*/ 1709525 h 4225872"/>
              <a:gd name="connsiteX83" fmla="*/ 2743045 w 10387596"/>
              <a:gd name="connsiteY83" fmla="*/ 1689705 h 4225872"/>
              <a:gd name="connsiteX84" fmla="*/ 2760760 w 10387596"/>
              <a:gd name="connsiteY84" fmla="*/ 1670008 h 4225872"/>
              <a:gd name="connsiteX85" fmla="*/ 2782562 w 10387596"/>
              <a:gd name="connsiteY85" fmla="*/ 1650683 h 4225872"/>
              <a:gd name="connsiteX86" fmla="*/ 2808329 w 10387596"/>
              <a:gd name="connsiteY86" fmla="*/ 1631977 h 4225872"/>
              <a:gd name="connsiteX87" fmla="*/ 2838184 w 10387596"/>
              <a:gd name="connsiteY87" fmla="*/ 1613767 h 4225872"/>
              <a:gd name="connsiteX88" fmla="*/ 3175258 w 10387596"/>
              <a:gd name="connsiteY88" fmla="*/ 1425100 h 4225872"/>
              <a:gd name="connsiteX89" fmla="*/ 3271759 w 10387596"/>
              <a:gd name="connsiteY89" fmla="*/ 1366258 h 4225872"/>
              <a:gd name="connsiteX90" fmla="*/ 3326885 w 10387596"/>
              <a:gd name="connsiteY90" fmla="*/ 1326864 h 4225872"/>
              <a:gd name="connsiteX91" fmla="*/ 3396133 w 10387596"/>
              <a:gd name="connsiteY91" fmla="*/ 1267898 h 4225872"/>
              <a:gd name="connsiteX92" fmla="*/ 3450020 w 10387596"/>
              <a:gd name="connsiteY92" fmla="*/ 1209675 h 4225872"/>
              <a:gd name="connsiteX93" fmla="*/ 3489166 w 10387596"/>
              <a:gd name="connsiteY93" fmla="*/ 1152443 h 4225872"/>
              <a:gd name="connsiteX94" fmla="*/ 3514066 w 10387596"/>
              <a:gd name="connsiteY94" fmla="*/ 1096450 h 4225872"/>
              <a:gd name="connsiteX95" fmla="*/ 3525463 w 10387596"/>
              <a:gd name="connsiteY95" fmla="*/ 1042067 h 4225872"/>
              <a:gd name="connsiteX96" fmla="*/ 3523852 w 10387596"/>
              <a:gd name="connsiteY96" fmla="*/ 989667 h 4225872"/>
              <a:gd name="connsiteX97" fmla="*/ 3509730 w 10387596"/>
              <a:gd name="connsiteY97" fmla="*/ 939372 h 4225872"/>
              <a:gd name="connsiteX98" fmla="*/ 3483839 w 10387596"/>
              <a:gd name="connsiteY98" fmla="*/ 891555 h 4225872"/>
              <a:gd name="connsiteX99" fmla="*/ 3446428 w 10387596"/>
              <a:gd name="connsiteY99" fmla="*/ 846215 h 4225872"/>
              <a:gd name="connsiteX100" fmla="*/ 3397868 w 10387596"/>
              <a:gd name="connsiteY100" fmla="*/ 803725 h 4225872"/>
              <a:gd name="connsiteX101" fmla="*/ 3338654 w 10387596"/>
              <a:gd name="connsiteY101" fmla="*/ 764207 h 4225872"/>
              <a:gd name="connsiteX102" fmla="*/ 3269034 w 10387596"/>
              <a:gd name="connsiteY102" fmla="*/ 727787 h 4225872"/>
              <a:gd name="connsiteX103" fmla="*/ 3189256 w 10387596"/>
              <a:gd name="connsiteY103" fmla="*/ 694711 h 4225872"/>
              <a:gd name="connsiteX104" fmla="*/ 3099320 w 10387596"/>
              <a:gd name="connsiteY104" fmla="*/ 665105 h 4225872"/>
              <a:gd name="connsiteX105" fmla="*/ 2999474 w 10387596"/>
              <a:gd name="connsiteY105" fmla="*/ 639090 h 4225872"/>
              <a:gd name="connsiteX106" fmla="*/ 242678 w 10387596"/>
              <a:gd name="connsiteY106" fmla="*/ 2973 h 4225872"/>
              <a:gd name="connsiteX107" fmla="*/ 237599 w 10387596"/>
              <a:gd name="connsiteY107" fmla="*/ 1982 h 4225872"/>
              <a:gd name="connsiteX108" fmla="*/ 234007 w 10387596"/>
              <a:gd name="connsiteY108" fmla="*/ 1486 h 4225872"/>
              <a:gd name="connsiteX109" fmla="*/ 228184 w 10387596"/>
              <a:gd name="connsiteY109" fmla="*/ 743 h 4225872"/>
              <a:gd name="connsiteX110" fmla="*/ 221991 w 10387596"/>
              <a:gd name="connsiteY110" fmla="*/ 372 h 4225872"/>
              <a:gd name="connsiteX111" fmla="*/ 215425 w 10387596"/>
              <a:gd name="connsiteY111" fmla="*/ 0 h 4225872"/>
              <a:gd name="connsiteX112" fmla="*/ 208612 w 10387596"/>
              <a:gd name="connsiteY112" fmla="*/ 0 h 4225872"/>
              <a:gd name="connsiteX113" fmla="*/ 201674 w 10387596"/>
              <a:gd name="connsiteY113" fmla="*/ 124 h 4225872"/>
              <a:gd name="connsiteX114" fmla="*/ 194489 w 10387596"/>
              <a:gd name="connsiteY114" fmla="*/ 372 h 4225872"/>
              <a:gd name="connsiteX115" fmla="*/ 187057 w 10387596"/>
              <a:gd name="connsiteY115" fmla="*/ 867 h 4225872"/>
              <a:gd name="connsiteX116" fmla="*/ 179624 w 10387596"/>
              <a:gd name="connsiteY116" fmla="*/ 1610 h 4225872"/>
              <a:gd name="connsiteX117" fmla="*/ 172191 w 10387596"/>
              <a:gd name="connsiteY117" fmla="*/ 2478 h 4225872"/>
              <a:gd name="connsiteX118" fmla="*/ 164759 w 10387596"/>
              <a:gd name="connsiteY118" fmla="*/ 3469 h 4225872"/>
              <a:gd name="connsiteX119" fmla="*/ 157450 w 10387596"/>
              <a:gd name="connsiteY119" fmla="*/ 4707 h 4225872"/>
              <a:gd name="connsiteX120" fmla="*/ 150141 w 10387596"/>
              <a:gd name="connsiteY120" fmla="*/ 6070 h 4225872"/>
              <a:gd name="connsiteX121" fmla="*/ 143080 w 10387596"/>
              <a:gd name="connsiteY121" fmla="*/ 7557 h 4225872"/>
              <a:gd name="connsiteX122" fmla="*/ 136143 w 10387596"/>
              <a:gd name="connsiteY122" fmla="*/ 9291 h 4225872"/>
              <a:gd name="connsiteX123" fmla="*/ 129577 w 10387596"/>
              <a:gd name="connsiteY123" fmla="*/ 11149 h 4225872"/>
              <a:gd name="connsiteX124" fmla="*/ 0 w 10387596"/>
              <a:gd name="connsiteY124" fmla="*/ 49799 h 4225872"/>
              <a:gd name="connsiteX125" fmla="*/ 0 w 10387596"/>
              <a:gd name="connsiteY125" fmla="*/ 368663 h 4225872"/>
              <a:gd name="connsiteX126" fmla="*/ 2298692 w 10387596"/>
              <a:gd name="connsiteY126" fmla="*/ 962909 h 4225872"/>
              <a:gd name="connsiteX127" fmla="*/ 2327556 w 10387596"/>
              <a:gd name="connsiteY127" fmla="*/ 971333 h 4225872"/>
              <a:gd name="connsiteX128" fmla="*/ 2344899 w 10387596"/>
              <a:gd name="connsiteY128" fmla="*/ 977650 h 4225872"/>
              <a:gd name="connsiteX129" fmla="*/ 2367940 w 10387596"/>
              <a:gd name="connsiteY129" fmla="*/ 987932 h 4225872"/>
              <a:gd name="connsiteX130" fmla="*/ 2387637 w 10387596"/>
              <a:gd name="connsiteY130" fmla="*/ 999081 h 4225872"/>
              <a:gd name="connsiteX131" fmla="*/ 2403741 w 10387596"/>
              <a:gd name="connsiteY131" fmla="*/ 1011097 h 4225872"/>
              <a:gd name="connsiteX132" fmla="*/ 2416253 w 10387596"/>
              <a:gd name="connsiteY132" fmla="*/ 1023981 h 4225872"/>
              <a:gd name="connsiteX133" fmla="*/ 2425296 w 10387596"/>
              <a:gd name="connsiteY133" fmla="*/ 1037607 h 4225872"/>
              <a:gd name="connsiteX134" fmla="*/ 2430747 w 10387596"/>
              <a:gd name="connsiteY134" fmla="*/ 1051730 h 4225872"/>
              <a:gd name="connsiteX135" fmla="*/ 2432605 w 10387596"/>
              <a:gd name="connsiteY135" fmla="*/ 1066347 h 4225872"/>
              <a:gd name="connsiteX136" fmla="*/ 2430623 w 10387596"/>
              <a:gd name="connsiteY136" fmla="*/ 1081461 h 4225872"/>
              <a:gd name="connsiteX137" fmla="*/ 2425049 w 10387596"/>
              <a:gd name="connsiteY137" fmla="*/ 1096822 h 4225872"/>
              <a:gd name="connsiteX138" fmla="*/ 2415634 w 10387596"/>
              <a:gd name="connsiteY138" fmla="*/ 1112430 h 4225872"/>
              <a:gd name="connsiteX139" fmla="*/ 2402503 w 10387596"/>
              <a:gd name="connsiteY139" fmla="*/ 1128287 h 4225872"/>
              <a:gd name="connsiteX140" fmla="*/ 2385407 w 10387596"/>
              <a:gd name="connsiteY140" fmla="*/ 1144019 h 4225872"/>
              <a:gd name="connsiteX141" fmla="*/ 2364348 w 10387596"/>
              <a:gd name="connsiteY141" fmla="*/ 1159752 h 4225872"/>
              <a:gd name="connsiteX142" fmla="*/ 2339448 w 10387596"/>
              <a:gd name="connsiteY142" fmla="*/ 1175237 h 4225872"/>
              <a:gd name="connsiteX143" fmla="*/ 2310585 w 10387596"/>
              <a:gd name="connsiteY143" fmla="*/ 1190474 h 4225872"/>
              <a:gd name="connsiteX144" fmla="*/ 1958769 w 10387596"/>
              <a:gd name="connsiteY144" fmla="*/ 1361426 h 4225872"/>
              <a:gd name="connsiteX145" fmla="*/ 1846659 w 10387596"/>
              <a:gd name="connsiteY145" fmla="*/ 1420269 h 4225872"/>
              <a:gd name="connsiteX146" fmla="*/ 1778278 w 10387596"/>
              <a:gd name="connsiteY146" fmla="*/ 1461149 h 4225872"/>
              <a:gd name="connsiteX147" fmla="*/ 1685617 w 10387596"/>
              <a:gd name="connsiteY147" fmla="*/ 1524822 h 4225872"/>
              <a:gd name="connsiteX148" fmla="*/ 1605096 w 10387596"/>
              <a:gd name="connsiteY148" fmla="*/ 1591097 h 4225872"/>
              <a:gd name="connsiteX149" fmla="*/ 1537210 w 10387596"/>
              <a:gd name="connsiteY149" fmla="*/ 1659726 h 4225872"/>
              <a:gd name="connsiteX150" fmla="*/ 1482456 w 10387596"/>
              <a:gd name="connsiteY150" fmla="*/ 1730089 h 4225872"/>
              <a:gd name="connsiteX151" fmla="*/ 1441576 w 10387596"/>
              <a:gd name="connsiteY151" fmla="*/ 1802063 h 4225872"/>
              <a:gd name="connsiteX152" fmla="*/ 1415066 w 10387596"/>
              <a:gd name="connsiteY152" fmla="*/ 1875151 h 4225872"/>
              <a:gd name="connsiteX153" fmla="*/ 1403669 w 10387596"/>
              <a:gd name="connsiteY153" fmla="*/ 1948611 h 4225872"/>
              <a:gd name="connsiteX154" fmla="*/ 1408005 w 10387596"/>
              <a:gd name="connsiteY154" fmla="*/ 2022195 h 4225872"/>
              <a:gd name="connsiteX155" fmla="*/ 1428940 w 10387596"/>
              <a:gd name="connsiteY155" fmla="*/ 2095160 h 4225872"/>
              <a:gd name="connsiteX156" fmla="*/ 1466971 w 10387596"/>
              <a:gd name="connsiteY156" fmla="*/ 2166886 h 4225872"/>
              <a:gd name="connsiteX157" fmla="*/ 1522840 w 10387596"/>
              <a:gd name="connsiteY157" fmla="*/ 2236505 h 4225872"/>
              <a:gd name="connsiteX158" fmla="*/ 1597167 w 10387596"/>
              <a:gd name="connsiteY158" fmla="*/ 2303276 h 4225872"/>
              <a:gd name="connsiteX159" fmla="*/ 1690448 w 10387596"/>
              <a:gd name="connsiteY159" fmla="*/ 2366330 h 4225872"/>
              <a:gd name="connsiteX160" fmla="*/ 1802930 w 10387596"/>
              <a:gd name="connsiteY160" fmla="*/ 2424925 h 4225872"/>
              <a:gd name="connsiteX161" fmla="*/ 1935108 w 10387596"/>
              <a:gd name="connsiteY161" fmla="*/ 2478069 h 4225872"/>
              <a:gd name="connsiteX162" fmla="*/ 2083391 w 10387596"/>
              <a:gd name="connsiteY162" fmla="*/ 2523780 h 4225872"/>
              <a:gd name="connsiteX163" fmla="*/ 2188812 w 10387596"/>
              <a:gd name="connsiteY163" fmla="*/ 2549299 h 4225872"/>
              <a:gd name="connsiteX164" fmla="*/ 2355181 w 10387596"/>
              <a:gd name="connsiteY164" fmla="*/ 2579897 h 4225872"/>
              <a:gd name="connsiteX165" fmla="*/ 2530098 w 10387596"/>
              <a:gd name="connsiteY165" fmla="*/ 2601452 h 4225872"/>
              <a:gd name="connsiteX166" fmla="*/ 2711208 w 10387596"/>
              <a:gd name="connsiteY166" fmla="*/ 2613716 h 4225872"/>
              <a:gd name="connsiteX167" fmla="*/ 2896655 w 10387596"/>
              <a:gd name="connsiteY167" fmla="*/ 2616937 h 4225872"/>
              <a:gd name="connsiteX168" fmla="*/ 3084331 w 10387596"/>
              <a:gd name="connsiteY168" fmla="*/ 2611114 h 4225872"/>
              <a:gd name="connsiteX169" fmla="*/ 3272131 w 10387596"/>
              <a:gd name="connsiteY169" fmla="*/ 2596497 h 4225872"/>
              <a:gd name="connsiteX170" fmla="*/ 3457949 w 10387596"/>
              <a:gd name="connsiteY170" fmla="*/ 2573331 h 4225872"/>
              <a:gd name="connsiteX171" fmla="*/ 3639803 w 10387596"/>
              <a:gd name="connsiteY171" fmla="*/ 2542114 h 4225872"/>
              <a:gd name="connsiteX172" fmla="*/ 3815710 w 10387596"/>
              <a:gd name="connsiteY172" fmla="*/ 2503216 h 4225872"/>
              <a:gd name="connsiteX173" fmla="*/ 3983937 w 10387596"/>
              <a:gd name="connsiteY173" fmla="*/ 2457009 h 4225872"/>
              <a:gd name="connsiteX174" fmla="*/ 4142874 w 10387596"/>
              <a:gd name="connsiteY174" fmla="*/ 2403989 h 4225872"/>
              <a:gd name="connsiteX175" fmla="*/ 4290785 w 10387596"/>
              <a:gd name="connsiteY175" fmla="*/ 2344775 h 4225872"/>
              <a:gd name="connsiteX176" fmla="*/ 4426432 w 10387596"/>
              <a:gd name="connsiteY176" fmla="*/ 2279986 h 4225872"/>
              <a:gd name="connsiteX177" fmla="*/ 4548577 w 10387596"/>
              <a:gd name="connsiteY177" fmla="*/ 2209871 h 4225872"/>
              <a:gd name="connsiteX178" fmla="*/ 4656103 w 10387596"/>
              <a:gd name="connsiteY178" fmla="*/ 2135296 h 4225872"/>
              <a:gd name="connsiteX179" fmla="*/ 5855000 w 10387596"/>
              <a:gd name="connsiteY179" fmla="*/ 1215373 h 4225872"/>
              <a:gd name="connsiteX180" fmla="*/ 5876432 w 10387596"/>
              <a:gd name="connsiteY180" fmla="*/ 1200880 h 4225872"/>
              <a:gd name="connsiteX181" fmla="*/ 5892288 w 10387596"/>
              <a:gd name="connsiteY181" fmla="*/ 1191960 h 4225872"/>
              <a:gd name="connsiteX182" fmla="*/ 5918427 w 10387596"/>
              <a:gd name="connsiteY182" fmla="*/ 1179573 h 4225872"/>
              <a:gd name="connsiteX183" fmla="*/ 5947043 w 10387596"/>
              <a:gd name="connsiteY183" fmla="*/ 1168547 h 4225872"/>
              <a:gd name="connsiteX184" fmla="*/ 5977889 w 10387596"/>
              <a:gd name="connsiteY184" fmla="*/ 1158761 h 4225872"/>
              <a:gd name="connsiteX185" fmla="*/ 6010716 w 10387596"/>
              <a:gd name="connsiteY185" fmla="*/ 1150461 h 4225872"/>
              <a:gd name="connsiteX186" fmla="*/ 6045279 w 10387596"/>
              <a:gd name="connsiteY186" fmla="*/ 1143400 h 4225872"/>
              <a:gd name="connsiteX187" fmla="*/ 6081451 w 10387596"/>
              <a:gd name="connsiteY187" fmla="*/ 1137701 h 4225872"/>
              <a:gd name="connsiteX188" fmla="*/ 6118862 w 10387596"/>
              <a:gd name="connsiteY188" fmla="*/ 1133490 h 4225872"/>
              <a:gd name="connsiteX189" fmla="*/ 6157265 w 10387596"/>
              <a:gd name="connsiteY189" fmla="*/ 1130641 h 4225872"/>
              <a:gd name="connsiteX190" fmla="*/ 6196534 w 10387596"/>
              <a:gd name="connsiteY190" fmla="*/ 1129154 h 4225872"/>
              <a:gd name="connsiteX191" fmla="*/ 6236547 w 10387596"/>
              <a:gd name="connsiteY191" fmla="*/ 1129278 h 4225872"/>
              <a:gd name="connsiteX192" fmla="*/ 6276808 w 10387596"/>
              <a:gd name="connsiteY192" fmla="*/ 1130764 h 4225872"/>
              <a:gd name="connsiteX193" fmla="*/ 6317316 w 10387596"/>
              <a:gd name="connsiteY193" fmla="*/ 1133737 h 4225872"/>
              <a:gd name="connsiteX194" fmla="*/ 6357824 w 10387596"/>
              <a:gd name="connsiteY194" fmla="*/ 1138321 h 4225872"/>
              <a:gd name="connsiteX195" fmla="*/ 6398085 w 10387596"/>
              <a:gd name="connsiteY195" fmla="*/ 1144515 h 4225872"/>
              <a:gd name="connsiteX196" fmla="*/ 6437850 w 10387596"/>
              <a:gd name="connsiteY196" fmla="*/ 1152195 h 4225872"/>
              <a:gd name="connsiteX197" fmla="*/ 6476004 w 10387596"/>
              <a:gd name="connsiteY197" fmla="*/ 1161486 h 4225872"/>
              <a:gd name="connsiteX198" fmla="*/ 6500037 w 10387596"/>
              <a:gd name="connsiteY198" fmla="*/ 1168300 h 4225872"/>
              <a:gd name="connsiteX199" fmla="*/ 6533980 w 10387596"/>
              <a:gd name="connsiteY199" fmla="*/ 1179325 h 4225872"/>
              <a:gd name="connsiteX200" fmla="*/ 6565197 w 10387596"/>
              <a:gd name="connsiteY200" fmla="*/ 1191589 h 4225872"/>
              <a:gd name="connsiteX201" fmla="*/ 6593566 w 10387596"/>
              <a:gd name="connsiteY201" fmla="*/ 1204720 h 4225872"/>
              <a:gd name="connsiteX202" fmla="*/ 6618961 w 10387596"/>
              <a:gd name="connsiteY202" fmla="*/ 1218594 h 4225872"/>
              <a:gd name="connsiteX203" fmla="*/ 6641383 w 10387596"/>
              <a:gd name="connsiteY203" fmla="*/ 1233336 h 4225872"/>
              <a:gd name="connsiteX204" fmla="*/ 6660584 w 10387596"/>
              <a:gd name="connsiteY204" fmla="*/ 1248697 h 4225872"/>
              <a:gd name="connsiteX205" fmla="*/ 6676440 w 10387596"/>
              <a:gd name="connsiteY205" fmla="*/ 1264677 h 4225872"/>
              <a:gd name="connsiteX206" fmla="*/ 6688952 w 10387596"/>
              <a:gd name="connsiteY206" fmla="*/ 1281029 h 4225872"/>
              <a:gd name="connsiteX207" fmla="*/ 6697871 w 10387596"/>
              <a:gd name="connsiteY207" fmla="*/ 1297876 h 4225872"/>
              <a:gd name="connsiteX208" fmla="*/ 6703074 w 10387596"/>
              <a:gd name="connsiteY208" fmla="*/ 1314848 h 4225872"/>
              <a:gd name="connsiteX209" fmla="*/ 6704436 w 10387596"/>
              <a:gd name="connsiteY209" fmla="*/ 1332067 h 4225872"/>
              <a:gd name="connsiteX210" fmla="*/ 6701711 w 10387596"/>
              <a:gd name="connsiteY210" fmla="*/ 1349162 h 4225872"/>
              <a:gd name="connsiteX211" fmla="*/ 6694898 w 10387596"/>
              <a:gd name="connsiteY211" fmla="*/ 1366381 h 4225872"/>
              <a:gd name="connsiteX212" fmla="*/ 6683749 w 10387596"/>
              <a:gd name="connsiteY212" fmla="*/ 1383229 h 4225872"/>
              <a:gd name="connsiteX213" fmla="*/ 6668140 w 10387596"/>
              <a:gd name="connsiteY213" fmla="*/ 1399829 h 4225872"/>
              <a:gd name="connsiteX214" fmla="*/ 6158380 w 10387596"/>
              <a:gd name="connsiteY214" fmla="*/ 1867347 h 4225872"/>
              <a:gd name="connsiteX215" fmla="*/ 6090123 w 10387596"/>
              <a:gd name="connsiteY215" fmla="*/ 1939072 h 4225872"/>
              <a:gd name="connsiteX216" fmla="*/ 6053083 w 10387596"/>
              <a:gd name="connsiteY216" fmla="*/ 1988996 h 4225872"/>
              <a:gd name="connsiteX217" fmla="*/ 6010593 w 10387596"/>
              <a:gd name="connsiteY217" fmla="*/ 2066915 h 4225872"/>
              <a:gd name="connsiteX218" fmla="*/ 5983958 w 10387596"/>
              <a:gd name="connsiteY218" fmla="*/ 2148180 h 4225872"/>
              <a:gd name="connsiteX219" fmla="*/ 5973429 w 10387596"/>
              <a:gd name="connsiteY219" fmla="*/ 2232541 h 4225872"/>
              <a:gd name="connsiteX220" fmla="*/ 5979251 w 10387596"/>
              <a:gd name="connsiteY220" fmla="*/ 2319504 h 4225872"/>
              <a:gd name="connsiteX221" fmla="*/ 6001921 w 10387596"/>
              <a:gd name="connsiteY221" fmla="*/ 2408573 h 4225872"/>
              <a:gd name="connsiteX222" fmla="*/ 6041810 w 10387596"/>
              <a:gd name="connsiteY222" fmla="*/ 2499128 h 4225872"/>
              <a:gd name="connsiteX223" fmla="*/ 6099041 w 10387596"/>
              <a:gd name="connsiteY223" fmla="*/ 2590798 h 4225872"/>
              <a:gd name="connsiteX224" fmla="*/ 6174236 w 10387596"/>
              <a:gd name="connsiteY224" fmla="*/ 2682716 h 4225872"/>
              <a:gd name="connsiteX225" fmla="*/ 6267641 w 10387596"/>
              <a:gd name="connsiteY225" fmla="*/ 2774139 h 4225872"/>
              <a:gd name="connsiteX226" fmla="*/ 6379255 w 10387596"/>
              <a:gd name="connsiteY226" fmla="*/ 2864198 h 4225872"/>
              <a:gd name="connsiteX227" fmla="*/ 6509204 w 10387596"/>
              <a:gd name="connsiteY227" fmla="*/ 2951904 h 4225872"/>
              <a:gd name="connsiteX228" fmla="*/ 6657611 w 10387596"/>
              <a:gd name="connsiteY228" fmla="*/ 3036389 h 4225872"/>
              <a:gd name="connsiteX229" fmla="*/ 6824104 w 10387596"/>
              <a:gd name="connsiteY229" fmla="*/ 3116415 h 4225872"/>
              <a:gd name="connsiteX230" fmla="*/ 7008435 w 10387596"/>
              <a:gd name="connsiteY230" fmla="*/ 3190866 h 4225872"/>
              <a:gd name="connsiteX231" fmla="*/ 7209985 w 10387596"/>
              <a:gd name="connsiteY231" fmla="*/ 3258628 h 4225872"/>
              <a:gd name="connsiteX232" fmla="*/ 10387596 w 10387596"/>
              <a:gd name="connsiteY232" fmla="*/ 4225873 h 4225872"/>
              <a:gd name="connsiteX233" fmla="*/ 10387596 w 10387596"/>
              <a:gd name="connsiteY233" fmla="*/ 3259247 h 4225872"/>
              <a:gd name="connsiteX234" fmla="*/ 7717144 w 10387596"/>
              <a:gd name="connsiteY234" fmla="*/ 2547441 h 422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10387596" h="4225872">
                <a:moveTo>
                  <a:pt x="7717144" y="2547441"/>
                </a:moveTo>
                <a:lnTo>
                  <a:pt x="7664620" y="2532080"/>
                </a:lnTo>
                <a:lnTo>
                  <a:pt x="7631421" y="2520683"/>
                </a:lnTo>
                <a:lnTo>
                  <a:pt x="7584718" y="2502349"/>
                </a:lnTo>
                <a:lnTo>
                  <a:pt x="7541608" y="2482528"/>
                </a:lnTo>
                <a:lnTo>
                  <a:pt x="7502339" y="2461469"/>
                </a:lnTo>
                <a:lnTo>
                  <a:pt x="7467033" y="2439295"/>
                </a:lnTo>
                <a:lnTo>
                  <a:pt x="7435816" y="2416253"/>
                </a:lnTo>
                <a:lnTo>
                  <a:pt x="7408811" y="2392468"/>
                </a:lnTo>
                <a:lnTo>
                  <a:pt x="7386265" y="2368188"/>
                </a:lnTo>
                <a:lnTo>
                  <a:pt x="7368054" y="2343660"/>
                </a:lnTo>
                <a:lnTo>
                  <a:pt x="7354428" y="2318885"/>
                </a:lnTo>
                <a:lnTo>
                  <a:pt x="7345385" y="2294109"/>
                </a:lnTo>
                <a:lnTo>
                  <a:pt x="7341049" y="2269581"/>
                </a:lnTo>
                <a:lnTo>
                  <a:pt x="7341544" y="2245301"/>
                </a:lnTo>
                <a:lnTo>
                  <a:pt x="7346995" y="2221516"/>
                </a:lnTo>
                <a:lnTo>
                  <a:pt x="7357401" y="2198350"/>
                </a:lnTo>
                <a:lnTo>
                  <a:pt x="7372762" y="2176052"/>
                </a:lnTo>
                <a:lnTo>
                  <a:pt x="7798781" y="1656258"/>
                </a:lnTo>
                <a:lnTo>
                  <a:pt x="7842386" y="1591717"/>
                </a:lnTo>
                <a:lnTo>
                  <a:pt x="7861711" y="1548731"/>
                </a:lnTo>
                <a:lnTo>
                  <a:pt x="7877072" y="1484438"/>
                </a:lnTo>
                <a:lnTo>
                  <a:pt x="7876700" y="1420764"/>
                </a:lnTo>
                <a:lnTo>
                  <a:pt x="7861958" y="1358329"/>
                </a:lnTo>
                <a:lnTo>
                  <a:pt x="7833591" y="1297381"/>
                </a:lnTo>
                <a:lnTo>
                  <a:pt x="7792835" y="1238291"/>
                </a:lnTo>
                <a:lnTo>
                  <a:pt x="7740310" y="1181307"/>
                </a:lnTo>
                <a:lnTo>
                  <a:pt x="7677132" y="1126800"/>
                </a:lnTo>
                <a:lnTo>
                  <a:pt x="7603796" y="1074771"/>
                </a:lnTo>
                <a:lnTo>
                  <a:pt x="7521045" y="1025715"/>
                </a:lnTo>
                <a:lnTo>
                  <a:pt x="7429622" y="979756"/>
                </a:lnTo>
                <a:lnTo>
                  <a:pt x="7330024" y="936894"/>
                </a:lnTo>
                <a:lnTo>
                  <a:pt x="7222621" y="897625"/>
                </a:lnTo>
                <a:lnTo>
                  <a:pt x="7107785" y="861824"/>
                </a:lnTo>
                <a:lnTo>
                  <a:pt x="6986013" y="829739"/>
                </a:lnTo>
                <a:lnTo>
                  <a:pt x="6857303" y="801743"/>
                </a:lnTo>
                <a:lnTo>
                  <a:pt x="6725125" y="778206"/>
                </a:lnTo>
                <a:lnTo>
                  <a:pt x="6636799" y="765322"/>
                </a:lnTo>
                <a:lnTo>
                  <a:pt x="6504373" y="750085"/>
                </a:lnTo>
                <a:lnTo>
                  <a:pt x="6372194" y="739556"/>
                </a:lnTo>
                <a:lnTo>
                  <a:pt x="6241007" y="733609"/>
                </a:lnTo>
                <a:lnTo>
                  <a:pt x="6110934" y="732123"/>
                </a:lnTo>
                <a:lnTo>
                  <a:pt x="5982472" y="734972"/>
                </a:lnTo>
                <a:lnTo>
                  <a:pt x="5856240" y="742033"/>
                </a:lnTo>
                <a:lnTo>
                  <a:pt x="5732485" y="753306"/>
                </a:lnTo>
                <a:lnTo>
                  <a:pt x="5611827" y="768915"/>
                </a:lnTo>
                <a:lnTo>
                  <a:pt x="5494762" y="788735"/>
                </a:lnTo>
                <a:lnTo>
                  <a:pt x="5381784" y="812768"/>
                </a:lnTo>
                <a:lnTo>
                  <a:pt x="5273762" y="841136"/>
                </a:lnTo>
                <a:lnTo>
                  <a:pt x="5171190" y="873964"/>
                </a:lnTo>
                <a:lnTo>
                  <a:pt x="5074689" y="911128"/>
                </a:lnTo>
                <a:lnTo>
                  <a:pt x="4985372" y="952998"/>
                </a:lnTo>
                <a:lnTo>
                  <a:pt x="4903860" y="999701"/>
                </a:lnTo>
                <a:lnTo>
                  <a:pt x="3595330" y="1830926"/>
                </a:lnTo>
                <a:lnTo>
                  <a:pt x="3563122" y="1849632"/>
                </a:lnTo>
                <a:lnTo>
                  <a:pt x="3540080" y="1861277"/>
                </a:lnTo>
                <a:lnTo>
                  <a:pt x="3503040" y="1877381"/>
                </a:lnTo>
                <a:lnTo>
                  <a:pt x="3463523" y="1891999"/>
                </a:lnTo>
                <a:lnTo>
                  <a:pt x="3421900" y="1905006"/>
                </a:lnTo>
                <a:lnTo>
                  <a:pt x="3378418" y="1916279"/>
                </a:lnTo>
                <a:lnTo>
                  <a:pt x="3333451" y="1925817"/>
                </a:lnTo>
                <a:lnTo>
                  <a:pt x="3287368" y="1933498"/>
                </a:lnTo>
                <a:lnTo>
                  <a:pt x="3240542" y="1939444"/>
                </a:lnTo>
                <a:lnTo>
                  <a:pt x="3193344" y="1943284"/>
                </a:lnTo>
                <a:lnTo>
                  <a:pt x="3146146" y="1945266"/>
                </a:lnTo>
                <a:lnTo>
                  <a:pt x="3099320" y="1945266"/>
                </a:lnTo>
                <a:lnTo>
                  <a:pt x="3053113" y="1943160"/>
                </a:lnTo>
                <a:lnTo>
                  <a:pt x="3008145" y="1939072"/>
                </a:lnTo>
                <a:lnTo>
                  <a:pt x="2964540" y="1932755"/>
                </a:lnTo>
                <a:lnTo>
                  <a:pt x="2922793" y="1924455"/>
                </a:lnTo>
                <a:lnTo>
                  <a:pt x="2883276" y="1913925"/>
                </a:lnTo>
                <a:lnTo>
                  <a:pt x="2847103" y="1901537"/>
                </a:lnTo>
                <a:lnTo>
                  <a:pt x="2825424" y="1892370"/>
                </a:lnTo>
                <a:lnTo>
                  <a:pt x="2796437" y="1877629"/>
                </a:lnTo>
                <a:lnTo>
                  <a:pt x="2771909" y="1861772"/>
                </a:lnTo>
                <a:lnTo>
                  <a:pt x="2751593" y="1844801"/>
                </a:lnTo>
                <a:lnTo>
                  <a:pt x="2735612" y="1826838"/>
                </a:lnTo>
                <a:lnTo>
                  <a:pt x="2723968" y="1808257"/>
                </a:lnTo>
                <a:lnTo>
                  <a:pt x="2716659" y="1789179"/>
                </a:lnTo>
                <a:lnTo>
                  <a:pt x="2713562" y="1769483"/>
                </a:lnTo>
                <a:lnTo>
                  <a:pt x="2714677" y="1749662"/>
                </a:lnTo>
                <a:lnTo>
                  <a:pt x="2720004" y="1729594"/>
                </a:lnTo>
                <a:lnTo>
                  <a:pt x="2729418" y="1709525"/>
                </a:lnTo>
                <a:lnTo>
                  <a:pt x="2743045" y="1689705"/>
                </a:lnTo>
                <a:lnTo>
                  <a:pt x="2760760" y="1670008"/>
                </a:lnTo>
                <a:lnTo>
                  <a:pt x="2782562" y="1650683"/>
                </a:lnTo>
                <a:lnTo>
                  <a:pt x="2808329" y="1631977"/>
                </a:lnTo>
                <a:lnTo>
                  <a:pt x="2838184" y="1613767"/>
                </a:lnTo>
                <a:lnTo>
                  <a:pt x="3175258" y="1425100"/>
                </a:lnTo>
                <a:lnTo>
                  <a:pt x="3271759" y="1366258"/>
                </a:lnTo>
                <a:lnTo>
                  <a:pt x="3326885" y="1326864"/>
                </a:lnTo>
                <a:lnTo>
                  <a:pt x="3396133" y="1267898"/>
                </a:lnTo>
                <a:lnTo>
                  <a:pt x="3450020" y="1209675"/>
                </a:lnTo>
                <a:lnTo>
                  <a:pt x="3489166" y="1152443"/>
                </a:lnTo>
                <a:lnTo>
                  <a:pt x="3514066" y="1096450"/>
                </a:lnTo>
                <a:lnTo>
                  <a:pt x="3525463" y="1042067"/>
                </a:lnTo>
                <a:lnTo>
                  <a:pt x="3523852" y="989667"/>
                </a:lnTo>
                <a:lnTo>
                  <a:pt x="3509730" y="939372"/>
                </a:lnTo>
                <a:lnTo>
                  <a:pt x="3483839" y="891555"/>
                </a:lnTo>
                <a:lnTo>
                  <a:pt x="3446428" y="846215"/>
                </a:lnTo>
                <a:lnTo>
                  <a:pt x="3397868" y="803725"/>
                </a:lnTo>
                <a:lnTo>
                  <a:pt x="3338654" y="764207"/>
                </a:lnTo>
                <a:lnTo>
                  <a:pt x="3269034" y="727787"/>
                </a:lnTo>
                <a:lnTo>
                  <a:pt x="3189256" y="694711"/>
                </a:lnTo>
                <a:lnTo>
                  <a:pt x="3099320" y="665105"/>
                </a:lnTo>
                <a:lnTo>
                  <a:pt x="2999474" y="639090"/>
                </a:lnTo>
                <a:lnTo>
                  <a:pt x="242678" y="2973"/>
                </a:lnTo>
                <a:lnTo>
                  <a:pt x="237599" y="1982"/>
                </a:lnTo>
                <a:lnTo>
                  <a:pt x="234007" y="1486"/>
                </a:lnTo>
                <a:lnTo>
                  <a:pt x="228184" y="743"/>
                </a:lnTo>
                <a:lnTo>
                  <a:pt x="221991" y="372"/>
                </a:lnTo>
                <a:lnTo>
                  <a:pt x="215425" y="0"/>
                </a:lnTo>
                <a:lnTo>
                  <a:pt x="208612" y="0"/>
                </a:lnTo>
                <a:lnTo>
                  <a:pt x="201674" y="124"/>
                </a:lnTo>
                <a:lnTo>
                  <a:pt x="194489" y="372"/>
                </a:lnTo>
                <a:lnTo>
                  <a:pt x="187057" y="867"/>
                </a:lnTo>
                <a:lnTo>
                  <a:pt x="179624" y="1610"/>
                </a:lnTo>
                <a:lnTo>
                  <a:pt x="172191" y="2478"/>
                </a:lnTo>
                <a:lnTo>
                  <a:pt x="164759" y="3469"/>
                </a:lnTo>
                <a:lnTo>
                  <a:pt x="157450" y="4707"/>
                </a:lnTo>
                <a:lnTo>
                  <a:pt x="150141" y="6070"/>
                </a:lnTo>
                <a:lnTo>
                  <a:pt x="143080" y="7557"/>
                </a:lnTo>
                <a:lnTo>
                  <a:pt x="136143" y="9291"/>
                </a:lnTo>
                <a:lnTo>
                  <a:pt x="129577" y="11149"/>
                </a:lnTo>
                <a:lnTo>
                  <a:pt x="0" y="49799"/>
                </a:lnTo>
                <a:lnTo>
                  <a:pt x="0" y="368663"/>
                </a:lnTo>
                <a:lnTo>
                  <a:pt x="2298692" y="962909"/>
                </a:lnTo>
                <a:lnTo>
                  <a:pt x="2327556" y="971333"/>
                </a:lnTo>
                <a:lnTo>
                  <a:pt x="2344899" y="977650"/>
                </a:lnTo>
                <a:lnTo>
                  <a:pt x="2367940" y="987932"/>
                </a:lnTo>
                <a:lnTo>
                  <a:pt x="2387637" y="999081"/>
                </a:lnTo>
                <a:lnTo>
                  <a:pt x="2403741" y="1011097"/>
                </a:lnTo>
                <a:lnTo>
                  <a:pt x="2416253" y="1023981"/>
                </a:lnTo>
                <a:lnTo>
                  <a:pt x="2425296" y="1037607"/>
                </a:lnTo>
                <a:lnTo>
                  <a:pt x="2430747" y="1051730"/>
                </a:lnTo>
                <a:lnTo>
                  <a:pt x="2432605" y="1066347"/>
                </a:lnTo>
                <a:lnTo>
                  <a:pt x="2430623" y="1081461"/>
                </a:lnTo>
                <a:lnTo>
                  <a:pt x="2425049" y="1096822"/>
                </a:lnTo>
                <a:lnTo>
                  <a:pt x="2415634" y="1112430"/>
                </a:lnTo>
                <a:lnTo>
                  <a:pt x="2402503" y="1128287"/>
                </a:lnTo>
                <a:lnTo>
                  <a:pt x="2385407" y="1144019"/>
                </a:lnTo>
                <a:lnTo>
                  <a:pt x="2364348" y="1159752"/>
                </a:lnTo>
                <a:lnTo>
                  <a:pt x="2339448" y="1175237"/>
                </a:lnTo>
                <a:lnTo>
                  <a:pt x="2310585" y="1190474"/>
                </a:lnTo>
                <a:lnTo>
                  <a:pt x="1958769" y="1361426"/>
                </a:lnTo>
                <a:lnTo>
                  <a:pt x="1846659" y="1420269"/>
                </a:lnTo>
                <a:lnTo>
                  <a:pt x="1778278" y="1461149"/>
                </a:lnTo>
                <a:lnTo>
                  <a:pt x="1685617" y="1524822"/>
                </a:lnTo>
                <a:lnTo>
                  <a:pt x="1605096" y="1591097"/>
                </a:lnTo>
                <a:lnTo>
                  <a:pt x="1537210" y="1659726"/>
                </a:lnTo>
                <a:lnTo>
                  <a:pt x="1482456" y="1730089"/>
                </a:lnTo>
                <a:lnTo>
                  <a:pt x="1441576" y="1802063"/>
                </a:lnTo>
                <a:lnTo>
                  <a:pt x="1415066" y="1875151"/>
                </a:lnTo>
                <a:lnTo>
                  <a:pt x="1403669" y="1948611"/>
                </a:lnTo>
                <a:lnTo>
                  <a:pt x="1408005" y="2022195"/>
                </a:lnTo>
                <a:lnTo>
                  <a:pt x="1428940" y="2095160"/>
                </a:lnTo>
                <a:lnTo>
                  <a:pt x="1466971" y="2166886"/>
                </a:lnTo>
                <a:lnTo>
                  <a:pt x="1522840" y="2236505"/>
                </a:lnTo>
                <a:lnTo>
                  <a:pt x="1597167" y="2303276"/>
                </a:lnTo>
                <a:lnTo>
                  <a:pt x="1690448" y="2366330"/>
                </a:lnTo>
                <a:lnTo>
                  <a:pt x="1802930" y="2424925"/>
                </a:lnTo>
                <a:lnTo>
                  <a:pt x="1935108" y="2478069"/>
                </a:lnTo>
                <a:lnTo>
                  <a:pt x="2083391" y="2523780"/>
                </a:lnTo>
                <a:lnTo>
                  <a:pt x="2188812" y="2549299"/>
                </a:lnTo>
                <a:lnTo>
                  <a:pt x="2355181" y="2579897"/>
                </a:lnTo>
                <a:lnTo>
                  <a:pt x="2530098" y="2601452"/>
                </a:lnTo>
                <a:lnTo>
                  <a:pt x="2711208" y="2613716"/>
                </a:lnTo>
                <a:lnTo>
                  <a:pt x="2896655" y="2616937"/>
                </a:lnTo>
                <a:lnTo>
                  <a:pt x="3084331" y="2611114"/>
                </a:lnTo>
                <a:lnTo>
                  <a:pt x="3272131" y="2596497"/>
                </a:lnTo>
                <a:lnTo>
                  <a:pt x="3457949" y="2573331"/>
                </a:lnTo>
                <a:lnTo>
                  <a:pt x="3639803" y="2542114"/>
                </a:lnTo>
                <a:lnTo>
                  <a:pt x="3815710" y="2503216"/>
                </a:lnTo>
                <a:lnTo>
                  <a:pt x="3983937" y="2457009"/>
                </a:lnTo>
                <a:lnTo>
                  <a:pt x="4142874" y="2403989"/>
                </a:lnTo>
                <a:lnTo>
                  <a:pt x="4290785" y="2344775"/>
                </a:lnTo>
                <a:lnTo>
                  <a:pt x="4426432" y="2279986"/>
                </a:lnTo>
                <a:lnTo>
                  <a:pt x="4548577" y="2209871"/>
                </a:lnTo>
                <a:lnTo>
                  <a:pt x="4656103" y="2135296"/>
                </a:lnTo>
                <a:lnTo>
                  <a:pt x="5855000" y="1215373"/>
                </a:lnTo>
                <a:lnTo>
                  <a:pt x="5876432" y="1200880"/>
                </a:lnTo>
                <a:lnTo>
                  <a:pt x="5892288" y="1191960"/>
                </a:lnTo>
                <a:lnTo>
                  <a:pt x="5918427" y="1179573"/>
                </a:lnTo>
                <a:lnTo>
                  <a:pt x="5947043" y="1168547"/>
                </a:lnTo>
                <a:lnTo>
                  <a:pt x="5977889" y="1158761"/>
                </a:lnTo>
                <a:lnTo>
                  <a:pt x="6010716" y="1150461"/>
                </a:lnTo>
                <a:lnTo>
                  <a:pt x="6045279" y="1143400"/>
                </a:lnTo>
                <a:lnTo>
                  <a:pt x="6081451" y="1137701"/>
                </a:lnTo>
                <a:lnTo>
                  <a:pt x="6118862" y="1133490"/>
                </a:lnTo>
                <a:lnTo>
                  <a:pt x="6157265" y="1130641"/>
                </a:lnTo>
                <a:lnTo>
                  <a:pt x="6196534" y="1129154"/>
                </a:lnTo>
                <a:lnTo>
                  <a:pt x="6236547" y="1129278"/>
                </a:lnTo>
                <a:lnTo>
                  <a:pt x="6276808" y="1130764"/>
                </a:lnTo>
                <a:lnTo>
                  <a:pt x="6317316" y="1133737"/>
                </a:lnTo>
                <a:lnTo>
                  <a:pt x="6357824" y="1138321"/>
                </a:lnTo>
                <a:lnTo>
                  <a:pt x="6398085" y="1144515"/>
                </a:lnTo>
                <a:lnTo>
                  <a:pt x="6437850" y="1152195"/>
                </a:lnTo>
                <a:lnTo>
                  <a:pt x="6476004" y="1161486"/>
                </a:lnTo>
                <a:lnTo>
                  <a:pt x="6500037" y="1168300"/>
                </a:lnTo>
                <a:lnTo>
                  <a:pt x="6533980" y="1179325"/>
                </a:lnTo>
                <a:lnTo>
                  <a:pt x="6565197" y="1191589"/>
                </a:lnTo>
                <a:lnTo>
                  <a:pt x="6593566" y="1204720"/>
                </a:lnTo>
                <a:lnTo>
                  <a:pt x="6618961" y="1218594"/>
                </a:lnTo>
                <a:lnTo>
                  <a:pt x="6641383" y="1233336"/>
                </a:lnTo>
                <a:lnTo>
                  <a:pt x="6660584" y="1248697"/>
                </a:lnTo>
                <a:lnTo>
                  <a:pt x="6676440" y="1264677"/>
                </a:lnTo>
                <a:lnTo>
                  <a:pt x="6688952" y="1281029"/>
                </a:lnTo>
                <a:lnTo>
                  <a:pt x="6697871" y="1297876"/>
                </a:lnTo>
                <a:lnTo>
                  <a:pt x="6703074" y="1314848"/>
                </a:lnTo>
                <a:lnTo>
                  <a:pt x="6704436" y="1332067"/>
                </a:lnTo>
                <a:lnTo>
                  <a:pt x="6701711" y="1349162"/>
                </a:lnTo>
                <a:lnTo>
                  <a:pt x="6694898" y="1366381"/>
                </a:lnTo>
                <a:lnTo>
                  <a:pt x="6683749" y="1383229"/>
                </a:lnTo>
                <a:lnTo>
                  <a:pt x="6668140" y="1399829"/>
                </a:lnTo>
                <a:lnTo>
                  <a:pt x="6158380" y="1867347"/>
                </a:lnTo>
                <a:lnTo>
                  <a:pt x="6090123" y="1939072"/>
                </a:lnTo>
                <a:lnTo>
                  <a:pt x="6053083" y="1988996"/>
                </a:lnTo>
                <a:lnTo>
                  <a:pt x="6010593" y="2066915"/>
                </a:lnTo>
                <a:lnTo>
                  <a:pt x="5983958" y="2148180"/>
                </a:lnTo>
                <a:lnTo>
                  <a:pt x="5973429" y="2232541"/>
                </a:lnTo>
                <a:lnTo>
                  <a:pt x="5979251" y="2319504"/>
                </a:lnTo>
                <a:lnTo>
                  <a:pt x="6001921" y="2408573"/>
                </a:lnTo>
                <a:lnTo>
                  <a:pt x="6041810" y="2499128"/>
                </a:lnTo>
                <a:lnTo>
                  <a:pt x="6099041" y="2590798"/>
                </a:lnTo>
                <a:lnTo>
                  <a:pt x="6174236" y="2682716"/>
                </a:lnTo>
                <a:lnTo>
                  <a:pt x="6267641" y="2774139"/>
                </a:lnTo>
                <a:lnTo>
                  <a:pt x="6379255" y="2864198"/>
                </a:lnTo>
                <a:lnTo>
                  <a:pt x="6509204" y="2951904"/>
                </a:lnTo>
                <a:lnTo>
                  <a:pt x="6657611" y="3036389"/>
                </a:lnTo>
                <a:lnTo>
                  <a:pt x="6824104" y="3116415"/>
                </a:lnTo>
                <a:lnTo>
                  <a:pt x="7008435" y="3190866"/>
                </a:lnTo>
                <a:lnTo>
                  <a:pt x="7209985" y="3258628"/>
                </a:lnTo>
                <a:lnTo>
                  <a:pt x="10387596" y="4225873"/>
                </a:lnTo>
                <a:lnTo>
                  <a:pt x="10387596" y="3259247"/>
                </a:lnTo>
                <a:lnTo>
                  <a:pt x="7717144" y="2547441"/>
                </a:lnTo>
                <a:close/>
              </a:path>
            </a:pathLst>
          </a:custGeom>
          <a:gradFill>
            <a:gsLst>
              <a:gs pos="0">
                <a:srgbClr val="F5F5F5"/>
              </a:gs>
              <a:gs pos="41000">
                <a:srgbClr val="EBEBEB"/>
              </a:gs>
              <a:gs pos="95000">
                <a:srgbClr val="EBEBEB"/>
              </a:gs>
            </a:gsLst>
            <a:lin ang="1238449" scaled="1"/>
          </a:gradFill>
          <a:ln w="123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Freeform: Shape 184">
            <a:extLst>
              <a:ext uri="{FF2B5EF4-FFF2-40B4-BE49-F238E27FC236}">
                <a16:creationId xmlns:a16="http://schemas.microsoft.com/office/drawing/2014/main" id="{8BB864BC-A6BD-D0EB-4017-95B57EAE7F65}"/>
              </a:ext>
            </a:extLst>
          </p:cNvPr>
          <p:cNvSpPr/>
          <p:nvPr/>
        </p:nvSpPr>
        <p:spPr>
          <a:xfrm>
            <a:off x="976741" y="1592651"/>
            <a:ext cx="9113762" cy="3662414"/>
          </a:xfrm>
          <a:custGeom>
            <a:avLst/>
            <a:gdLst>
              <a:gd name="connsiteX0" fmla="*/ 7186696 w 10321693"/>
              <a:gd name="connsiteY0" fmla="*/ 3193839 h 4147828"/>
              <a:gd name="connsiteX1" fmla="*/ 6987004 w 10321693"/>
              <a:gd name="connsiteY1" fmla="*/ 3126821 h 4147828"/>
              <a:gd name="connsiteX2" fmla="*/ 6804531 w 10321693"/>
              <a:gd name="connsiteY2" fmla="*/ 3053113 h 4147828"/>
              <a:gd name="connsiteX3" fmla="*/ 6640020 w 10321693"/>
              <a:gd name="connsiteY3" fmla="*/ 2973955 h 4147828"/>
              <a:gd name="connsiteX4" fmla="*/ 6493719 w 10321693"/>
              <a:gd name="connsiteY4" fmla="*/ 2890708 h 4147828"/>
              <a:gd name="connsiteX5" fmla="*/ 6365876 w 10321693"/>
              <a:gd name="connsiteY5" fmla="*/ 2804365 h 4147828"/>
              <a:gd name="connsiteX6" fmla="*/ 6256615 w 10321693"/>
              <a:gd name="connsiteY6" fmla="*/ 2716163 h 4147828"/>
              <a:gd name="connsiteX7" fmla="*/ 6165689 w 10321693"/>
              <a:gd name="connsiteY7" fmla="*/ 2627095 h 4147828"/>
              <a:gd name="connsiteX8" fmla="*/ 6092972 w 10321693"/>
              <a:gd name="connsiteY8" fmla="*/ 2538273 h 4147828"/>
              <a:gd name="connsiteX9" fmla="*/ 6037970 w 10321693"/>
              <a:gd name="connsiteY9" fmla="*/ 2450444 h 4147828"/>
              <a:gd name="connsiteX10" fmla="*/ 6000186 w 10321693"/>
              <a:gd name="connsiteY10" fmla="*/ 2364472 h 4147828"/>
              <a:gd name="connsiteX11" fmla="*/ 5978879 w 10321693"/>
              <a:gd name="connsiteY11" fmla="*/ 2280978 h 4147828"/>
              <a:gd name="connsiteX12" fmla="*/ 5973429 w 10321693"/>
              <a:gd name="connsiteY12" fmla="*/ 2200209 h 4147828"/>
              <a:gd name="connsiteX13" fmla="*/ 5983215 w 10321693"/>
              <a:gd name="connsiteY13" fmla="*/ 2122165 h 4147828"/>
              <a:gd name="connsiteX14" fmla="*/ 6007991 w 10321693"/>
              <a:gd name="connsiteY14" fmla="*/ 2046723 h 4147828"/>
              <a:gd name="connsiteX15" fmla="*/ 6047880 w 10321693"/>
              <a:gd name="connsiteY15" fmla="*/ 1973387 h 4147828"/>
              <a:gd name="connsiteX16" fmla="*/ 6082318 w 10321693"/>
              <a:gd name="connsiteY16" fmla="*/ 1926933 h 4147828"/>
              <a:gd name="connsiteX17" fmla="*/ 6148345 w 10321693"/>
              <a:gd name="connsiteY17" fmla="*/ 1857561 h 4147828"/>
              <a:gd name="connsiteX18" fmla="*/ 6657363 w 10321693"/>
              <a:gd name="connsiteY18" fmla="*/ 1390786 h 4147828"/>
              <a:gd name="connsiteX19" fmla="*/ 6659097 w 10321693"/>
              <a:gd name="connsiteY19" fmla="*/ 1389051 h 4147828"/>
              <a:gd name="connsiteX20" fmla="*/ 6674706 w 10321693"/>
              <a:gd name="connsiteY20" fmla="*/ 1372452 h 4147828"/>
              <a:gd name="connsiteX21" fmla="*/ 6678175 w 10321693"/>
              <a:gd name="connsiteY21" fmla="*/ 1367992 h 4147828"/>
              <a:gd name="connsiteX22" fmla="*/ 6689323 w 10321693"/>
              <a:gd name="connsiteY22" fmla="*/ 1351145 h 4147828"/>
              <a:gd name="connsiteX23" fmla="*/ 6692420 w 10321693"/>
              <a:gd name="connsiteY23" fmla="*/ 1345198 h 4147828"/>
              <a:gd name="connsiteX24" fmla="*/ 6699234 w 10321693"/>
              <a:gd name="connsiteY24" fmla="*/ 1328103 h 4147828"/>
              <a:gd name="connsiteX25" fmla="*/ 6701216 w 10321693"/>
              <a:gd name="connsiteY25" fmla="*/ 1320918 h 4147828"/>
              <a:gd name="connsiteX26" fmla="*/ 6703818 w 10321693"/>
              <a:gd name="connsiteY26" fmla="*/ 1303699 h 4147828"/>
              <a:gd name="connsiteX27" fmla="*/ 6704065 w 10321693"/>
              <a:gd name="connsiteY27" fmla="*/ 1296142 h 4147828"/>
              <a:gd name="connsiteX28" fmla="*/ 6702702 w 10321693"/>
              <a:gd name="connsiteY28" fmla="*/ 1278923 h 4147828"/>
              <a:gd name="connsiteX29" fmla="*/ 6701340 w 10321693"/>
              <a:gd name="connsiteY29" fmla="*/ 1271862 h 4147828"/>
              <a:gd name="connsiteX30" fmla="*/ 6696137 w 10321693"/>
              <a:gd name="connsiteY30" fmla="*/ 1254891 h 4147828"/>
              <a:gd name="connsiteX31" fmla="*/ 6693783 w 10321693"/>
              <a:gd name="connsiteY31" fmla="*/ 1249069 h 4147828"/>
              <a:gd name="connsiteX32" fmla="*/ 6684864 w 10321693"/>
              <a:gd name="connsiteY32" fmla="*/ 1232345 h 4147828"/>
              <a:gd name="connsiteX33" fmla="*/ 6682015 w 10321693"/>
              <a:gd name="connsiteY33" fmla="*/ 1227885 h 4147828"/>
              <a:gd name="connsiteX34" fmla="*/ 6669503 w 10321693"/>
              <a:gd name="connsiteY34" fmla="*/ 1211533 h 4147828"/>
              <a:gd name="connsiteX35" fmla="*/ 6666654 w 10321693"/>
              <a:gd name="connsiteY35" fmla="*/ 1208188 h 4147828"/>
              <a:gd name="connsiteX36" fmla="*/ 6650797 w 10321693"/>
              <a:gd name="connsiteY36" fmla="*/ 1192208 h 4147828"/>
              <a:gd name="connsiteX37" fmla="*/ 6648072 w 10321693"/>
              <a:gd name="connsiteY37" fmla="*/ 1189731 h 4147828"/>
              <a:gd name="connsiteX38" fmla="*/ 6628870 w 10321693"/>
              <a:gd name="connsiteY38" fmla="*/ 1174370 h 4147828"/>
              <a:gd name="connsiteX39" fmla="*/ 6626393 w 10321693"/>
              <a:gd name="connsiteY39" fmla="*/ 1172635 h 4147828"/>
              <a:gd name="connsiteX40" fmla="*/ 6603971 w 10321693"/>
              <a:gd name="connsiteY40" fmla="*/ 1157894 h 4147828"/>
              <a:gd name="connsiteX41" fmla="*/ 6601741 w 10321693"/>
              <a:gd name="connsiteY41" fmla="*/ 1156531 h 4147828"/>
              <a:gd name="connsiteX42" fmla="*/ 6576346 w 10321693"/>
              <a:gd name="connsiteY42" fmla="*/ 1142533 h 4147828"/>
              <a:gd name="connsiteX43" fmla="*/ 6574364 w 10321693"/>
              <a:gd name="connsiteY43" fmla="*/ 1141542 h 4147828"/>
              <a:gd name="connsiteX44" fmla="*/ 6545996 w 10321693"/>
              <a:gd name="connsiteY44" fmla="*/ 1128411 h 4147828"/>
              <a:gd name="connsiteX45" fmla="*/ 6544138 w 10321693"/>
              <a:gd name="connsiteY45" fmla="*/ 1127668 h 4147828"/>
              <a:gd name="connsiteX46" fmla="*/ 6512920 w 10321693"/>
              <a:gd name="connsiteY46" fmla="*/ 1115527 h 4147828"/>
              <a:gd name="connsiteX47" fmla="*/ 6511186 w 10321693"/>
              <a:gd name="connsiteY47" fmla="*/ 1114908 h 4147828"/>
              <a:gd name="connsiteX48" fmla="*/ 6476005 w 10321693"/>
              <a:gd name="connsiteY48" fmla="*/ 1103387 h 4147828"/>
              <a:gd name="connsiteX49" fmla="*/ 6450733 w 10321693"/>
              <a:gd name="connsiteY49" fmla="*/ 1096202 h 4147828"/>
              <a:gd name="connsiteX50" fmla="*/ 6411092 w 10321693"/>
              <a:gd name="connsiteY50" fmla="*/ 1086664 h 4147828"/>
              <a:gd name="connsiteX51" fmla="*/ 6369964 w 10321693"/>
              <a:gd name="connsiteY51" fmla="*/ 1078612 h 4147828"/>
              <a:gd name="connsiteX52" fmla="*/ 6328465 w 10321693"/>
              <a:gd name="connsiteY52" fmla="*/ 1072294 h 4147828"/>
              <a:gd name="connsiteX53" fmla="*/ 6286718 w 10321693"/>
              <a:gd name="connsiteY53" fmla="*/ 1067586 h 4147828"/>
              <a:gd name="connsiteX54" fmla="*/ 6244971 w 10321693"/>
              <a:gd name="connsiteY54" fmla="*/ 1064489 h 4147828"/>
              <a:gd name="connsiteX55" fmla="*/ 6203471 w 10321693"/>
              <a:gd name="connsiteY55" fmla="*/ 1063003 h 4147828"/>
              <a:gd name="connsiteX56" fmla="*/ 6162344 w 10321693"/>
              <a:gd name="connsiteY56" fmla="*/ 1063003 h 4147828"/>
              <a:gd name="connsiteX57" fmla="*/ 6121835 w 10321693"/>
              <a:gd name="connsiteY57" fmla="*/ 1064489 h 4147828"/>
              <a:gd name="connsiteX58" fmla="*/ 6082071 w 10321693"/>
              <a:gd name="connsiteY58" fmla="*/ 1067463 h 4147828"/>
              <a:gd name="connsiteX59" fmla="*/ 6043296 w 10321693"/>
              <a:gd name="connsiteY59" fmla="*/ 1071922 h 4147828"/>
              <a:gd name="connsiteX60" fmla="*/ 6005761 w 10321693"/>
              <a:gd name="connsiteY60" fmla="*/ 1077868 h 4147828"/>
              <a:gd name="connsiteX61" fmla="*/ 5971199 w 10321693"/>
              <a:gd name="connsiteY61" fmla="*/ 1084929 h 4147828"/>
              <a:gd name="connsiteX62" fmla="*/ 5969589 w 10321693"/>
              <a:gd name="connsiteY62" fmla="*/ 1085301 h 4147828"/>
              <a:gd name="connsiteX63" fmla="*/ 5936760 w 10321693"/>
              <a:gd name="connsiteY63" fmla="*/ 1093725 h 4147828"/>
              <a:gd name="connsiteX64" fmla="*/ 5935027 w 10321693"/>
              <a:gd name="connsiteY64" fmla="*/ 1094220 h 4147828"/>
              <a:gd name="connsiteX65" fmla="*/ 5904180 w 10321693"/>
              <a:gd name="connsiteY65" fmla="*/ 1103883 h 4147828"/>
              <a:gd name="connsiteX66" fmla="*/ 5902199 w 10321693"/>
              <a:gd name="connsiteY66" fmla="*/ 1104626 h 4147828"/>
              <a:gd name="connsiteX67" fmla="*/ 5873583 w 10321693"/>
              <a:gd name="connsiteY67" fmla="*/ 1115651 h 4147828"/>
              <a:gd name="connsiteX68" fmla="*/ 5871353 w 10321693"/>
              <a:gd name="connsiteY68" fmla="*/ 1116642 h 4147828"/>
              <a:gd name="connsiteX69" fmla="*/ 5845215 w 10321693"/>
              <a:gd name="connsiteY69" fmla="*/ 1129030 h 4147828"/>
              <a:gd name="connsiteX70" fmla="*/ 5843108 w 10321693"/>
              <a:gd name="connsiteY70" fmla="*/ 1130145 h 4147828"/>
              <a:gd name="connsiteX71" fmla="*/ 5827252 w 10321693"/>
              <a:gd name="connsiteY71" fmla="*/ 1139064 h 4147828"/>
              <a:gd name="connsiteX72" fmla="*/ 5824898 w 10321693"/>
              <a:gd name="connsiteY72" fmla="*/ 1140551 h 4147828"/>
              <a:gd name="connsiteX73" fmla="*/ 5803591 w 10321693"/>
              <a:gd name="connsiteY73" fmla="*/ 1155045 h 4147828"/>
              <a:gd name="connsiteX74" fmla="*/ 5802104 w 10321693"/>
              <a:gd name="connsiteY74" fmla="*/ 1156160 h 4147828"/>
              <a:gd name="connsiteX75" fmla="*/ 4603826 w 10321693"/>
              <a:gd name="connsiteY75" fmla="*/ 2075587 h 4147828"/>
              <a:gd name="connsiteX76" fmla="*/ 4498158 w 10321693"/>
              <a:gd name="connsiteY76" fmla="*/ 2148923 h 4147828"/>
              <a:gd name="connsiteX77" fmla="*/ 4378367 w 10321693"/>
              <a:gd name="connsiteY77" fmla="*/ 2217552 h 4147828"/>
              <a:gd name="connsiteX78" fmla="*/ 4244826 w 10321693"/>
              <a:gd name="connsiteY78" fmla="*/ 2281473 h 4147828"/>
              <a:gd name="connsiteX79" fmla="*/ 4098773 w 10321693"/>
              <a:gd name="connsiteY79" fmla="*/ 2339944 h 4147828"/>
              <a:gd name="connsiteX80" fmla="*/ 3941695 w 10321693"/>
              <a:gd name="connsiteY80" fmla="*/ 2392344 h 4147828"/>
              <a:gd name="connsiteX81" fmla="*/ 3775078 w 10321693"/>
              <a:gd name="connsiteY81" fmla="*/ 2438056 h 4147828"/>
              <a:gd name="connsiteX82" fmla="*/ 3600781 w 10321693"/>
              <a:gd name="connsiteY82" fmla="*/ 2476706 h 4147828"/>
              <a:gd name="connsiteX83" fmla="*/ 3420537 w 10321693"/>
              <a:gd name="connsiteY83" fmla="*/ 2507675 h 4147828"/>
              <a:gd name="connsiteX84" fmla="*/ 3236206 w 10321693"/>
              <a:gd name="connsiteY84" fmla="*/ 2530593 h 4147828"/>
              <a:gd name="connsiteX85" fmla="*/ 3050016 w 10321693"/>
              <a:gd name="connsiteY85" fmla="*/ 2545087 h 4147828"/>
              <a:gd name="connsiteX86" fmla="*/ 2863827 w 10321693"/>
              <a:gd name="connsiteY86" fmla="*/ 2550909 h 4147828"/>
              <a:gd name="connsiteX87" fmla="*/ 2679991 w 10321693"/>
              <a:gd name="connsiteY87" fmla="*/ 2547812 h 4147828"/>
              <a:gd name="connsiteX88" fmla="*/ 2500491 w 10321693"/>
              <a:gd name="connsiteY88" fmla="*/ 2535672 h 4147828"/>
              <a:gd name="connsiteX89" fmla="*/ 2327556 w 10321693"/>
              <a:gd name="connsiteY89" fmla="*/ 2514365 h 4147828"/>
              <a:gd name="connsiteX90" fmla="*/ 2163045 w 10321693"/>
              <a:gd name="connsiteY90" fmla="*/ 2484015 h 4147828"/>
              <a:gd name="connsiteX91" fmla="*/ 2059483 w 10321693"/>
              <a:gd name="connsiteY91" fmla="*/ 2458991 h 4147828"/>
              <a:gd name="connsiteX92" fmla="*/ 1913430 w 10321693"/>
              <a:gd name="connsiteY92" fmla="*/ 2414023 h 4147828"/>
              <a:gd name="connsiteX93" fmla="*/ 1784100 w 10321693"/>
              <a:gd name="connsiteY93" fmla="*/ 2361994 h 4147828"/>
              <a:gd name="connsiteX94" fmla="*/ 1674715 w 10321693"/>
              <a:gd name="connsiteY94" fmla="*/ 2305010 h 4147828"/>
              <a:gd name="connsiteX95" fmla="*/ 1584903 w 10321693"/>
              <a:gd name="connsiteY95" fmla="*/ 2244186 h 4147828"/>
              <a:gd name="connsiteX96" fmla="*/ 1514293 w 10321693"/>
              <a:gd name="connsiteY96" fmla="*/ 2180636 h 4147828"/>
              <a:gd name="connsiteX97" fmla="*/ 1462016 w 10321693"/>
              <a:gd name="connsiteY97" fmla="*/ 2115600 h 4147828"/>
              <a:gd name="connsiteX98" fmla="*/ 1427082 w 10321693"/>
              <a:gd name="connsiteY98" fmla="*/ 2049696 h 4147828"/>
              <a:gd name="connsiteX99" fmla="*/ 1408129 w 10321693"/>
              <a:gd name="connsiteY99" fmla="*/ 1983545 h 4147828"/>
              <a:gd name="connsiteX100" fmla="*/ 1404164 w 10321693"/>
              <a:gd name="connsiteY100" fmla="*/ 1917146 h 4147828"/>
              <a:gd name="connsiteX101" fmla="*/ 1414570 w 10321693"/>
              <a:gd name="connsiteY101" fmla="*/ 1850252 h 4147828"/>
              <a:gd name="connsiteX102" fmla="*/ 1438974 w 10321693"/>
              <a:gd name="connsiteY102" fmla="*/ 1782862 h 4147828"/>
              <a:gd name="connsiteX103" fmla="*/ 1477377 w 10321693"/>
              <a:gd name="connsiteY103" fmla="*/ 1715348 h 4147828"/>
              <a:gd name="connsiteX104" fmla="*/ 1529406 w 10321693"/>
              <a:gd name="connsiteY104" fmla="*/ 1648329 h 4147828"/>
              <a:gd name="connsiteX105" fmla="*/ 1594690 w 10321693"/>
              <a:gd name="connsiteY105" fmla="*/ 1582426 h 4147828"/>
              <a:gd name="connsiteX106" fmla="*/ 1672857 w 10321693"/>
              <a:gd name="connsiteY106" fmla="*/ 1518133 h 4147828"/>
              <a:gd name="connsiteX107" fmla="*/ 1763537 w 10321693"/>
              <a:gd name="connsiteY107" fmla="*/ 1455822 h 4147828"/>
              <a:gd name="connsiteX108" fmla="*/ 1830183 w 10321693"/>
              <a:gd name="connsiteY108" fmla="*/ 1415933 h 4147828"/>
              <a:gd name="connsiteX109" fmla="*/ 1941426 w 10321693"/>
              <a:gd name="connsiteY109" fmla="*/ 1357586 h 4147828"/>
              <a:gd name="connsiteX110" fmla="*/ 2292251 w 10321693"/>
              <a:gd name="connsiteY110" fmla="*/ 1187129 h 4147828"/>
              <a:gd name="connsiteX111" fmla="*/ 2322105 w 10321693"/>
              <a:gd name="connsiteY111" fmla="*/ 1171397 h 4147828"/>
              <a:gd name="connsiteX112" fmla="*/ 2324211 w 10321693"/>
              <a:gd name="connsiteY112" fmla="*/ 1170158 h 4147828"/>
              <a:gd name="connsiteX113" fmla="*/ 2349111 w 10321693"/>
              <a:gd name="connsiteY113" fmla="*/ 1154673 h 4147828"/>
              <a:gd name="connsiteX114" fmla="*/ 2351465 w 10321693"/>
              <a:gd name="connsiteY114" fmla="*/ 1153063 h 4147828"/>
              <a:gd name="connsiteX115" fmla="*/ 2372400 w 10321693"/>
              <a:gd name="connsiteY115" fmla="*/ 1137330 h 4147828"/>
              <a:gd name="connsiteX116" fmla="*/ 2375002 w 10321693"/>
              <a:gd name="connsiteY116" fmla="*/ 1135100 h 4147828"/>
              <a:gd name="connsiteX117" fmla="*/ 2392097 w 10321693"/>
              <a:gd name="connsiteY117" fmla="*/ 1119368 h 4147828"/>
              <a:gd name="connsiteX118" fmla="*/ 2394946 w 10321693"/>
              <a:gd name="connsiteY118" fmla="*/ 1116395 h 4147828"/>
              <a:gd name="connsiteX119" fmla="*/ 2408201 w 10321693"/>
              <a:gd name="connsiteY119" fmla="*/ 1100662 h 4147828"/>
              <a:gd name="connsiteX120" fmla="*/ 2411174 w 10321693"/>
              <a:gd name="connsiteY120" fmla="*/ 1096450 h 4147828"/>
              <a:gd name="connsiteX121" fmla="*/ 2420589 w 10321693"/>
              <a:gd name="connsiteY121" fmla="*/ 1080841 h 4147828"/>
              <a:gd name="connsiteX122" fmla="*/ 2423314 w 10321693"/>
              <a:gd name="connsiteY122" fmla="*/ 1075143 h 4147828"/>
              <a:gd name="connsiteX123" fmla="*/ 2428889 w 10321693"/>
              <a:gd name="connsiteY123" fmla="*/ 1059782 h 4147828"/>
              <a:gd name="connsiteX124" fmla="*/ 2430623 w 10321693"/>
              <a:gd name="connsiteY124" fmla="*/ 1052597 h 4147828"/>
              <a:gd name="connsiteX125" fmla="*/ 2432481 w 10321693"/>
              <a:gd name="connsiteY125" fmla="*/ 1037484 h 4147828"/>
              <a:gd name="connsiteX126" fmla="*/ 2432481 w 10321693"/>
              <a:gd name="connsiteY126" fmla="*/ 1029432 h 4147828"/>
              <a:gd name="connsiteX127" fmla="*/ 2430747 w 10321693"/>
              <a:gd name="connsiteY127" fmla="*/ 1014814 h 4147828"/>
              <a:gd name="connsiteX128" fmla="*/ 2428765 w 10321693"/>
              <a:gd name="connsiteY128" fmla="*/ 1007010 h 4147828"/>
              <a:gd name="connsiteX129" fmla="*/ 2423314 w 10321693"/>
              <a:gd name="connsiteY129" fmla="*/ 992887 h 4147828"/>
              <a:gd name="connsiteX130" fmla="*/ 2419969 w 10321693"/>
              <a:gd name="connsiteY130" fmla="*/ 986446 h 4147828"/>
              <a:gd name="connsiteX131" fmla="*/ 2410926 w 10321693"/>
              <a:gd name="connsiteY131" fmla="*/ 972943 h 4147828"/>
              <a:gd name="connsiteX132" fmla="*/ 2407086 w 10321693"/>
              <a:gd name="connsiteY132" fmla="*/ 968112 h 4147828"/>
              <a:gd name="connsiteX133" fmla="*/ 2394451 w 10321693"/>
              <a:gd name="connsiteY133" fmla="*/ 955228 h 4147828"/>
              <a:gd name="connsiteX134" fmla="*/ 2390610 w 10321693"/>
              <a:gd name="connsiteY134" fmla="*/ 951884 h 4147828"/>
              <a:gd name="connsiteX135" fmla="*/ 2374506 w 10321693"/>
              <a:gd name="connsiteY135" fmla="*/ 939867 h 4147828"/>
              <a:gd name="connsiteX136" fmla="*/ 2371037 w 10321693"/>
              <a:gd name="connsiteY136" fmla="*/ 937638 h 4147828"/>
              <a:gd name="connsiteX137" fmla="*/ 2351465 w 10321693"/>
              <a:gd name="connsiteY137" fmla="*/ 926489 h 4147828"/>
              <a:gd name="connsiteX138" fmla="*/ 2348492 w 10321693"/>
              <a:gd name="connsiteY138" fmla="*/ 925002 h 4147828"/>
              <a:gd name="connsiteX139" fmla="*/ 2325326 w 10321693"/>
              <a:gd name="connsiteY139" fmla="*/ 914720 h 4147828"/>
              <a:gd name="connsiteX140" fmla="*/ 2323220 w 10321693"/>
              <a:gd name="connsiteY140" fmla="*/ 913853 h 4147828"/>
              <a:gd name="connsiteX141" fmla="*/ 2305877 w 10321693"/>
              <a:gd name="connsiteY141" fmla="*/ 907535 h 4147828"/>
              <a:gd name="connsiteX142" fmla="*/ 2303895 w 10321693"/>
              <a:gd name="connsiteY142" fmla="*/ 906916 h 4147828"/>
              <a:gd name="connsiteX143" fmla="*/ 2275032 w 10321693"/>
              <a:gd name="connsiteY143" fmla="*/ 898492 h 4147828"/>
              <a:gd name="connsiteX144" fmla="*/ 0 w 10321693"/>
              <a:gd name="connsiteY144" fmla="*/ 309944 h 4147828"/>
              <a:gd name="connsiteX145" fmla="*/ 0 w 10321693"/>
              <a:gd name="connsiteY145" fmla="*/ 41252 h 4147828"/>
              <a:gd name="connsiteX146" fmla="*/ 106040 w 10321693"/>
              <a:gd name="connsiteY146" fmla="*/ 9663 h 4147828"/>
              <a:gd name="connsiteX147" fmla="*/ 112110 w 10321693"/>
              <a:gd name="connsiteY147" fmla="*/ 7928 h 4147828"/>
              <a:gd name="connsiteX148" fmla="*/ 117932 w 10321693"/>
              <a:gd name="connsiteY148" fmla="*/ 6566 h 4147828"/>
              <a:gd name="connsiteX149" fmla="*/ 124126 w 10321693"/>
              <a:gd name="connsiteY149" fmla="*/ 5203 h 4147828"/>
              <a:gd name="connsiteX150" fmla="*/ 130568 w 10321693"/>
              <a:gd name="connsiteY150" fmla="*/ 3964 h 4147828"/>
              <a:gd name="connsiteX151" fmla="*/ 137134 w 10321693"/>
              <a:gd name="connsiteY151" fmla="*/ 2973 h 4147828"/>
              <a:gd name="connsiteX152" fmla="*/ 143823 w 10321693"/>
              <a:gd name="connsiteY152" fmla="*/ 2106 h 4147828"/>
              <a:gd name="connsiteX153" fmla="*/ 150513 w 10321693"/>
              <a:gd name="connsiteY153" fmla="*/ 1363 h 4147828"/>
              <a:gd name="connsiteX154" fmla="*/ 157078 w 10321693"/>
              <a:gd name="connsiteY154" fmla="*/ 743 h 4147828"/>
              <a:gd name="connsiteX155" fmla="*/ 163644 w 10321693"/>
              <a:gd name="connsiteY155" fmla="*/ 248 h 4147828"/>
              <a:gd name="connsiteX156" fmla="*/ 170085 w 10321693"/>
              <a:gd name="connsiteY156" fmla="*/ 0 h 4147828"/>
              <a:gd name="connsiteX157" fmla="*/ 176155 w 10321693"/>
              <a:gd name="connsiteY157" fmla="*/ 0 h 4147828"/>
              <a:gd name="connsiteX158" fmla="*/ 182102 w 10321693"/>
              <a:gd name="connsiteY158" fmla="*/ 0 h 4147828"/>
              <a:gd name="connsiteX159" fmla="*/ 187552 w 10321693"/>
              <a:gd name="connsiteY159" fmla="*/ 248 h 4147828"/>
              <a:gd name="connsiteX160" fmla="*/ 191888 w 10321693"/>
              <a:gd name="connsiteY160" fmla="*/ 619 h 4147828"/>
              <a:gd name="connsiteX161" fmla="*/ 196472 w 10321693"/>
              <a:gd name="connsiteY161" fmla="*/ 1115 h 4147828"/>
              <a:gd name="connsiteX162" fmla="*/ 198701 w 10321693"/>
              <a:gd name="connsiteY162" fmla="*/ 1487 h 4147828"/>
              <a:gd name="connsiteX163" fmla="*/ 203037 w 10321693"/>
              <a:gd name="connsiteY163" fmla="*/ 2354 h 4147828"/>
              <a:gd name="connsiteX164" fmla="*/ 2958842 w 10321693"/>
              <a:gd name="connsiteY164" fmla="*/ 638099 h 4147828"/>
              <a:gd name="connsiteX165" fmla="*/ 3056706 w 10321693"/>
              <a:gd name="connsiteY165" fmla="*/ 663618 h 4147828"/>
              <a:gd name="connsiteX166" fmla="*/ 3144412 w 10321693"/>
              <a:gd name="connsiteY166" fmla="*/ 692606 h 4147828"/>
              <a:gd name="connsiteX167" fmla="*/ 3221712 w 10321693"/>
              <a:gd name="connsiteY167" fmla="*/ 724690 h 4147828"/>
              <a:gd name="connsiteX168" fmla="*/ 3288483 w 10321693"/>
              <a:gd name="connsiteY168" fmla="*/ 759624 h 4147828"/>
              <a:gd name="connsiteX169" fmla="*/ 3344352 w 10321693"/>
              <a:gd name="connsiteY169" fmla="*/ 796911 h 4147828"/>
              <a:gd name="connsiteX170" fmla="*/ 3389196 w 10321693"/>
              <a:gd name="connsiteY170" fmla="*/ 836181 h 4147828"/>
              <a:gd name="connsiteX171" fmla="*/ 3422891 w 10321693"/>
              <a:gd name="connsiteY171" fmla="*/ 876937 h 4147828"/>
              <a:gd name="connsiteX172" fmla="*/ 3445561 w 10321693"/>
              <a:gd name="connsiteY172" fmla="*/ 918684 h 4147828"/>
              <a:gd name="connsiteX173" fmla="*/ 3457577 w 10321693"/>
              <a:gd name="connsiteY173" fmla="*/ 961546 h 4147828"/>
              <a:gd name="connsiteX174" fmla="*/ 3458940 w 10321693"/>
              <a:gd name="connsiteY174" fmla="*/ 1006019 h 4147828"/>
              <a:gd name="connsiteX175" fmla="*/ 3449154 w 10321693"/>
              <a:gd name="connsiteY175" fmla="*/ 1053093 h 4147828"/>
              <a:gd name="connsiteX176" fmla="*/ 3426855 w 10321693"/>
              <a:gd name="connsiteY176" fmla="*/ 1103139 h 4147828"/>
              <a:gd name="connsiteX177" fmla="*/ 3390806 w 10321693"/>
              <a:gd name="connsiteY177" fmla="*/ 1155912 h 4147828"/>
              <a:gd name="connsiteX178" fmla="*/ 3339892 w 10321693"/>
              <a:gd name="connsiteY178" fmla="*/ 1210914 h 4147828"/>
              <a:gd name="connsiteX179" fmla="*/ 3273122 w 10321693"/>
              <a:gd name="connsiteY179" fmla="*/ 1267650 h 4147828"/>
              <a:gd name="connsiteX180" fmla="*/ 3220102 w 10321693"/>
              <a:gd name="connsiteY180" fmla="*/ 1305557 h 4147828"/>
              <a:gd name="connsiteX181" fmla="*/ 3125211 w 10321693"/>
              <a:gd name="connsiteY181" fmla="*/ 1363532 h 4147828"/>
              <a:gd name="connsiteX182" fmla="*/ 2787641 w 10321693"/>
              <a:gd name="connsiteY182" fmla="*/ 1552447 h 4147828"/>
              <a:gd name="connsiteX183" fmla="*/ 2757786 w 10321693"/>
              <a:gd name="connsiteY183" fmla="*/ 1570658 h 4147828"/>
              <a:gd name="connsiteX184" fmla="*/ 2755557 w 10321693"/>
              <a:gd name="connsiteY184" fmla="*/ 1572144 h 4147828"/>
              <a:gd name="connsiteX185" fmla="*/ 2729666 w 10321693"/>
              <a:gd name="connsiteY185" fmla="*/ 1590973 h 4147828"/>
              <a:gd name="connsiteX186" fmla="*/ 2727189 w 10321693"/>
              <a:gd name="connsiteY186" fmla="*/ 1592956 h 4147828"/>
              <a:gd name="connsiteX187" fmla="*/ 2705386 w 10321693"/>
              <a:gd name="connsiteY187" fmla="*/ 1612281 h 4147828"/>
              <a:gd name="connsiteX188" fmla="*/ 2702785 w 10321693"/>
              <a:gd name="connsiteY188" fmla="*/ 1614882 h 4147828"/>
              <a:gd name="connsiteX189" fmla="*/ 2685070 w 10321693"/>
              <a:gd name="connsiteY189" fmla="*/ 1634579 h 4147828"/>
              <a:gd name="connsiteX190" fmla="*/ 2682344 w 10321693"/>
              <a:gd name="connsiteY190" fmla="*/ 1638048 h 4147828"/>
              <a:gd name="connsiteX191" fmla="*/ 2668718 w 10321693"/>
              <a:gd name="connsiteY191" fmla="*/ 1657992 h 4147828"/>
              <a:gd name="connsiteX192" fmla="*/ 2666116 w 10321693"/>
              <a:gd name="connsiteY192" fmla="*/ 1662452 h 4147828"/>
              <a:gd name="connsiteX193" fmla="*/ 2656578 w 10321693"/>
              <a:gd name="connsiteY193" fmla="*/ 1682520 h 4147828"/>
              <a:gd name="connsiteX194" fmla="*/ 2654472 w 10321693"/>
              <a:gd name="connsiteY194" fmla="*/ 1688218 h 4147828"/>
              <a:gd name="connsiteX195" fmla="*/ 2649145 w 10321693"/>
              <a:gd name="connsiteY195" fmla="*/ 1708287 h 4147828"/>
              <a:gd name="connsiteX196" fmla="*/ 2648154 w 10321693"/>
              <a:gd name="connsiteY196" fmla="*/ 1714852 h 4147828"/>
              <a:gd name="connsiteX197" fmla="*/ 2647039 w 10321693"/>
              <a:gd name="connsiteY197" fmla="*/ 1734797 h 4147828"/>
              <a:gd name="connsiteX198" fmla="*/ 2647411 w 10321693"/>
              <a:gd name="connsiteY198" fmla="*/ 1741858 h 4147828"/>
              <a:gd name="connsiteX199" fmla="*/ 2650508 w 10321693"/>
              <a:gd name="connsiteY199" fmla="*/ 1761431 h 4147828"/>
              <a:gd name="connsiteX200" fmla="*/ 2652242 w 10321693"/>
              <a:gd name="connsiteY200" fmla="*/ 1768120 h 4147828"/>
              <a:gd name="connsiteX201" fmla="*/ 2659551 w 10321693"/>
              <a:gd name="connsiteY201" fmla="*/ 1787321 h 4147828"/>
              <a:gd name="connsiteX202" fmla="*/ 2662400 w 10321693"/>
              <a:gd name="connsiteY202" fmla="*/ 1793020 h 4147828"/>
              <a:gd name="connsiteX203" fmla="*/ 2674045 w 10321693"/>
              <a:gd name="connsiteY203" fmla="*/ 1811602 h 4147828"/>
              <a:gd name="connsiteX204" fmla="*/ 2677389 w 10321693"/>
              <a:gd name="connsiteY204" fmla="*/ 1816061 h 4147828"/>
              <a:gd name="connsiteX205" fmla="*/ 2693370 w 10321693"/>
              <a:gd name="connsiteY205" fmla="*/ 1833900 h 4147828"/>
              <a:gd name="connsiteX206" fmla="*/ 2696838 w 10321693"/>
              <a:gd name="connsiteY206" fmla="*/ 1837244 h 4147828"/>
              <a:gd name="connsiteX207" fmla="*/ 2717154 w 10321693"/>
              <a:gd name="connsiteY207" fmla="*/ 1854216 h 4147828"/>
              <a:gd name="connsiteX208" fmla="*/ 2720375 w 10321693"/>
              <a:gd name="connsiteY208" fmla="*/ 1856569 h 4147828"/>
              <a:gd name="connsiteX209" fmla="*/ 2745027 w 10321693"/>
              <a:gd name="connsiteY209" fmla="*/ 1872550 h 4147828"/>
              <a:gd name="connsiteX210" fmla="*/ 2748000 w 10321693"/>
              <a:gd name="connsiteY210" fmla="*/ 1874284 h 4147828"/>
              <a:gd name="connsiteX211" fmla="*/ 2776988 w 10321693"/>
              <a:gd name="connsiteY211" fmla="*/ 1889026 h 4147828"/>
              <a:gd name="connsiteX212" fmla="*/ 2779218 w 10321693"/>
              <a:gd name="connsiteY212" fmla="*/ 1890017 h 4147828"/>
              <a:gd name="connsiteX213" fmla="*/ 2800896 w 10321693"/>
              <a:gd name="connsiteY213" fmla="*/ 1899060 h 4147828"/>
              <a:gd name="connsiteX214" fmla="*/ 2802878 w 10321693"/>
              <a:gd name="connsiteY214" fmla="*/ 1899803 h 4147828"/>
              <a:gd name="connsiteX215" fmla="*/ 2839051 w 10321693"/>
              <a:gd name="connsiteY215" fmla="*/ 1912191 h 4147828"/>
              <a:gd name="connsiteX216" fmla="*/ 2841281 w 10321693"/>
              <a:gd name="connsiteY216" fmla="*/ 1912810 h 4147828"/>
              <a:gd name="connsiteX217" fmla="*/ 2880798 w 10321693"/>
              <a:gd name="connsiteY217" fmla="*/ 1923340 h 4147828"/>
              <a:gd name="connsiteX218" fmla="*/ 2882780 w 10321693"/>
              <a:gd name="connsiteY218" fmla="*/ 1923836 h 4147828"/>
              <a:gd name="connsiteX219" fmla="*/ 2924527 w 10321693"/>
              <a:gd name="connsiteY219" fmla="*/ 1932259 h 4147828"/>
              <a:gd name="connsiteX220" fmla="*/ 2926385 w 10321693"/>
              <a:gd name="connsiteY220" fmla="*/ 1932631 h 4147828"/>
              <a:gd name="connsiteX221" fmla="*/ 2969991 w 10321693"/>
              <a:gd name="connsiteY221" fmla="*/ 1938949 h 4147828"/>
              <a:gd name="connsiteX222" fmla="*/ 2971601 w 10321693"/>
              <a:gd name="connsiteY222" fmla="*/ 1939196 h 4147828"/>
              <a:gd name="connsiteX223" fmla="*/ 3018180 w 10321693"/>
              <a:gd name="connsiteY223" fmla="*/ 1943408 h 4147828"/>
              <a:gd name="connsiteX224" fmla="*/ 3065749 w 10321693"/>
              <a:gd name="connsiteY224" fmla="*/ 1945514 h 4147828"/>
              <a:gd name="connsiteX225" fmla="*/ 3114062 w 10321693"/>
              <a:gd name="connsiteY225" fmla="*/ 1945514 h 4147828"/>
              <a:gd name="connsiteX226" fmla="*/ 3162622 w 10321693"/>
              <a:gd name="connsiteY226" fmla="*/ 1943408 h 4147828"/>
              <a:gd name="connsiteX227" fmla="*/ 3211182 w 10321693"/>
              <a:gd name="connsiteY227" fmla="*/ 1939320 h 4147828"/>
              <a:gd name="connsiteX228" fmla="*/ 3259371 w 10321693"/>
              <a:gd name="connsiteY228" fmla="*/ 1933250 h 4147828"/>
              <a:gd name="connsiteX229" fmla="*/ 3306817 w 10321693"/>
              <a:gd name="connsiteY229" fmla="*/ 1925322 h 4147828"/>
              <a:gd name="connsiteX230" fmla="*/ 3353271 w 10321693"/>
              <a:gd name="connsiteY230" fmla="*/ 1915412 h 4147828"/>
              <a:gd name="connsiteX231" fmla="*/ 3396753 w 10321693"/>
              <a:gd name="connsiteY231" fmla="*/ 1904139 h 4147828"/>
              <a:gd name="connsiteX232" fmla="*/ 3439986 w 10321693"/>
              <a:gd name="connsiteY232" fmla="*/ 1890760 h 4147828"/>
              <a:gd name="connsiteX233" fmla="*/ 3441597 w 10321693"/>
              <a:gd name="connsiteY233" fmla="*/ 1890141 h 4147828"/>
              <a:gd name="connsiteX234" fmla="*/ 3481114 w 10321693"/>
              <a:gd name="connsiteY234" fmla="*/ 1875523 h 4147828"/>
              <a:gd name="connsiteX235" fmla="*/ 3482849 w 10321693"/>
              <a:gd name="connsiteY235" fmla="*/ 1874779 h 4147828"/>
              <a:gd name="connsiteX236" fmla="*/ 3519888 w 10321693"/>
              <a:gd name="connsiteY236" fmla="*/ 1858551 h 4147828"/>
              <a:gd name="connsiteX237" fmla="*/ 3521499 w 10321693"/>
              <a:gd name="connsiteY237" fmla="*/ 1857808 h 4147828"/>
              <a:gd name="connsiteX238" fmla="*/ 3544664 w 10321693"/>
              <a:gd name="connsiteY238" fmla="*/ 1846164 h 4147828"/>
              <a:gd name="connsiteX239" fmla="*/ 3546398 w 10321693"/>
              <a:gd name="connsiteY239" fmla="*/ 1845173 h 4147828"/>
              <a:gd name="connsiteX240" fmla="*/ 3579598 w 10321693"/>
              <a:gd name="connsiteY240" fmla="*/ 1825848 h 4147828"/>
              <a:gd name="connsiteX241" fmla="*/ 4887508 w 10321693"/>
              <a:gd name="connsiteY241" fmla="*/ 994993 h 4147828"/>
              <a:gd name="connsiteX242" fmla="*/ 4967286 w 10321693"/>
              <a:gd name="connsiteY242" fmla="*/ 949406 h 4147828"/>
              <a:gd name="connsiteX243" fmla="*/ 5054373 w 10321693"/>
              <a:gd name="connsiteY243" fmla="*/ 908526 h 4147828"/>
              <a:gd name="connsiteX244" fmla="*/ 5148768 w 10321693"/>
              <a:gd name="connsiteY244" fmla="*/ 871982 h 4147828"/>
              <a:gd name="connsiteX245" fmla="*/ 5249606 w 10321693"/>
              <a:gd name="connsiteY245" fmla="*/ 839773 h 4147828"/>
              <a:gd name="connsiteX246" fmla="*/ 5356141 w 10321693"/>
              <a:gd name="connsiteY246" fmla="*/ 811777 h 4147828"/>
              <a:gd name="connsiteX247" fmla="*/ 5467632 w 10321693"/>
              <a:gd name="connsiteY247" fmla="*/ 787992 h 4147828"/>
              <a:gd name="connsiteX248" fmla="*/ 5583335 w 10321693"/>
              <a:gd name="connsiteY248" fmla="*/ 768419 h 4147828"/>
              <a:gd name="connsiteX249" fmla="*/ 5702754 w 10321693"/>
              <a:gd name="connsiteY249" fmla="*/ 753058 h 4147828"/>
              <a:gd name="connsiteX250" fmla="*/ 5825394 w 10321693"/>
              <a:gd name="connsiteY250" fmla="*/ 741785 h 4147828"/>
              <a:gd name="connsiteX251" fmla="*/ 5950512 w 10321693"/>
              <a:gd name="connsiteY251" fmla="*/ 734724 h 4147828"/>
              <a:gd name="connsiteX252" fmla="*/ 6077858 w 10321693"/>
              <a:gd name="connsiteY252" fmla="*/ 731999 h 4147828"/>
              <a:gd name="connsiteX253" fmla="*/ 6206816 w 10321693"/>
              <a:gd name="connsiteY253" fmla="*/ 733486 h 4147828"/>
              <a:gd name="connsiteX254" fmla="*/ 6337012 w 10321693"/>
              <a:gd name="connsiteY254" fmla="*/ 739432 h 4147828"/>
              <a:gd name="connsiteX255" fmla="*/ 6467952 w 10321693"/>
              <a:gd name="connsiteY255" fmla="*/ 749838 h 4147828"/>
              <a:gd name="connsiteX256" fmla="*/ 6599883 w 10321693"/>
              <a:gd name="connsiteY256" fmla="*/ 764951 h 4147828"/>
              <a:gd name="connsiteX257" fmla="*/ 6687217 w 10321693"/>
              <a:gd name="connsiteY257" fmla="*/ 777710 h 4147828"/>
              <a:gd name="connsiteX258" fmla="*/ 6817785 w 10321693"/>
              <a:gd name="connsiteY258" fmla="*/ 800876 h 4147828"/>
              <a:gd name="connsiteX259" fmla="*/ 6945133 w 10321693"/>
              <a:gd name="connsiteY259" fmla="*/ 828748 h 4147828"/>
              <a:gd name="connsiteX260" fmla="*/ 7065543 w 10321693"/>
              <a:gd name="connsiteY260" fmla="*/ 860461 h 4147828"/>
              <a:gd name="connsiteX261" fmla="*/ 7178892 w 10321693"/>
              <a:gd name="connsiteY261" fmla="*/ 895767 h 4147828"/>
              <a:gd name="connsiteX262" fmla="*/ 7284684 w 10321693"/>
              <a:gd name="connsiteY262" fmla="*/ 934541 h 4147828"/>
              <a:gd name="connsiteX263" fmla="*/ 7382672 w 10321693"/>
              <a:gd name="connsiteY263" fmla="*/ 976535 h 4147828"/>
              <a:gd name="connsiteX264" fmla="*/ 7472112 w 10321693"/>
              <a:gd name="connsiteY264" fmla="*/ 1021503 h 4147828"/>
              <a:gd name="connsiteX265" fmla="*/ 7552634 w 10321693"/>
              <a:gd name="connsiteY265" fmla="*/ 1069321 h 4147828"/>
              <a:gd name="connsiteX266" fmla="*/ 7623617 w 10321693"/>
              <a:gd name="connsiteY266" fmla="*/ 1119615 h 4147828"/>
              <a:gd name="connsiteX267" fmla="*/ 7684193 w 10321693"/>
              <a:gd name="connsiteY267" fmla="*/ 1171892 h 4147828"/>
              <a:gd name="connsiteX268" fmla="*/ 7733744 w 10321693"/>
              <a:gd name="connsiteY268" fmla="*/ 1225779 h 4147828"/>
              <a:gd name="connsiteX269" fmla="*/ 7771651 w 10321693"/>
              <a:gd name="connsiteY269" fmla="*/ 1280658 h 4147828"/>
              <a:gd name="connsiteX270" fmla="*/ 7797294 w 10321693"/>
              <a:gd name="connsiteY270" fmla="*/ 1336031 h 4147828"/>
              <a:gd name="connsiteX271" fmla="*/ 7810425 w 10321693"/>
              <a:gd name="connsiteY271" fmla="*/ 1391529 h 4147828"/>
              <a:gd name="connsiteX272" fmla="*/ 7810673 w 10321693"/>
              <a:gd name="connsiteY272" fmla="*/ 1447398 h 4147828"/>
              <a:gd name="connsiteX273" fmla="*/ 7797047 w 10321693"/>
              <a:gd name="connsiteY273" fmla="*/ 1504878 h 4147828"/>
              <a:gd name="connsiteX274" fmla="*/ 7780199 w 10321693"/>
              <a:gd name="connsiteY274" fmla="*/ 1542413 h 4147828"/>
              <a:gd name="connsiteX275" fmla="*/ 7739071 w 10321693"/>
              <a:gd name="connsiteY275" fmla="*/ 1603238 h 4147828"/>
              <a:gd name="connsiteX276" fmla="*/ 7314043 w 10321693"/>
              <a:gd name="connsiteY276" fmla="*/ 2121794 h 4147828"/>
              <a:gd name="connsiteX277" fmla="*/ 7312433 w 10321693"/>
              <a:gd name="connsiteY277" fmla="*/ 2124024 h 4147828"/>
              <a:gd name="connsiteX278" fmla="*/ 7297072 w 10321693"/>
              <a:gd name="connsiteY278" fmla="*/ 2146446 h 4147828"/>
              <a:gd name="connsiteX279" fmla="*/ 7294099 w 10321693"/>
              <a:gd name="connsiteY279" fmla="*/ 2151648 h 4147828"/>
              <a:gd name="connsiteX280" fmla="*/ 7283693 w 10321693"/>
              <a:gd name="connsiteY280" fmla="*/ 2174814 h 4147828"/>
              <a:gd name="connsiteX281" fmla="*/ 7281587 w 10321693"/>
              <a:gd name="connsiteY281" fmla="*/ 2181008 h 4147828"/>
              <a:gd name="connsiteX282" fmla="*/ 7276136 w 10321693"/>
              <a:gd name="connsiteY282" fmla="*/ 2204792 h 4147828"/>
              <a:gd name="connsiteX283" fmla="*/ 7275393 w 10321693"/>
              <a:gd name="connsiteY283" fmla="*/ 2211358 h 4147828"/>
              <a:gd name="connsiteX284" fmla="*/ 7274898 w 10321693"/>
              <a:gd name="connsiteY284" fmla="*/ 2235638 h 4147828"/>
              <a:gd name="connsiteX285" fmla="*/ 7275393 w 10321693"/>
              <a:gd name="connsiteY285" fmla="*/ 2241956 h 4147828"/>
              <a:gd name="connsiteX286" fmla="*/ 7279729 w 10321693"/>
              <a:gd name="connsiteY286" fmla="*/ 2266484 h 4147828"/>
              <a:gd name="connsiteX287" fmla="*/ 7281216 w 10321693"/>
              <a:gd name="connsiteY287" fmla="*/ 2272058 h 4147828"/>
              <a:gd name="connsiteX288" fmla="*/ 7290259 w 10321693"/>
              <a:gd name="connsiteY288" fmla="*/ 2296834 h 4147828"/>
              <a:gd name="connsiteX289" fmla="*/ 7292364 w 10321693"/>
              <a:gd name="connsiteY289" fmla="*/ 2301418 h 4147828"/>
              <a:gd name="connsiteX290" fmla="*/ 7305991 w 10321693"/>
              <a:gd name="connsiteY290" fmla="*/ 2326193 h 4147828"/>
              <a:gd name="connsiteX291" fmla="*/ 7308345 w 10321693"/>
              <a:gd name="connsiteY291" fmla="*/ 2329910 h 4147828"/>
              <a:gd name="connsiteX292" fmla="*/ 7326555 w 10321693"/>
              <a:gd name="connsiteY292" fmla="*/ 2354562 h 4147828"/>
              <a:gd name="connsiteX293" fmla="*/ 7328909 w 10321693"/>
              <a:gd name="connsiteY293" fmla="*/ 2357411 h 4147828"/>
              <a:gd name="connsiteX294" fmla="*/ 7351579 w 10321693"/>
              <a:gd name="connsiteY294" fmla="*/ 2381691 h 4147828"/>
              <a:gd name="connsiteX295" fmla="*/ 7353932 w 10321693"/>
              <a:gd name="connsiteY295" fmla="*/ 2383921 h 4147828"/>
              <a:gd name="connsiteX296" fmla="*/ 7380938 w 10321693"/>
              <a:gd name="connsiteY296" fmla="*/ 2407706 h 4147828"/>
              <a:gd name="connsiteX297" fmla="*/ 7383168 w 10321693"/>
              <a:gd name="connsiteY297" fmla="*/ 2409440 h 4147828"/>
              <a:gd name="connsiteX298" fmla="*/ 7414385 w 10321693"/>
              <a:gd name="connsiteY298" fmla="*/ 2432481 h 4147828"/>
              <a:gd name="connsiteX299" fmla="*/ 7416491 w 10321693"/>
              <a:gd name="connsiteY299" fmla="*/ 2433844 h 4147828"/>
              <a:gd name="connsiteX300" fmla="*/ 7451797 w 10321693"/>
              <a:gd name="connsiteY300" fmla="*/ 2456018 h 4147828"/>
              <a:gd name="connsiteX301" fmla="*/ 7453779 w 10321693"/>
              <a:gd name="connsiteY301" fmla="*/ 2457133 h 4147828"/>
              <a:gd name="connsiteX302" fmla="*/ 7493048 w 10321693"/>
              <a:gd name="connsiteY302" fmla="*/ 2478193 h 4147828"/>
              <a:gd name="connsiteX303" fmla="*/ 7494906 w 10321693"/>
              <a:gd name="connsiteY303" fmla="*/ 2479060 h 4147828"/>
              <a:gd name="connsiteX304" fmla="*/ 7538016 w 10321693"/>
              <a:gd name="connsiteY304" fmla="*/ 2498880 h 4147828"/>
              <a:gd name="connsiteX305" fmla="*/ 7539750 w 10321693"/>
              <a:gd name="connsiteY305" fmla="*/ 2499623 h 4147828"/>
              <a:gd name="connsiteX306" fmla="*/ 7587939 w 10321693"/>
              <a:gd name="connsiteY306" fmla="*/ 2518453 h 4147828"/>
              <a:gd name="connsiteX307" fmla="*/ 7622501 w 10321693"/>
              <a:gd name="connsiteY307" fmla="*/ 2530221 h 4147828"/>
              <a:gd name="connsiteX308" fmla="*/ 7675026 w 10321693"/>
              <a:gd name="connsiteY308" fmla="*/ 2545583 h 4147828"/>
              <a:gd name="connsiteX309" fmla="*/ 10321693 w 10321693"/>
              <a:gd name="connsiteY309" fmla="*/ 3251071 h 4147828"/>
              <a:gd name="connsiteX310" fmla="*/ 10321693 w 10321693"/>
              <a:gd name="connsiteY310" fmla="*/ 4147829 h 4147828"/>
              <a:gd name="connsiteX311" fmla="*/ 7186696 w 10321693"/>
              <a:gd name="connsiteY311" fmla="*/ 3193592 h 414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0321693" h="4147828">
                <a:moveTo>
                  <a:pt x="7186696" y="3193839"/>
                </a:moveTo>
                <a:lnTo>
                  <a:pt x="6987004" y="3126821"/>
                </a:lnTo>
                <a:lnTo>
                  <a:pt x="6804531" y="3053113"/>
                </a:lnTo>
                <a:lnTo>
                  <a:pt x="6640020" y="2973955"/>
                </a:lnTo>
                <a:lnTo>
                  <a:pt x="6493719" y="2890708"/>
                </a:lnTo>
                <a:lnTo>
                  <a:pt x="6365876" y="2804365"/>
                </a:lnTo>
                <a:lnTo>
                  <a:pt x="6256615" y="2716163"/>
                </a:lnTo>
                <a:lnTo>
                  <a:pt x="6165689" y="2627095"/>
                </a:lnTo>
                <a:lnTo>
                  <a:pt x="6092972" y="2538273"/>
                </a:lnTo>
                <a:lnTo>
                  <a:pt x="6037970" y="2450444"/>
                </a:lnTo>
                <a:lnTo>
                  <a:pt x="6000186" y="2364472"/>
                </a:lnTo>
                <a:lnTo>
                  <a:pt x="5978879" y="2280978"/>
                </a:lnTo>
                <a:lnTo>
                  <a:pt x="5973429" y="2200209"/>
                </a:lnTo>
                <a:lnTo>
                  <a:pt x="5983215" y="2122165"/>
                </a:lnTo>
                <a:lnTo>
                  <a:pt x="6007991" y="2046723"/>
                </a:lnTo>
                <a:lnTo>
                  <a:pt x="6047880" y="1973387"/>
                </a:lnTo>
                <a:lnTo>
                  <a:pt x="6082318" y="1926933"/>
                </a:lnTo>
                <a:lnTo>
                  <a:pt x="6148345" y="1857561"/>
                </a:lnTo>
                <a:lnTo>
                  <a:pt x="6657363" y="1390786"/>
                </a:lnTo>
                <a:cubicBezTo>
                  <a:pt x="6657363" y="1390786"/>
                  <a:pt x="6658602" y="1389671"/>
                  <a:pt x="6659097" y="1389051"/>
                </a:cubicBezTo>
                <a:lnTo>
                  <a:pt x="6674706" y="1372452"/>
                </a:lnTo>
                <a:cubicBezTo>
                  <a:pt x="6675945" y="1371089"/>
                  <a:pt x="6677183" y="1369602"/>
                  <a:pt x="6678175" y="1367992"/>
                </a:cubicBezTo>
                <a:lnTo>
                  <a:pt x="6689323" y="1351145"/>
                </a:lnTo>
                <a:cubicBezTo>
                  <a:pt x="6690562" y="1349286"/>
                  <a:pt x="6691553" y="1347304"/>
                  <a:pt x="6692420" y="1345198"/>
                </a:cubicBezTo>
                <a:lnTo>
                  <a:pt x="6699234" y="1328103"/>
                </a:lnTo>
                <a:cubicBezTo>
                  <a:pt x="6700101" y="1325750"/>
                  <a:pt x="6700844" y="1323396"/>
                  <a:pt x="6701216" y="1320918"/>
                </a:cubicBezTo>
                <a:lnTo>
                  <a:pt x="6703818" y="1303699"/>
                </a:lnTo>
                <a:cubicBezTo>
                  <a:pt x="6704189" y="1301221"/>
                  <a:pt x="6704313" y="1298620"/>
                  <a:pt x="6704065" y="1296142"/>
                </a:cubicBezTo>
                <a:lnTo>
                  <a:pt x="6702702" y="1278923"/>
                </a:lnTo>
                <a:cubicBezTo>
                  <a:pt x="6702454" y="1276570"/>
                  <a:pt x="6702083" y="1274216"/>
                  <a:pt x="6701340" y="1271862"/>
                </a:cubicBezTo>
                <a:lnTo>
                  <a:pt x="6696137" y="1254891"/>
                </a:lnTo>
                <a:cubicBezTo>
                  <a:pt x="6695517" y="1252909"/>
                  <a:pt x="6694650" y="1250927"/>
                  <a:pt x="6693783" y="1249069"/>
                </a:cubicBezTo>
                <a:lnTo>
                  <a:pt x="6684864" y="1232345"/>
                </a:lnTo>
                <a:cubicBezTo>
                  <a:pt x="6683997" y="1230734"/>
                  <a:pt x="6683129" y="1229248"/>
                  <a:pt x="6682015" y="1227885"/>
                </a:cubicBezTo>
                <a:lnTo>
                  <a:pt x="6669503" y="1211533"/>
                </a:lnTo>
                <a:cubicBezTo>
                  <a:pt x="6668636" y="1210419"/>
                  <a:pt x="6667644" y="1209303"/>
                  <a:pt x="6666654" y="1208188"/>
                </a:cubicBezTo>
                <a:lnTo>
                  <a:pt x="6650797" y="1192208"/>
                </a:lnTo>
                <a:cubicBezTo>
                  <a:pt x="6649930" y="1191341"/>
                  <a:pt x="6649063" y="1190474"/>
                  <a:pt x="6648072" y="1189731"/>
                </a:cubicBezTo>
                <a:lnTo>
                  <a:pt x="6628870" y="1174370"/>
                </a:lnTo>
                <a:cubicBezTo>
                  <a:pt x="6628127" y="1173750"/>
                  <a:pt x="6627260" y="1173131"/>
                  <a:pt x="6626393" y="1172635"/>
                </a:cubicBezTo>
                <a:lnTo>
                  <a:pt x="6603971" y="1157894"/>
                </a:lnTo>
                <a:cubicBezTo>
                  <a:pt x="6603228" y="1157398"/>
                  <a:pt x="6602484" y="1156903"/>
                  <a:pt x="6601741" y="1156531"/>
                </a:cubicBezTo>
                <a:lnTo>
                  <a:pt x="6576346" y="1142533"/>
                </a:lnTo>
                <a:cubicBezTo>
                  <a:pt x="6575727" y="1142161"/>
                  <a:pt x="6574983" y="1141790"/>
                  <a:pt x="6574364" y="1141542"/>
                </a:cubicBezTo>
                <a:lnTo>
                  <a:pt x="6545996" y="1128411"/>
                </a:lnTo>
                <a:cubicBezTo>
                  <a:pt x="6545996" y="1128411"/>
                  <a:pt x="6544757" y="1127915"/>
                  <a:pt x="6544138" y="1127668"/>
                </a:cubicBezTo>
                <a:lnTo>
                  <a:pt x="6512920" y="1115527"/>
                </a:lnTo>
                <a:cubicBezTo>
                  <a:pt x="6512920" y="1115527"/>
                  <a:pt x="6511806" y="1115156"/>
                  <a:pt x="6511186" y="1114908"/>
                </a:cubicBezTo>
                <a:cubicBezTo>
                  <a:pt x="6511186" y="1114908"/>
                  <a:pt x="6476376" y="1103511"/>
                  <a:pt x="6476005" y="1103387"/>
                </a:cubicBezTo>
                <a:cubicBezTo>
                  <a:pt x="6476005" y="1103387"/>
                  <a:pt x="6451105" y="1096326"/>
                  <a:pt x="6450733" y="1096202"/>
                </a:cubicBezTo>
                <a:cubicBezTo>
                  <a:pt x="6450733" y="1096202"/>
                  <a:pt x="6411587" y="1086788"/>
                  <a:pt x="6411092" y="1086664"/>
                </a:cubicBezTo>
                <a:cubicBezTo>
                  <a:pt x="6411092" y="1086664"/>
                  <a:pt x="6370460" y="1078735"/>
                  <a:pt x="6369964" y="1078612"/>
                </a:cubicBezTo>
                <a:cubicBezTo>
                  <a:pt x="6369964" y="1078612"/>
                  <a:pt x="6328837" y="1072294"/>
                  <a:pt x="6328465" y="1072294"/>
                </a:cubicBezTo>
                <a:cubicBezTo>
                  <a:pt x="6328465" y="1072294"/>
                  <a:pt x="6287214" y="1067710"/>
                  <a:pt x="6286718" y="1067586"/>
                </a:cubicBezTo>
                <a:cubicBezTo>
                  <a:pt x="6286718" y="1067586"/>
                  <a:pt x="6245343" y="1064489"/>
                  <a:pt x="6244971" y="1064489"/>
                </a:cubicBezTo>
                <a:cubicBezTo>
                  <a:pt x="6244971" y="1064489"/>
                  <a:pt x="6203843" y="1063003"/>
                  <a:pt x="6203471" y="1063003"/>
                </a:cubicBezTo>
                <a:cubicBezTo>
                  <a:pt x="6203471" y="1063003"/>
                  <a:pt x="6162715" y="1063003"/>
                  <a:pt x="6162344" y="1063003"/>
                </a:cubicBezTo>
                <a:cubicBezTo>
                  <a:pt x="6162344" y="1063003"/>
                  <a:pt x="6122207" y="1064489"/>
                  <a:pt x="6121835" y="1064489"/>
                </a:cubicBezTo>
                <a:cubicBezTo>
                  <a:pt x="6121835" y="1064489"/>
                  <a:pt x="6082442" y="1067463"/>
                  <a:pt x="6082071" y="1067463"/>
                </a:cubicBezTo>
                <a:cubicBezTo>
                  <a:pt x="6082071" y="1067463"/>
                  <a:pt x="6043792" y="1071798"/>
                  <a:pt x="6043296" y="1071922"/>
                </a:cubicBezTo>
                <a:cubicBezTo>
                  <a:pt x="6043296" y="1071922"/>
                  <a:pt x="6006257" y="1077744"/>
                  <a:pt x="6005761" y="1077868"/>
                </a:cubicBezTo>
                <a:lnTo>
                  <a:pt x="5971199" y="1084929"/>
                </a:lnTo>
                <a:cubicBezTo>
                  <a:pt x="5971199" y="1084929"/>
                  <a:pt x="5970084" y="1085177"/>
                  <a:pt x="5969589" y="1085301"/>
                </a:cubicBezTo>
                <a:lnTo>
                  <a:pt x="5936760" y="1093725"/>
                </a:lnTo>
                <a:cubicBezTo>
                  <a:pt x="5936760" y="1093725"/>
                  <a:pt x="5935522" y="1094096"/>
                  <a:pt x="5935027" y="1094220"/>
                </a:cubicBezTo>
                <a:lnTo>
                  <a:pt x="5904180" y="1103883"/>
                </a:lnTo>
                <a:cubicBezTo>
                  <a:pt x="5903561" y="1104130"/>
                  <a:pt x="5902818" y="1104378"/>
                  <a:pt x="5902199" y="1104626"/>
                </a:cubicBezTo>
                <a:lnTo>
                  <a:pt x="5873583" y="1115651"/>
                </a:lnTo>
                <a:cubicBezTo>
                  <a:pt x="5872839" y="1115899"/>
                  <a:pt x="5872096" y="1116271"/>
                  <a:pt x="5871353" y="1116642"/>
                </a:cubicBezTo>
                <a:lnTo>
                  <a:pt x="5845215" y="1129030"/>
                </a:lnTo>
                <a:cubicBezTo>
                  <a:pt x="5844471" y="1129402"/>
                  <a:pt x="5843851" y="1129773"/>
                  <a:pt x="5843108" y="1130145"/>
                </a:cubicBezTo>
                <a:lnTo>
                  <a:pt x="5827252" y="1139064"/>
                </a:lnTo>
                <a:cubicBezTo>
                  <a:pt x="5826509" y="1139560"/>
                  <a:pt x="5825642" y="1140055"/>
                  <a:pt x="5824898" y="1140551"/>
                </a:cubicBezTo>
                <a:lnTo>
                  <a:pt x="5803591" y="1155045"/>
                </a:lnTo>
                <a:cubicBezTo>
                  <a:pt x="5803591" y="1155045"/>
                  <a:pt x="5802600" y="1155788"/>
                  <a:pt x="5802104" y="1156160"/>
                </a:cubicBezTo>
                <a:lnTo>
                  <a:pt x="4603826" y="2075587"/>
                </a:lnTo>
                <a:lnTo>
                  <a:pt x="4498158" y="2148923"/>
                </a:lnTo>
                <a:lnTo>
                  <a:pt x="4378367" y="2217552"/>
                </a:lnTo>
                <a:lnTo>
                  <a:pt x="4244826" y="2281473"/>
                </a:lnTo>
                <a:lnTo>
                  <a:pt x="4098773" y="2339944"/>
                </a:lnTo>
                <a:lnTo>
                  <a:pt x="3941695" y="2392344"/>
                </a:lnTo>
                <a:lnTo>
                  <a:pt x="3775078" y="2438056"/>
                </a:lnTo>
                <a:lnTo>
                  <a:pt x="3600781" y="2476706"/>
                </a:lnTo>
                <a:lnTo>
                  <a:pt x="3420537" y="2507675"/>
                </a:lnTo>
                <a:lnTo>
                  <a:pt x="3236206" y="2530593"/>
                </a:lnTo>
                <a:lnTo>
                  <a:pt x="3050016" y="2545087"/>
                </a:lnTo>
                <a:lnTo>
                  <a:pt x="2863827" y="2550909"/>
                </a:lnTo>
                <a:lnTo>
                  <a:pt x="2679991" y="2547812"/>
                </a:lnTo>
                <a:lnTo>
                  <a:pt x="2500491" y="2535672"/>
                </a:lnTo>
                <a:lnTo>
                  <a:pt x="2327556" y="2514365"/>
                </a:lnTo>
                <a:lnTo>
                  <a:pt x="2163045" y="2484015"/>
                </a:lnTo>
                <a:lnTo>
                  <a:pt x="2059483" y="2458991"/>
                </a:lnTo>
                <a:lnTo>
                  <a:pt x="1913430" y="2414023"/>
                </a:lnTo>
                <a:lnTo>
                  <a:pt x="1784100" y="2361994"/>
                </a:lnTo>
                <a:lnTo>
                  <a:pt x="1674715" y="2305010"/>
                </a:lnTo>
                <a:lnTo>
                  <a:pt x="1584903" y="2244186"/>
                </a:lnTo>
                <a:lnTo>
                  <a:pt x="1514293" y="2180636"/>
                </a:lnTo>
                <a:lnTo>
                  <a:pt x="1462016" y="2115600"/>
                </a:lnTo>
                <a:lnTo>
                  <a:pt x="1427082" y="2049696"/>
                </a:lnTo>
                <a:lnTo>
                  <a:pt x="1408129" y="1983545"/>
                </a:lnTo>
                <a:lnTo>
                  <a:pt x="1404164" y="1917146"/>
                </a:lnTo>
                <a:lnTo>
                  <a:pt x="1414570" y="1850252"/>
                </a:lnTo>
                <a:lnTo>
                  <a:pt x="1438974" y="1782862"/>
                </a:lnTo>
                <a:lnTo>
                  <a:pt x="1477377" y="1715348"/>
                </a:lnTo>
                <a:lnTo>
                  <a:pt x="1529406" y="1648329"/>
                </a:lnTo>
                <a:lnTo>
                  <a:pt x="1594690" y="1582426"/>
                </a:lnTo>
                <a:lnTo>
                  <a:pt x="1672857" y="1518133"/>
                </a:lnTo>
                <a:lnTo>
                  <a:pt x="1763537" y="1455822"/>
                </a:lnTo>
                <a:lnTo>
                  <a:pt x="1830183" y="1415933"/>
                </a:lnTo>
                <a:lnTo>
                  <a:pt x="1941426" y="1357586"/>
                </a:lnTo>
                <a:lnTo>
                  <a:pt x="2292251" y="1187129"/>
                </a:lnTo>
                <a:lnTo>
                  <a:pt x="2322105" y="1171397"/>
                </a:lnTo>
                <a:cubicBezTo>
                  <a:pt x="2322849" y="1171025"/>
                  <a:pt x="2323468" y="1170653"/>
                  <a:pt x="2324211" y="1170158"/>
                </a:cubicBezTo>
                <a:lnTo>
                  <a:pt x="2349111" y="1154673"/>
                </a:lnTo>
                <a:cubicBezTo>
                  <a:pt x="2349978" y="1154178"/>
                  <a:pt x="2350721" y="1153682"/>
                  <a:pt x="2351465" y="1153063"/>
                </a:cubicBezTo>
                <a:lnTo>
                  <a:pt x="2372400" y="1137330"/>
                </a:lnTo>
                <a:cubicBezTo>
                  <a:pt x="2373267" y="1136587"/>
                  <a:pt x="2374134" y="1135967"/>
                  <a:pt x="2375002" y="1135100"/>
                </a:cubicBezTo>
                <a:lnTo>
                  <a:pt x="2392097" y="1119368"/>
                </a:lnTo>
                <a:cubicBezTo>
                  <a:pt x="2393088" y="1118377"/>
                  <a:pt x="2394079" y="1117386"/>
                  <a:pt x="2394946" y="1116395"/>
                </a:cubicBezTo>
                <a:lnTo>
                  <a:pt x="2408201" y="1100662"/>
                </a:lnTo>
                <a:cubicBezTo>
                  <a:pt x="2409316" y="1099299"/>
                  <a:pt x="2410307" y="1097937"/>
                  <a:pt x="2411174" y="1096450"/>
                </a:cubicBezTo>
                <a:lnTo>
                  <a:pt x="2420589" y="1080841"/>
                </a:lnTo>
                <a:cubicBezTo>
                  <a:pt x="2421704" y="1078983"/>
                  <a:pt x="2422571" y="1077125"/>
                  <a:pt x="2423314" y="1075143"/>
                </a:cubicBezTo>
                <a:lnTo>
                  <a:pt x="2428889" y="1059782"/>
                </a:lnTo>
                <a:cubicBezTo>
                  <a:pt x="2429756" y="1057428"/>
                  <a:pt x="2430375" y="1055075"/>
                  <a:pt x="2430623" y="1052597"/>
                </a:cubicBezTo>
                <a:lnTo>
                  <a:pt x="2432481" y="1037484"/>
                </a:lnTo>
                <a:cubicBezTo>
                  <a:pt x="2432853" y="1034759"/>
                  <a:pt x="2432853" y="1032157"/>
                  <a:pt x="2432481" y="1029432"/>
                </a:cubicBezTo>
                <a:lnTo>
                  <a:pt x="2430747" y="1014814"/>
                </a:lnTo>
                <a:cubicBezTo>
                  <a:pt x="2430375" y="1012089"/>
                  <a:pt x="2429756" y="1009487"/>
                  <a:pt x="2428765" y="1007010"/>
                </a:cubicBezTo>
                <a:lnTo>
                  <a:pt x="2423314" y="992887"/>
                </a:lnTo>
                <a:cubicBezTo>
                  <a:pt x="2422447" y="990658"/>
                  <a:pt x="2421332" y="988428"/>
                  <a:pt x="2419969" y="986446"/>
                </a:cubicBezTo>
                <a:lnTo>
                  <a:pt x="2410926" y="972943"/>
                </a:lnTo>
                <a:cubicBezTo>
                  <a:pt x="2409812" y="971209"/>
                  <a:pt x="2408449" y="969598"/>
                  <a:pt x="2407086" y="968112"/>
                </a:cubicBezTo>
                <a:lnTo>
                  <a:pt x="2394451" y="955228"/>
                </a:lnTo>
                <a:cubicBezTo>
                  <a:pt x="2393336" y="953990"/>
                  <a:pt x="2391973" y="952875"/>
                  <a:pt x="2390610" y="951884"/>
                </a:cubicBezTo>
                <a:lnTo>
                  <a:pt x="2374506" y="939867"/>
                </a:lnTo>
                <a:cubicBezTo>
                  <a:pt x="2373391" y="939000"/>
                  <a:pt x="2372276" y="938257"/>
                  <a:pt x="2371037" y="937638"/>
                </a:cubicBezTo>
                <a:lnTo>
                  <a:pt x="2351465" y="926489"/>
                </a:lnTo>
                <a:cubicBezTo>
                  <a:pt x="2350474" y="925993"/>
                  <a:pt x="2349483" y="925374"/>
                  <a:pt x="2348492" y="925002"/>
                </a:cubicBezTo>
                <a:lnTo>
                  <a:pt x="2325326" y="914720"/>
                </a:lnTo>
                <a:cubicBezTo>
                  <a:pt x="2324583" y="914348"/>
                  <a:pt x="2323840" y="914101"/>
                  <a:pt x="2323220" y="913853"/>
                </a:cubicBezTo>
                <a:lnTo>
                  <a:pt x="2305877" y="907535"/>
                </a:lnTo>
                <a:cubicBezTo>
                  <a:pt x="2305258" y="907287"/>
                  <a:pt x="2304638" y="907039"/>
                  <a:pt x="2303895" y="906916"/>
                </a:cubicBezTo>
                <a:lnTo>
                  <a:pt x="2275032" y="898492"/>
                </a:lnTo>
                <a:lnTo>
                  <a:pt x="0" y="309944"/>
                </a:lnTo>
                <a:lnTo>
                  <a:pt x="0" y="41252"/>
                </a:lnTo>
                <a:lnTo>
                  <a:pt x="106040" y="9663"/>
                </a:lnTo>
                <a:lnTo>
                  <a:pt x="112110" y="7928"/>
                </a:lnTo>
                <a:lnTo>
                  <a:pt x="117932" y="6566"/>
                </a:lnTo>
                <a:lnTo>
                  <a:pt x="124126" y="5203"/>
                </a:lnTo>
                <a:lnTo>
                  <a:pt x="130568" y="3964"/>
                </a:lnTo>
                <a:lnTo>
                  <a:pt x="137134" y="2973"/>
                </a:lnTo>
                <a:lnTo>
                  <a:pt x="143823" y="2106"/>
                </a:lnTo>
                <a:lnTo>
                  <a:pt x="150513" y="1363"/>
                </a:lnTo>
                <a:lnTo>
                  <a:pt x="157078" y="743"/>
                </a:lnTo>
                <a:lnTo>
                  <a:pt x="163644" y="248"/>
                </a:lnTo>
                <a:lnTo>
                  <a:pt x="170085" y="0"/>
                </a:lnTo>
                <a:lnTo>
                  <a:pt x="176155" y="0"/>
                </a:lnTo>
                <a:cubicBezTo>
                  <a:pt x="176155" y="0"/>
                  <a:pt x="182102" y="0"/>
                  <a:pt x="182102" y="0"/>
                </a:cubicBezTo>
                <a:lnTo>
                  <a:pt x="187552" y="248"/>
                </a:lnTo>
                <a:lnTo>
                  <a:pt x="191888" y="619"/>
                </a:lnTo>
                <a:lnTo>
                  <a:pt x="196472" y="1115"/>
                </a:lnTo>
                <a:lnTo>
                  <a:pt x="198701" y="1487"/>
                </a:lnTo>
                <a:lnTo>
                  <a:pt x="203037" y="2354"/>
                </a:lnTo>
                <a:lnTo>
                  <a:pt x="2958842" y="638099"/>
                </a:lnTo>
                <a:lnTo>
                  <a:pt x="3056706" y="663618"/>
                </a:lnTo>
                <a:lnTo>
                  <a:pt x="3144412" y="692606"/>
                </a:lnTo>
                <a:lnTo>
                  <a:pt x="3221712" y="724690"/>
                </a:lnTo>
                <a:lnTo>
                  <a:pt x="3288483" y="759624"/>
                </a:lnTo>
                <a:lnTo>
                  <a:pt x="3344352" y="796911"/>
                </a:lnTo>
                <a:lnTo>
                  <a:pt x="3389196" y="836181"/>
                </a:lnTo>
                <a:lnTo>
                  <a:pt x="3422891" y="876937"/>
                </a:lnTo>
                <a:lnTo>
                  <a:pt x="3445561" y="918684"/>
                </a:lnTo>
                <a:lnTo>
                  <a:pt x="3457577" y="961546"/>
                </a:lnTo>
                <a:lnTo>
                  <a:pt x="3458940" y="1006019"/>
                </a:lnTo>
                <a:lnTo>
                  <a:pt x="3449154" y="1053093"/>
                </a:lnTo>
                <a:lnTo>
                  <a:pt x="3426855" y="1103139"/>
                </a:lnTo>
                <a:lnTo>
                  <a:pt x="3390806" y="1155912"/>
                </a:lnTo>
                <a:lnTo>
                  <a:pt x="3339892" y="1210914"/>
                </a:lnTo>
                <a:lnTo>
                  <a:pt x="3273122" y="1267650"/>
                </a:lnTo>
                <a:lnTo>
                  <a:pt x="3220102" y="1305557"/>
                </a:lnTo>
                <a:lnTo>
                  <a:pt x="3125211" y="1363532"/>
                </a:lnTo>
                <a:cubicBezTo>
                  <a:pt x="3125211" y="1363532"/>
                  <a:pt x="2788013" y="1552200"/>
                  <a:pt x="2787641" y="1552447"/>
                </a:cubicBezTo>
                <a:lnTo>
                  <a:pt x="2757786" y="1570658"/>
                </a:lnTo>
                <a:cubicBezTo>
                  <a:pt x="2757043" y="1571153"/>
                  <a:pt x="2756300" y="1571648"/>
                  <a:pt x="2755557" y="1572144"/>
                </a:cubicBezTo>
                <a:lnTo>
                  <a:pt x="2729666" y="1590973"/>
                </a:lnTo>
                <a:cubicBezTo>
                  <a:pt x="2728799" y="1591593"/>
                  <a:pt x="2727932" y="1592212"/>
                  <a:pt x="2727189" y="1592956"/>
                </a:cubicBezTo>
                <a:lnTo>
                  <a:pt x="2705386" y="1612281"/>
                </a:lnTo>
                <a:cubicBezTo>
                  <a:pt x="2704519" y="1613148"/>
                  <a:pt x="2703528" y="1614015"/>
                  <a:pt x="2702785" y="1614882"/>
                </a:cubicBezTo>
                <a:lnTo>
                  <a:pt x="2685070" y="1634579"/>
                </a:lnTo>
                <a:cubicBezTo>
                  <a:pt x="2684079" y="1635694"/>
                  <a:pt x="2683212" y="1636809"/>
                  <a:pt x="2682344" y="1638048"/>
                </a:cubicBezTo>
                <a:lnTo>
                  <a:pt x="2668718" y="1657992"/>
                </a:lnTo>
                <a:cubicBezTo>
                  <a:pt x="2667727" y="1659355"/>
                  <a:pt x="2666860" y="1660965"/>
                  <a:pt x="2666116" y="1662452"/>
                </a:cubicBezTo>
                <a:lnTo>
                  <a:pt x="2656578" y="1682520"/>
                </a:lnTo>
                <a:cubicBezTo>
                  <a:pt x="2655711" y="1684378"/>
                  <a:pt x="2654967" y="1686236"/>
                  <a:pt x="2654472" y="1688218"/>
                </a:cubicBezTo>
                <a:lnTo>
                  <a:pt x="2649145" y="1708287"/>
                </a:lnTo>
                <a:cubicBezTo>
                  <a:pt x="2648526" y="1710393"/>
                  <a:pt x="2648278" y="1712622"/>
                  <a:pt x="2648154" y="1714852"/>
                </a:cubicBezTo>
                <a:lnTo>
                  <a:pt x="2647039" y="1734797"/>
                </a:lnTo>
                <a:cubicBezTo>
                  <a:pt x="2646915" y="1737150"/>
                  <a:pt x="2647039" y="1739504"/>
                  <a:pt x="2647411" y="1741858"/>
                </a:cubicBezTo>
                <a:lnTo>
                  <a:pt x="2650508" y="1761431"/>
                </a:lnTo>
                <a:cubicBezTo>
                  <a:pt x="2650879" y="1763660"/>
                  <a:pt x="2651499" y="1765890"/>
                  <a:pt x="2652242" y="1768120"/>
                </a:cubicBezTo>
                <a:lnTo>
                  <a:pt x="2659551" y="1787321"/>
                </a:lnTo>
                <a:cubicBezTo>
                  <a:pt x="2660294" y="1789303"/>
                  <a:pt x="2661285" y="1791161"/>
                  <a:pt x="2662400" y="1793020"/>
                </a:cubicBezTo>
                <a:lnTo>
                  <a:pt x="2674045" y="1811602"/>
                </a:lnTo>
                <a:cubicBezTo>
                  <a:pt x="2675036" y="1813212"/>
                  <a:pt x="2676150" y="1814699"/>
                  <a:pt x="2677389" y="1816061"/>
                </a:cubicBezTo>
                <a:lnTo>
                  <a:pt x="2693370" y="1833900"/>
                </a:lnTo>
                <a:cubicBezTo>
                  <a:pt x="2694485" y="1835138"/>
                  <a:pt x="2695599" y="1836129"/>
                  <a:pt x="2696838" y="1837244"/>
                </a:cubicBezTo>
                <a:lnTo>
                  <a:pt x="2717154" y="1854216"/>
                </a:lnTo>
                <a:cubicBezTo>
                  <a:pt x="2718145" y="1855083"/>
                  <a:pt x="2719260" y="1855826"/>
                  <a:pt x="2720375" y="1856569"/>
                </a:cubicBezTo>
                <a:lnTo>
                  <a:pt x="2745027" y="1872550"/>
                </a:lnTo>
                <a:cubicBezTo>
                  <a:pt x="2746018" y="1873169"/>
                  <a:pt x="2747009" y="1873789"/>
                  <a:pt x="2748000" y="1874284"/>
                </a:cubicBezTo>
                <a:lnTo>
                  <a:pt x="2776988" y="1889026"/>
                </a:lnTo>
                <a:cubicBezTo>
                  <a:pt x="2777731" y="1889397"/>
                  <a:pt x="2778474" y="1889769"/>
                  <a:pt x="2779218" y="1890017"/>
                </a:cubicBezTo>
                <a:lnTo>
                  <a:pt x="2800896" y="1899060"/>
                </a:lnTo>
                <a:cubicBezTo>
                  <a:pt x="2801516" y="1899308"/>
                  <a:pt x="2802259" y="1899555"/>
                  <a:pt x="2802878" y="1899803"/>
                </a:cubicBezTo>
                <a:lnTo>
                  <a:pt x="2839051" y="1912191"/>
                </a:lnTo>
                <a:cubicBezTo>
                  <a:pt x="2839794" y="1912439"/>
                  <a:pt x="2840538" y="1912686"/>
                  <a:pt x="2841281" y="1912810"/>
                </a:cubicBezTo>
                <a:lnTo>
                  <a:pt x="2880798" y="1923340"/>
                </a:lnTo>
                <a:cubicBezTo>
                  <a:pt x="2881417" y="1923464"/>
                  <a:pt x="2882161" y="1923712"/>
                  <a:pt x="2882780" y="1923836"/>
                </a:cubicBezTo>
                <a:lnTo>
                  <a:pt x="2924527" y="1932259"/>
                </a:lnTo>
                <a:cubicBezTo>
                  <a:pt x="2924527" y="1932259"/>
                  <a:pt x="2925766" y="1932507"/>
                  <a:pt x="2926385" y="1932631"/>
                </a:cubicBezTo>
                <a:lnTo>
                  <a:pt x="2969991" y="1938949"/>
                </a:lnTo>
                <a:cubicBezTo>
                  <a:pt x="2969991" y="1938949"/>
                  <a:pt x="2971105" y="1939072"/>
                  <a:pt x="2971601" y="1939196"/>
                </a:cubicBezTo>
                <a:cubicBezTo>
                  <a:pt x="2971601" y="1939196"/>
                  <a:pt x="3017684" y="1943408"/>
                  <a:pt x="3018180" y="1943408"/>
                </a:cubicBezTo>
                <a:cubicBezTo>
                  <a:pt x="3018180" y="1943408"/>
                  <a:pt x="3065253" y="1945514"/>
                  <a:pt x="3065749" y="1945514"/>
                </a:cubicBezTo>
                <a:cubicBezTo>
                  <a:pt x="3065749" y="1945514"/>
                  <a:pt x="3113566" y="1945514"/>
                  <a:pt x="3114062" y="1945514"/>
                </a:cubicBezTo>
                <a:cubicBezTo>
                  <a:pt x="3114062" y="1945514"/>
                  <a:pt x="3162251" y="1943532"/>
                  <a:pt x="3162622" y="1943408"/>
                </a:cubicBezTo>
                <a:cubicBezTo>
                  <a:pt x="3162622" y="1943408"/>
                  <a:pt x="3210687" y="1939444"/>
                  <a:pt x="3211182" y="1939320"/>
                </a:cubicBezTo>
                <a:cubicBezTo>
                  <a:pt x="3211182" y="1939320"/>
                  <a:pt x="3258876" y="1933374"/>
                  <a:pt x="3259371" y="1933250"/>
                </a:cubicBezTo>
                <a:cubicBezTo>
                  <a:pt x="3259371" y="1933250"/>
                  <a:pt x="3306321" y="1925322"/>
                  <a:pt x="3306817" y="1925322"/>
                </a:cubicBezTo>
                <a:cubicBezTo>
                  <a:pt x="3306817" y="1925322"/>
                  <a:pt x="3352776" y="1915536"/>
                  <a:pt x="3353271" y="1915412"/>
                </a:cubicBezTo>
                <a:lnTo>
                  <a:pt x="3396753" y="1904139"/>
                </a:lnTo>
                <a:cubicBezTo>
                  <a:pt x="3396753" y="1904139"/>
                  <a:pt x="3439986" y="1890760"/>
                  <a:pt x="3439986" y="1890760"/>
                </a:cubicBezTo>
                <a:cubicBezTo>
                  <a:pt x="3440482" y="1890636"/>
                  <a:pt x="3441101" y="1890388"/>
                  <a:pt x="3441597" y="1890141"/>
                </a:cubicBezTo>
                <a:lnTo>
                  <a:pt x="3481114" y="1875523"/>
                </a:lnTo>
                <a:cubicBezTo>
                  <a:pt x="3481114" y="1875523"/>
                  <a:pt x="3482353" y="1875027"/>
                  <a:pt x="3482849" y="1874779"/>
                </a:cubicBezTo>
                <a:lnTo>
                  <a:pt x="3519888" y="1858551"/>
                </a:lnTo>
                <a:cubicBezTo>
                  <a:pt x="3519888" y="1858551"/>
                  <a:pt x="3521003" y="1858056"/>
                  <a:pt x="3521499" y="1857808"/>
                </a:cubicBezTo>
                <a:lnTo>
                  <a:pt x="3544664" y="1846164"/>
                </a:lnTo>
                <a:cubicBezTo>
                  <a:pt x="3544664" y="1846164"/>
                  <a:pt x="3545779" y="1845544"/>
                  <a:pt x="3546398" y="1845173"/>
                </a:cubicBezTo>
                <a:cubicBezTo>
                  <a:pt x="3546398" y="1845173"/>
                  <a:pt x="3579226" y="1826095"/>
                  <a:pt x="3579598" y="1825848"/>
                </a:cubicBezTo>
                <a:lnTo>
                  <a:pt x="4887508" y="994993"/>
                </a:lnTo>
                <a:lnTo>
                  <a:pt x="4967286" y="949406"/>
                </a:lnTo>
                <a:lnTo>
                  <a:pt x="5054373" y="908526"/>
                </a:lnTo>
                <a:lnTo>
                  <a:pt x="5148768" y="871982"/>
                </a:lnTo>
                <a:lnTo>
                  <a:pt x="5249606" y="839773"/>
                </a:lnTo>
                <a:lnTo>
                  <a:pt x="5356141" y="811777"/>
                </a:lnTo>
                <a:lnTo>
                  <a:pt x="5467632" y="787992"/>
                </a:lnTo>
                <a:lnTo>
                  <a:pt x="5583335" y="768419"/>
                </a:lnTo>
                <a:lnTo>
                  <a:pt x="5702754" y="753058"/>
                </a:lnTo>
                <a:lnTo>
                  <a:pt x="5825394" y="741785"/>
                </a:lnTo>
                <a:lnTo>
                  <a:pt x="5950512" y="734724"/>
                </a:lnTo>
                <a:lnTo>
                  <a:pt x="6077858" y="731999"/>
                </a:lnTo>
                <a:lnTo>
                  <a:pt x="6206816" y="733486"/>
                </a:lnTo>
                <a:lnTo>
                  <a:pt x="6337012" y="739432"/>
                </a:lnTo>
                <a:lnTo>
                  <a:pt x="6467952" y="749838"/>
                </a:lnTo>
                <a:lnTo>
                  <a:pt x="6599883" y="764951"/>
                </a:lnTo>
                <a:lnTo>
                  <a:pt x="6687217" y="777710"/>
                </a:lnTo>
                <a:lnTo>
                  <a:pt x="6817785" y="800876"/>
                </a:lnTo>
                <a:lnTo>
                  <a:pt x="6945133" y="828748"/>
                </a:lnTo>
                <a:lnTo>
                  <a:pt x="7065543" y="860461"/>
                </a:lnTo>
                <a:lnTo>
                  <a:pt x="7178892" y="895767"/>
                </a:lnTo>
                <a:lnTo>
                  <a:pt x="7284684" y="934541"/>
                </a:lnTo>
                <a:lnTo>
                  <a:pt x="7382672" y="976535"/>
                </a:lnTo>
                <a:lnTo>
                  <a:pt x="7472112" y="1021503"/>
                </a:lnTo>
                <a:lnTo>
                  <a:pt x="7552634" y="1069321"/>
                </a:lnTo>
                <a:lnTo>
                  <a:pt x="7623617" y="1119615"/>
                </a:lnTo>
                <a:lnTo>
                  <a:pt x="7684193" y="1171892"/>
                </a:lnTo>
                <a:lnTo>
                  <a:pt x="7733744" y="1225779"/>
                </a:lnTo>
                <a:lnTo>
                  <a:pt x="7771651" y="1280658"/>
                </a:lnTo>
                <a:lnTo>
                  <a:pt x="7797294" y="1336031"/>
                </a:lnTo>
                <a:lnTo>
                  <a:pt x="7810425" y="1391529"/>
                </a:lnTo>
                <a:lnTo>
                  <a:pt x="7810673" y="1447398"/>
                </a:lnTo>
                <a:lnTo>
                  <a:pt x="7797047" y="1504878"/>
                </a:lnTo>
                <a:lnTo>
                  <a:pt x="7780199" y="1542413"/>
                </a:lnTo>
                <a:lnTo>
                  <a:pt x="7739071" y="1603238"/>
                </a:lnTo>
                <a:lnTo>
                  <a:pt x="7314043" y="2121794"/>
                </a:lnTo>
                <a:cubicBezTo>
                  <a:pt x="7313424" y="2122537"/>
                  <a:pt x="7312929" y="2123280"/>
                  <a:pt x="7312433" y="2124024"/>
                </a:cubicBezTo>
                <a:lnTo>
                  <a:pt x="7297072" y="2146446"/>
                </a:lnTo>
                <a:cubicBezTo>
                  <a:pt x="7295957" y="2148056"/>
                  <a:pt x="7294966" y="2149790"/>
                  <a:pt x="7294099" y="2151648"/>
                </a:cubicBezTo>
                <a:lnTo>
                  <a:pt x="7283693" y="2174814"/>
                </a:lnTo>
                <a:cubicBezTo>
                  <a:pt x="7282826" y="2176796"/>
                  <a:pt x="7282083" y="2178902"/>
                  <a:pt x="7281587" y="2181008"/>
                </a:cubicBezTo>
                <a:lnTo>
                  <a:pt x="7276136" y="2204792"/>
                </a:lnTo>
                <a:cubicBezTo>
                  <a:pt x="7275641" y="2207022"/>
                  <a:pt x="7275393" y="2209128"/>
                  <a:pt x="7275393" y="2211358"/>
                </a:cubicBezTo>
                <a:lnTo>
                  <a:pt x="7274898" y="2235638"/>
                </a:lnTo>
                <a:cubicBezTo>
                  <a:pt x="7274898" y="2237744"/>
                  <a:pt x="7274898" y="2239850"/>
                  <a:pt x="7275393" y="2241956"/>
                </a:cubicBezTo>
                <a:lnTo>
                  <a:pt x="7279729" y="2266484"/>
                </a:lnTo>
                <a:cubicBezTo>
                  <a:pt x="7280101" y="2268342"/>
                  <a:pt x="7280597" y="2270324"/>
                  <a:pt x="7281216" y="2272058"/>
                </a:cubicBezTo>
                <a:lnTo>
                  <a:pt x="7290259" y="2296834"/>
                </a:lnTo>
                <a:cubicBezTo>
                  <a:pt x="7290878" y="2298445"/>
                  <a:pt x="7291498" y="2299931"/>
                  <a:pt x="7292364" y="2301418"/>
                </a:cubicBezTo>
                <a:lnTo>
                  <a:pt x="7305991" y="2326193"/>
                </a:lnTo>
                <a:cubicBezTo>
                  <a:pt x="7306735" y="2327432"/>
                  <a:pt x="7307478" y="2328671"/>
                  <a:pt x="7308345" y="2329910"/>
                </a:cubicBezTo>
                <a:lnTo>
                  <a:pt x="7326555" y="2354562"/>
                </a:lnTo>
                <a:cubicBezTo>
                  <a:pt x="7327298" y="2355552"/>
                  <a:pt x="7328165" y="2356544"/>
                  <a:pt x="7328909" y="2357411"/>
                </a:cubicBezTo>
                <a:lnTo>
                  <a:pt x="7351579" y="2381691"/>
                </a:lnTo>
                <a:cubicBezTo>
                  <a:pt x="7352322" y="2382434"/>
                  <a:pt x="7353065" y="2383178"/>
                  <a:pt x="7353932" y="2383921"/>
                </a:cubicBezTo>
                <a:lnTo>
                  <a:pt x="7380938" y="2407706"/>
                </a:lnTo>
                <a:cubicBezTo>
                  <a:pt x="7381681" y="2408325"/>
                  <a:pt x="7382424" y="2408945"/>
                  <a:pt x="7383168" y="2409440"/>
                </a:cubicBezTo>
                <a:lnTo>
                  <a:pt x="7414385" y="2432481"/>
                </a:lnTo>
                <a:cubicBezTo>
                  <a:pt x="7415005" y="2432977"/>
                  <a:pt x="7415748" y="2433472"/>
                  <a:pt x="7416491" y="2433844"/>
                </a:cubicBezTo>
                <a:lnTo>
                  <a:pt x="7451797" y="2456018"/>
                </a:lnTo>
                <a:cubicBezTo>
                  <a:pt x="7452416" y="2456390"/>
                  <a:pt x="7453035" y="2456762"/>
                  <a:pt x="7453779" y="2457133"/>
                </a:cubicBezTo>
                <a:lnTo>
                  <a:pt x="7493048" y="2478193"/>
                </a:lnTo>
                <a:cubicBezTo>
                  <a:pt x="7493048" y="2478193"/>
                  <a:pt x="7494287" y="2478812"/>
                  <a:pt x="7494906" y="2479060"/>
                </a:cubicBezTo>
                <a:lnTo>
                  <a:pt x="7538016" y="2498880"/>
                </a:lnTo>
                <a:cubicBezTo>
                  <a:pt x="7538016" y="2498880"/>
                  <a:pt x="7539131" y="2499376"/>
                  <a:pt x="7539750" y="2499623"/>
                </a:cubicBezTo>
                <a:cubicBezTo>
                  <a:pt x="7539750" y="2499623"/>
                  <a:pt x="7587443" y="2518329"/>
                  <a:pt x="7587939" y="2518453"/>
                </a:cubicBezTo>
                <a:cubicBezTo>
                  <a:pt x="7587939" y="2518453"/>
                  <a:pt x="7622006" y="2530098"/>
                  <a:pt x="7622501" y="2530221"/>
                </a:cubicBezTo>
                <a:lnTo>
                  <a:pt x="7675026" y="2545583"/>
                </a:lnTo>
                <a:lnTo>
                  <a:pt x="10321693" y="3251071"/>
                </a:lnTo>
                <a:lnTo>
                  <a:pt x="10321693" y="4147829"/>
                </a:lnTo>
                <a:lnTo>
                  <a:pt x="7186696" y="3193592"/>
                </a:lnTo>
                <a:close/>
              </a:path>
            </a:pathLst>
          </a:custGeom>
          <a:solidFill>
            <a:srgbClr val="FFFFFF"/>
          </a:solidFill>
          <a:ln w="123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ardrop 4">
            <a:extLst>
              <a:ext uri="{FF2B5EF4-FFF2-40B4-BE49-F238E27FC236}">
                <a16:creationId xmlns:a16="http://schemas.microsoft.com/office/drawing/2014/main" id="{ECF3B7A4-A2E5-C2CD-094C-EEC45CECB7E1}"/>
              </a:ext>
            </a:extLst>
          </p:cNvPr>
          <p:cNvSpPr/>
          <p:nvPr/>
        </p:nvSpPr>
        <p:spPr>
          <a:xfrm rot="8205975">
            <a:off x="1050875" y="880992"/>
            <a:ext cx="359590" cy="359590"/>
          </a:xfrm>
          <a:prstGeom prst="teardrop">
            <a:avLst>
              <a:gd name="adj" fmla="val 115000"/>
            </a:avLst>
          </a:prstGeom>
          <a:solidFill>
            <a:schemeClr val="accent6">
              <a:lumMod val="50000"/>
            </a:schemeClr>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F277CA52-D1D2-5B4E-6433-23B03A6A1369}"/>
              </a:ext>
            </a:extLst>
          </p:cNvPr>
          <p:cNvSpPr/>
          <p:nvPr/>
        </p:nvSpPr>
        <p:spPr>
          <a:xfrm rot="14965274">
            <a:off x="1090822" y="920939"/>
            <a:ext cx="279695" cy="279695"/>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6736A144-9A63-A045-861F-99500DA5DB2E}"/>
              </a:ext>
            </a:extLst>
          </p:cNvPr>
          <p:cNvCxnSpPr>
            <a:cxnSpLocks/>
          </p:cNvCxnSpPr>
          <p:nvPr/>
        </p:nvCxnSpPr>
        <p:spPr>
          <a:xfrm>
            <a:off x="1219652" y="1315221"/>
            <a:ext cx="0" cy="62490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908057-BD81-0784-1EC9-B2A47B4D678F}"/>
              </a:ext>
            </a:extLst>
          </p:cNvPr>
          <p:cNvSpPr txBox="1"/>
          <p:nvPr/>
        </p:nvSpPr>
        <p:spPr>
          <a:xfrm>
            <a:off x="1410749" y="871534"/>
            <a:ext cx="12487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70AD47">
                    <a:lumMod val="75000"/>
                  </a:srgbClr>
                </a:solidFill>
                <a:effectLst/>
                <a:uLnTx/>
                <a:uFillTx/>
                <a:latin typeface="Segoe UI" panose="020B0502040204020203" pitchFamily="34" charset="0"/>
                <a:ea typeface="+mn-ea"/>
                <a:cs typeface="Segoe UI" panose="020B0502040204020203" pitchFamily="34" charset="0"/>
              </a:rPr>
              <a:t>Aug 2018</a:t>
            </a:r>
          </a:p>
        </p:txBody>
      </p:sp>
      <p:sp>
        <p:nvSpPr>
          <p:cNvPr id="15" name="TextBox 14">
            <a:extLst>
              <a:ext uri="{FF2B5EF4-FFF2-40B4-BE49-F238E27FC236}">
                <a16:creationId xmlns:a16="http://schemas.microsoft.com/office/drawing/2014/main" id="{AF8DA8AC-055D-6944-BF5C-072C48D12B7F}"/>
              </a:ext>
            </a:extLst>
          </p:cNvPr>
          <p:cNvSpPr txBox="1"/>
          <p:nvPr/>
        </p:nvSpPr>
        <p:spPr>
          <a:xfrm>
            <a:off x="1410748" y="1188428"/>
            <a:ext cx="33832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New Methodologies Test (NMT)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9" name="TextBox 78">
            <a:extLst>
              <a:ext uri="{FF2B5EF4-FFF2-40B4-BE49-F238E27FC236}">
                <a16:creationId xmlns:a16="http://schemas.microsoft.com/office/drawing/2014/main" id="{71D4615E-9886-FBC6-268C-7B9A4AD92D6E}"/>
              </a:ext>
            </a:extLst>
          </p:cNvPr>
          <p:cNvSpPr txBox="1"/>
          <p:nvPr/>
        </p:nvSpPr>
        <p:spPr>
          <a:xfrm>
            <a:off x="269219" y="153643"/>
            <a:ext cx="8686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Our Journey</a:t>
            </a:r>
          </a:p>
        </p:txBody>
      </p:sp>
      <p:sp>
        <p:nvSpPr>
          <p:cNvPr id="26" name="TextBox 25">
            <a:extLst>
              <a:ext uri="{FF2B5EF4-FFF2-40B4-BE49-F238E27FC236}">
                <a16:creationId xmlns:a16="http://schemas.microsoft.com/office/drawing/2014/main" id="{C10F33D8-6B7B-6A06-DD15-0A243D4FB7CA}"/>
              </a:ext>
            </a:extLst>
          </p:cNvPr>
          <p:cNvSpPr txBox="1"/>
          <p:nvPr/>
        </p:nvSpPr>
        <p:spPr>
          <a:xfrm>
            <a:off x="1750234" y="3814925"/>
            <a:ext cx="1248701"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70AD47">
                    <a:lumMod val="75000"/>
                  </a:srgbClr>
                </a:solidFill>
                <a:effectLst/>
                <a:uLnTx/>
                <a:uFillTx/>
                <a:latin typeface="Segoe UI" panose="020B0502040204020203" pitchFamily="34" charset="0"/>
                <a:ea typeface="+mn-ea"/>
                <a:cs typeface="Segoe UI" panose="020B0502040204020203" pitchFamily="34" charset="0"/>
              </a:rPr>
              <a:t>2019</a:t>
            </a:r>
          </a:p>
        </p:txBody>
      </p:sp>
      <p:sp>
        <p:nvSpPr>
          <p:cNvPr id="27" name="TextBox 26">
            <a:extLst>
              <a:ext uri="{FF2B5EF4-FFF2-40B4-BE49-F238E27FC236}">
                <a16:creationId xmlns:a16="http://schemas.microsoft.com/office/drawing/2014/main" id="{2088F7C2-513D-0125-C6B1-39A8D21824E4}"/>
              </a:ext>
            </a:extLst>
          </p:cNvPr>
          <p:cNvSpPr txBox="1"/>
          <p:nvPr/>
        </p:nvSpPr>
        <p:spPr>
          <a:xfrm>
            <a:off x="1479605" y="4141977"/>
            <a:ext cx="288398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Mini Test</a:t>
            </a:r>
            <a:r>
              <a:rPr kumimoji="0" lang="en-GB" sz="1600" b="0" i="0" u="none" strike="noStrike" kern="1200" cap="none" spc="0" normalizeH="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GB"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Phase 1 + 2 (CAPI)</a:t>
            </a:r>
          </a:p>
        </p:txBody>
      </p:sp>
      <p:sp>
        <p:nvSpPr>
          <p:cNvPr id="31" name="Teardrop 30">
            <a:extLst>
              <a:ext uri="{FF2B5EF4-FFF2-40B4-BE49-F238E27FC236}">
                <a16:creationId xmlns:a16="http://schemas.microsoft.com/office/drawing/2014/main" id="{C164A5E1-2173-6016-056C-BE9867BD8D58}"/>
              </a:ext>
            </a:extLst>
          </p:cNvPr>
          <p:cNvSpPr/>
          <p:nvPr/>
        </p:nvSpPr>
        <p:spPr>
          <a:xfrm rot="8205975">
            <a:off x="2413353" y="2538410"/>
            <a:ext cx="359590" cy="359590"/>
          </a:xfrm>
          <a:prstGeom prst="teardrop">
            <a:avLst>
              <a:gd name="adj" fmla="val 115000"/>
            </a:avLst>
          </a:prstGeom>
          <a:solidFill>
            <a:schemeClr val="accent6">
              <a:lumMod val="50000"/>
            </a:schemeClr>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A4D4985D-650E-D671-EC83-6221CF0E9D80}"/>
              </a:ext>
            </a:extLst>
          </p:cNvPr>
          <p:cNvSpPr/>
          <p:nvPr/>
        </p:nvSpPr>
        <p:spPr>
          <a:xfrm rot="14965274">
            <a:off x="2453300" y="2578357"/>
            <a:ext cx="279695" cy="279695"/>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7ED18FB9-A122-9624-726E-105D22CE7004}"/>
              </a:ext>
            </a:extLst>
          </p:cNvPr>
          <p:cNvCxnSpPr>
            <a:cxnSpLocks/>
          </p:cNvCxnSpPr>
          <p:nvPr/>
        </p:nvCxnSpPr>
        <p:spPr>
          <a:xfrm>
            <a:off x="2582130" y="2972639"/>
            <a:ext cx="0" cy="62490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97400EA6-9BB4-FF3A-9A3B-2491D06DB336}"/>
              </a:ext>
            </a:extLst>
          </p:cNvPr>
          <p:cNvGrpSpPr/>
          <p:nvPr/>
        </p:nvGrpSpPr>
        <p:grpSpPr>
          <a:xfrm>
            <a:off x="3838050" y="2302754"/>
            <a:ext cx="359590" cy="1059134"/>
            <a:chOff x="1203275" y="1033392"/>
            <a:chExt cx="359590" cy="1059134"/>
          </a:xfrm>
        </p:grpSpPr>
        <p:sp>
          <p:nvSpPr>
            <p:cNvPr id="35" name="Teardrop 34">
              <a:extLst>
                <a:ext uri="{FF2B5EF4-FFF2-40B4-BE49-F238E27FC236}">
                  <a16:creationId xmlns:a16="http://schemas.microsoft.com/office/drawing/2014/main" id="{D82B8AB1-2491-81C7-6DB9-E96518E141CE}"/>
                </a:ext>
              </a:extLst>
            </p:cNvPr>
            <p:cNvSpPr/>
            <p:nvPr/>
          </p:nvSpPr>
          <p:spPr>
            <a:xfrm rot="8205975">
              <a:off x="1203275" y="1033392"/>
              <a:ext cx="359590" cy="359590"/>
            </a:xfrm>
            <a:prstGeom prst="teardrop">
              <a:avLst>
                <a:gd name="adj" fmla="val 115000"/>
              </a:avLst>
            </a:prstGeom>
            <a:solidFill>
              <a:schemeClr val="accent6">
                <a:lumMod val="50000"/>
              </a:schemeClr>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628F452E-04F4-6A2E-0A51-492F14D90424}"/>
                </a:ext>
              </a:extLst>
            </p:cNvPr>
            <p:cNvSpPr/>
            <p:nvPr/>
          </p:nvSpPr>
          <p:spPr>
            <a:xfrm rot="14965274">
              <a:off x="1243222" y="1073339"/>
              <a:ext cx="279695" cy="279695"/>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cxnSp>
          <p:nvCxnSpPr>
            <p:cNvPr id="37" name="Straight Connector 36">
              <a:extLst>
                <a:ext uri="{FF2B5EF4-FFF2-40B4-BE49-F238E27FC236}">
                  <a16:creationId xmlns:a16="http://schemas.microsoft.com/office/drawing/2014/main" id="{FC80C704-C642-3374-9EA0-5130384698CB}"/>
                </a:ext>
              </a:extLst>
            </p:cNvPr>
            <p:cNvCxnSpPr>
              <a:cxnSpLocks/>
            </p:cNvCxnSpPr>
            <p:nvPr/>
          </p:nvCxnSpPr>
          <p:spPr>
            <a:xfrm>
              <a:off x="1372052" y="1467621"/>
              <a:ext cx="0" cy="62490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94477F5C-25BD-ADC9-F841-F97A4733136C}"/>
              </a:ext>
            </a:extLst>
          </p:cNvPr>
          <p:cNvSpPr txBox="1"/>
          <p:nvPr/>
        </p:nvSpPr>
        <p:spPr>
          <a:xfrm>
            <a:off x="4163476" y="2141121"/>
            <a:ext cx="117108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70AD47">
                    <a:lumMod val="75000"/>
                  </a:srgbClr>
                </a:solidFill>
                <a:effectLst/>
                <a:uLnTx/>
                <a:uFillTx/>
                <a:latin typeface="Segoe UI" panose="020B0502040204020203" pitchFamily="34" charset="0"/>
                <a:ea typeface="+mn-ea"/>
                <a:cs typeface="Segoe UI" panose="020B0502040204020203" pitchFamily="34" charset="0"/>
              </a:rPr>
              <a:t>Jul 2020</a:t>
            </a:r>
          </a:p>
        </p:txBody>
      </p:sp>
      <p:sp>
        <p:nvSpPr>
          <p:cNvPr id="42" name="TextBox 41">
            <a:extLst>
              <a:ext uri="{FF2B5EF4-FFF2-40B4-BE49-F238E27FC236}">
                <a16:creationId xmlns:a16="http://schemas.microsoft.com/office/drawing/2014/main" id="{F8C85F47-6FCF-AB96-08D3-D520E5B0FD2E}"/>
              </a:ext>
            </a:extLst>
          </p:cNvPr>
          <p:cNvSpPr txBox="1"/>
          <p:nvPr/>
        </p:nvSpPr>
        <p:spPr>
          <a:xfrm>
            <a:off x="4154423" y="2402657"/>
            <a:ext cx="2097635"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Census Trial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0000"/>
                </a:solidFill>
                <a:effectLst/>
                <a:uLnTx/>
                <a:uFillTx/>
                <a:latin typeface="Segoe UI" panose="020B0502040204020203" pitchFamily="34" charset="0"/>
                <a:ea typeface="+mn-ea"/>
                <a:cs typeface="Segoe UI" panose="020B0502040204020203" pitchFamily="34" charset="0"/>
              </a:rPr>
              <a:t>COVID -19</a:t>
            </a:r>
            <a:r>
              <a:rPr kumimoji="0" lang="en-GB" sz="1500" b="1" i="0" u="none" strike="noStrike" kern="1200" cap="none" spc="0" normalizeH="0" noProof="0" dirty="0">
                <a:ln>
                  <a:noFill/>
                </a:ln>
                <a:solidFill>
                  <a:srgbClr val="FF0000"/>
                </a:solidFill>
                <a:effectLst/>
                <a:uLnTx/>
                <a:uFillTx/>
                <a:latin typeface="Segoe UI" panose="020B0502040204020203" pitchFamily="34" charset="0"/>
                <a:ea typeface="+mn-ea"/>
                <a:cs typeface="Segoe UI" panose="020B0502040204020203" pitchFamily="34" charset="0"/>
              </a:rPr>
              <a:t> </a:t>
            </a:r>
            <a:r>
              <a:rPr kumimoji="0" lang="en-GB" sz="1500" b="1" i="0" u="none" strike="noStrike" kern="1200" cap="none" spc="0" normalizeH="0" baseline="0" noProof="0" dirty="0">
                <a:ln>
                  <a:noFill/>
                </a:ln>
                <a:solidFill>
                  <a:srgbClr val="FF0000"/>
                </a:solidFill>
                <a:effectLst/>
                <a:uLnTx/>
                <a:uFillTx/>
                <a:latin typeface="Segoe UI" panose="020B0502040204020203" pitchFamily="34" charset="0"/>
                <a:ea typeface="+mn-ea"/>
                <a:cs typeface="Segoe UI" panose="020B0502040204020203" pitchFamily="34" charset="0"/>
              </a:rPr>
              <a:t>Wave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Fully implemented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Remotely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CAWI, CATI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45" name="Group 44">
            <a:extLst>
              <a:ext uri="{FF2B5EF4-FFF2-40B4-BE49-F238E27FC236}">
                <a16:creationId xmlns:a16="http://schemas.microsoft.com/office/drawing/2014/main" id="{E1BEF2F1-694F-9A22-9185-44B0299BE326}"/>
              </a:ext>
            </a:extLst>
          </p:cNvPr>
          <p:cNvGrpSpPr/>
          <p:nvPr/>
        </p:nvGrpSpPr>
        <p:grpSpPr>
          <a:xfrm>
            <a:off x="5668166" y="1314935"/>
            <a:ext cx="359590" cy="1059134"/>
            <a:chOff x="1203275" y="1033392"/>
            <a:chExt cx="359590" cy="1059134"/>
          </a:xfrm>
        </p:grpSpPr>
        <p:sp>
          <p:nvSpPr>
            <p:cNvPr id="46" name="Teardrop 45">
              <a:extLst>
                <a:ext uri="{FF2B5EF4-FFF2-40B4-BE49-F238E27FC236}">
                  <a16:creationId xmlns:a16="http://schemas.microsoft.com/office/drawing/2014/main" id="{2E1C3603-6B9D-5E03-21E3-F6CFAE310CBA}"/>
                </a:ext>
              </a:extLst>
            </p:cNvPr>
            <p:cNvSpPr/>
            <p:nvPr/>
          </p:nvSpPr>
          <p:spPr>
            <a:xfrm rot="8205975">
              <a:off x="1203275" y="1033392"/>
              <a:ext cx="359590" cy="359590"/>
            </a:xfrm>
            <a:prstGeom prst="teardrop">
              <a:avLst>
                <a:gd name="adj" fmla="val 115000"/>
              </a:avLst>
            </a:prstGeom>
            <a:solidFill>
              <a:schemeClr val="accent6">
                <a:lumMod val="50000"/>
              </a:schemeClr>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5F083799-EF23-3D2A-E1A1-ADA6111C3D12}"/>
                </a:ext>
              </a:extLst>
            </p:cNvPr>
            <p:cNvSpPr/>
            <p:nvPr/>
          </p:nvSpPr>
          <p:spPr>
            <a:xfrm rot="14965274">
              <a:off x="1243222" y="1073339"/>
              <a:ext cx="279695" cy="279695"/>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cxnSp>
          <p:nvCxnSpPr>
            <p:cNvPr id="48" name="Straight Connector 47">
              <a:extLst>
                <a:ext uri="{FF2B5EF4-FFF2-40B4-BE49-F238E27FC236}">
                  <a16:creationId xmlns:a16="http://schemas.microsoft.com/office/drawing/2014/main" id="{25E095D4-8D76-306F-23BB-E688A1C9AF25}"/>
                </a:ext>
              </a:extLst>
            </p:cNvPr>
            <p:cNvCxnSpPr>
              <a:cxnSpLocks/>
            </p:cNvCxnSpPr>
            <p:nvPr/>
          </p:nvCxnSpPr>
          <p:spPr>
            <a:xfrm>
              <a:off x="1372052" y="1467621"/>
              <a:ext cx="0" cy="62490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CF8E9AE6-0016-F785-5B35-5F417B1E9961}"/>
              </a:ext>
            </a:extLst>
          </p:cNvPr>
          <p:cNvSpPr txBox="1"/>
          <p:nvPr/>
        </p:nvSpPr>
        <p:spPr>
          <a:xfrm>
            <a:off x="6057134" y="1239736"/>
            <a:ext cx="553674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Pilot </a:t>
            </a:r>
            <a:r>
              <a:rPr kumimoji="0" lang="en-ZA" sz="1600" b="1"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postponed</a:t>
            </a:r>
            <a:r>
              <a:rPr kumimoji="0" lang="en-ZA" sz="1600" b="0" i="0" u="none" strike="noStrike" kern="1200" cap="none" spc="0" normalizeH="0" noProof="0" dirty="0">
                <a:ln>
                  <a:noFill/>
                </a:ln>
                <a:solidFill>
                  <a:prstClr val="black"/>
                </a:solidFill>
                <a:effectLst/>
                <a:uLnTx/>
                <a:uFillTx/>
                <a:latin typeface="Segoe UI" panose="020B0502040204020203" pitchFamily="34" charset="0"/>
                <a:cs typeface="Segoe UI" panose="020B0502040204020203" pitchFamily="34" charset="0"/>
              </a:rPr>
              <a:t> </a:t>
            </a:r>
            <a:r>
              <a:rPr lang="en-GB" sz="1600" b="1" dirty="0">
                <a:solidFill>
                  <a:srgbClr val="FF0000"/>
                </a:solidFill>
                <a:latin typeface="Segoe UI" panose="020B0502040204020203" pitchFamily="34" charset="0"/>
                <a:cs typeface="Segoe UI" panose="020B0502040204020203" pitchFamily="34" charset="0"/>
              </a:rPr>
              <a:t>COVID -19 Wave 2 </a:t>
            </a:r>
            <a:r>
              <a:rPr kumimoji="0" lang="en-ZA"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(CAWI, CAPI,CATI)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52" name="TextBox 51">
            <a:extLst>
              <a:ext uri="{FF2B5EF4-FFF2-40B4-BE49-F238E27FC236}">
                <a16:creationId xmlns:a16="http://schemas.microsoft.com/office/drawing/2014/main" id="{C11312F1-AEEC-9AEC-2DBD-4DD861573F71}"/>
              </a:ext>
            </a:extLst>
          </p:cNvPr>
          <p:cNvSpPr txBox="1"/>
          <p:nvPr/>
        </p:nvSpPr>
        <p:spPr>
          <a:xfrm>
            <a:off x="6042679" y="1022439"/>
            <a:ext cx="1212420"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70AD47">
                    <a:lumMod val="75000"/>
                  </a:srgbClr>
                </a:solidFill>
                <a:effectLst/>
                <a:uLnTx/>
                <a:uFillTx/>
                <a:latin typeface="Segoe UI" panose="020B0502040204020203" pitchFamily="34" charset="0"/>
                <a:ea typeface="+mn-ea"/>
                <a:cs typeface="Segoe UI" panose="020B0502040204020203" pitchFamily="34" charset="0"/>
              </a:rPr>
              <a:t>Dec 2020</a:t>
            </a:r>
          </a:p>
        </p:txBody>
      </p:sp>
      <p:grpSp>
        <p:nvGrpSpPr>
          <p:cNvPr id="55" name="Group 54">
            <a:extLst>
              <a:ext uri="{FF2B5EF4-FFF2-40B4-BE49-F238E27FC236}">
                <a16:creationId xmlns:a16="http://schemas.microsoft.com/office/drawing/2014/main" id="{0A807D63-E945-9D40-51F8-2F656B30C1C5}"/>
              </a:ext>
            </a:extLst>
          </p:cNvPr>
          <p:cNvGrpSpPr/>
          <p:nvPr/>
        </p:nvGrpSpPr>
        <p:grpSpPr>
          <a:xfrm>
            <a:off x="7418216" y="1970845"/>
            <a:ext cx="359590" cy="1059134"/>
            <a:chOff x="1203275" y="1033392"/>
            <a:chExt cx="359590" cy="1059134"/>
          </a:xfrm>
        </p:grpSpPr>
        <p:sp>
          <p:nvSpPr>
            <p:cNvPr id="56" name="Teardrop 55">
              <a:extLst>
                <a:ext uri="{FF2B5EF4-FFF2-40B4-BE49-F238E27FC236}">
                  <a16:creationId xmlns:a16="http://schemas.microsoft.com/office/drawing/2014/main" id="{7D0AC4FA-A459-8242-A346-E791F50537B8}"/>
                </a:ext>
              </a:extLst>
            </p:cNvPr>
            <p:cNvSpPr/>
            <p:nvPr/>
          </p:nvSpPr>
          <p:spPr>
            <a:xfrm rot="8205975">
              <a:off x="1203275" y="1033392"/>
              <a:ext cx="359590" cy="359590"/>
            </a:xfrm>
            <a:prstGeom prst="teardrop">
              <a:avLst>
                <a:gd name="adj" fmla="val 115000"/>
              </a:avLst>
            </a:prstGeom>
            <a:solidFill>
              <a:schemeClr val="accent6">
                <a:lumMod val="50000"/>
              </a:schemeClr>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3411BF6B-0AA7-2EF3-AA6B-324603CB2F1C}"/>
                </a:ext>
              </a:extLst>
            </p:cNvPr>
            <p:cNvSpPr/>
            <p:nvPr/>
          </p:nvSpPr>
          <p:spPr>
            <a:xfrm rot="14965274">
              <a:off x="1243222" y="1073339"/>
              <a:ext cx="279695" cy="279695"/>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cxnSp>
          <p:nvCxnSpPr>
            <p:cNvPr id="58" name="Straight Connector 57">
              <a:extLst>
                <a:ext uri="{FF2B5EF4-FFF2-40B4-BE49-F238E27FC236}">
                  <a16:creationId xmlns:a16="http://schemas.microsoft.com/office/drawing/2014/main" id="{747F3F52-0FE8-20B7-CAC1-8617E808B0CF}"/>
                </a:ext>
              </a:extLst>
            </p:cNvPr>
            <p:cNvCxnSpPr>
              <a:cxnSpLocks/>
            </p:cNvCxnSpPr>
            <p:nvPr/>
          </p:nvCxnSpPr>
          <p:spPr>
            <a:xfrm>
              <a:off x="1372052" y="1467621"/>
              <a:ext cx="0" cy="62490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D4872612-BF14-8F27-7865-9E0F4DF9C8A6}"/>
              </a:ext>
            </a:extLst>
          </p:cNvPr>
          <p:cNvSpPr txBox="1"/>
          <p:nvPr/>
        </p:nvSpPr>
        <p:spPr>
          <a:xfrm>
            <a:off x="7801243" y="1823227"/>
            <a:ext cx="1746332"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70AD47">
                    <a:lumMod val="75000"/>
                  </a:srgbClr>
                </a:solidFill>
                <a:effectLst/>
                <a:uLnTx/>
                <a:uFillTx/>
                <a:latin typeface="Segoe UI" panose="020B0502040204020203" pitchFamily="34" charset="0"/>
                <a:ea typeface="+mn-ea"/>
                <a:cs typeface="Segoe UI" panose="020B0502040204020203" pitchFamily="34" charset="0"/>
              </a:rPr>
              <a:t>Jul 2021</a:t>
            </a:r>
          </a:p>
        </p:txBody>
      </p:sp>
      <p:sp>
        <p:nvSpPr>
          <p:cNvPr id="61" name="TextBox 60">
            <a:extLst>
              <a:ext uri="{FF2B5EF4-FFF2-40B4-BE49-F238E27FC236}">
                <a16:creationId xmlns:a16="http://schemas.microsoft.com/office/drawing/2014/main" id="{BE02356E-5FED-D900-EB22-EE8706444347}"/>
              </a:ext>
            </a:extLst>
          </p:cNvPr>
          <p:cNvSpPr txBox="1"/>
          <p:nvPr/>
        </p:nvSpPr>
        <p:spPr>
          <a:xfrm>
            <a:off x="7820099" y="2063291"/>
            <a:ext cx="415022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Pilot Conducted (Except in KZN and WC)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(CAWI, CAPI,CATI)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62" name="Group 61">
            <a:extLst>
              <a:ext uri="{FF2B5EF4-FFF2-40B4-BE49-F238E27FC236}">
                <a16:creationId xmlns:a16="http://schemas.microsoft.com/office/drawing/2014/main" id="{1A1ED745-86B8-2793-A8A2-56588D2A91F8}"/>
              </a:ext>
            </a:extLst>
          </p:cNvPr>
          <p:cNvGrpSpPr/>
          <p:nvPr/>
        </p:nvGrpSpPr>
        <p:grpSpPr>
          <a:xfrm>
            <a:off x="9309518" y="3719207"/>
            <a:ext cx="359590" cy="1059134"/>
            <a:chOff x="1203275" y="1033392"/>
            <a:chExt cx="359590" cy="1059134"/>
          </a:xfrm>
        </p:grpSpPr>
        <p:sp>
          <p:nvSpPr>
            <p:cNvPr id="63" name="Teardrop 62">
              <a:extLst>
                <a:ext uri="{FF2B5EF4-FFF2-40B4-BE49-F238E27FC236}">
                  <a16:creationId xmlns:a16="http://schemas.microsoft.com/office/drawing/2014/main" id="{30162B9D-03E1-DF5A-DE7B-639F88AE323B}"/>
                </a:ext>
              </a:extLst>
            </p:cNvPr>
            <p:cNvSpPr/>
            <p:nvPr/>
          </p:nvSpPr>
          <p:spPr>
            <a:xfrm rot="8205975">
              <a:off x="1203275" y="1033392"/>
              <a:ext cx="359590" cy="359590"/>
            </a:xfrm>
            <a:prstGeom prst="teardrop">
              <a:avLst>
                <a:gd name="adj" fmla="val 115000"/>
              </a:avLst>
            </a:prstGeom>
            <a:solidFill>
              <a:schemeClr val="accent6">
                <a:lumMod val="50000"/>
              </a:schemeClr>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F3EFEAF4-893F-73F5-730E-C0D03650638C}"/>
                </a:ext>
              </a:extLst>
            </p:cNvPr>
            <p:cNvSpPr/>
            <p:nvPr/>
          </p:nvSpPr>
          <p:spPr>
            <a:xfrm rot="14965274">
              <a:off x="1243222" y="1073339"/>
              <a:ext cx="279695" cy="279695"/>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cxnSp>
          <p:nvCxnSpPr>
            <p:cNvPr id="129" name="Straight Connector 128">
              <a:extLst>
                <a:ext uri="{FF2B5EF4-FFF2-40B4-BE49-F238E27FC236}">
                  <a16:creationId xmlns:a16="http://schemas.microsoft.com/office/drawing/2014/main" id="{C04A8650-46F6-FA8C-F046-4A5E90DBA93C}"/>
                </a:ext>
              </a:extLst>
            </p:cNvPr>
            <p:cNvCxnSpPr>
              <a:cxnSpLocks/>
            </p:cNvCxnSpPr>
            <p:nvPr/>
          </p:nvCxnSpPr>
          <p:spPr>
            <a:xfrm>
              <a:off x="1372052" y="1467621"/>
              <a:ext cx="0" cy="624905"/>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0" name="TextBox 129">
            <a:extLst>
              <a:ext uri="{FF2B5EF4-FFF2-40B4-BE49-F238E27FC236}">
                <a16:creationId xmlns:a16="http://schemas.microsoft.com/office/drawing/2014/main" id="{DAF7F77E-2A19-33DF-013E-8D4F4047CC55}"/>
              </a:ext>
            </a:extLst>
          </p:cNvPr>
          <p:cNvSpPr txBox="1"/>
          <p:nvPr/>
        </p:nvSpPr>
        <p:spPr>
          <a:xfrm>
            <a:off x="9702569" y="3762367"/>
            <a:ext cx="1746332"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70AD47">
                    <a:lumMod val="75000"/>
                  </a:srgbClr>
                </a:solidFill>
                <a:effectLst/>
                <a:uLnTx/>
                <a:uFillTx/>
                <a:latin typeface="Segoe UI" panose="020B0502040204020203" pitchFamily="34" charset="0"/>
                <a:ea typeface="+mn-ea"/>
                <a:cs typeface="Segoe UI" panose="020B0502040204020203" pitchFamily="34" charset="0"/>
              </a:rPr>
              <a:t>Feb 2022</a:t>
            </a:r>
          </a:p>
        </p:txBody>
      </p:sp>
      <p:sp>
        <p:nvSpPr>
          <p:cNvPr id="131" name="TextBox 130">
            <a:extLst>
              <a:ext uri="{FF2B5EF4-FFF2-40B4-BE49-F238E27FC236}">
                <a16:creationId xmlns:a16="http://schemas.microsoft.com/office/drawing/2014/main" id="{1BFA62E6-E961-9A11-8911-97A2C9E8885A}"/>
              </a:ext>
            </a:extLst>
          </p:cNvPr>
          <p:cNvSpPr txBox="1"/>
          <p:nvPr/>
        </p:nvSpPr>
        <p:spPr>
          <a:xfrm>
            <a:off x="9721425" y="4002431"/>
            <a:ext cx="237823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Main Census</a:t>
            </a:r>
            <a:r>
              <a:rPr kumimoji="0" lang="en-ZA" sz="1600" b="0" i="0" u="none" strike="noStrike" kern="1200" cap="none" spc="0" normalizeH="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ZA"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Conducted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(CAWI, CAPI,CATI)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2" name="TextBox 131">
            <a:extLst>
              <a:ext uri="{FF2B5EF4-FFF2-40B4-BE49-F238E27FC236}">
                <a16:creationId xmlns:a16="http://schemas.microsoft.com/office/drawing/2014/main" id="{854870B4-293B-724F-DDF0-0C63B6A4B461}"/>
              </a:ext>
            </a:extLst>
          </p:cNvPr>
          <p:cNvSpPr txBox="1"/>
          <p:nvPr/>
        </p:nvSpPr>
        <p:spPr>
          <a:xfrm>
            <a:off x="4901662" y="4019377"/>
            <a:ext cx="142520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Segoe UI" panose="020B0502040204020203" pitchFamily="34" charset="0"/>
                <a:ea typeface="+mn-ea"/>
                <a:cs typeface="Segoe UI" panose="020B0502040204020203" pitchFamily="34" charset="0"/>
              </a:rPr>
              <a:t>LGE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Segoe UI" panose="020B0502040204020203" pitchFamily="34" charset="0"/>
                <a:ea typeface="+mn-ea"/>
                <a:cs typeface="Segoe UI" panose="020B0502040204020203" pitchFamily="34" charset="0"/>
              </a:rPr>
              <a:t>23 Jul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ED7D31">
                    <a:lumMod val="75000"/>
                  </a:srgbClr>
                </a:solidFill>
                <a:effectLst/>
                <a:uLnTx/>
                <a:uFillTx/>
                <a:latin typeface="Segoe UI" panose="020B0502040204020203" pitchFamily="34" charset="0"/>
                <a:ea typeface="+mn-ea"/>
                <a:cs typeface="Segoe UI" panose="020B0502040204020203" pitchFamily="34" charset="0"/>
              </a:rPr>
              <a:t>Pilot 2 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D7D31">
                    <a:lumMod val="75000"/>
                  </a:srgbClr>
                </a:solidFill>
                <a:effectLst/>
                <a:uLnTx/>
                <a:uFillTx/>
                <a:latin typeface="Segoe UI" panose="020B0502040204020203" pitchFamily="34" charset="0"/>
                <a:ea typeface="+mn-ea"/>
                <a:cs typeface="Segoe UI" panose="020B0502040204020203" pitchFamily="34" charset="0"/>
              </a:rPr>
              <a:t>Sep-Nov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D7D31">
                    <a:lumMod val="75000"/>
                  </a:srgbClr>
                </a:solidFill>
                <a:effectLst/>
                <a:uLnTx/>
                <a:uFillTx/>
                <a:latin typeface="Segoe UI" panose="020B0502040204020203" pitchFamily="34" charset="0"/>
                <a:ea typeface="+mn-ea"/>
                <a:cs typeface="Segoe UI" panose="020B0502040204020203" pitchFamily="34" charset="0"/>
              </a:rPr>
              <a:t>3 months</a:t>
            </a:r>
            <a:endParaRPr kumimoji="0" lang="en-ZA" sz="1400" b="1" i="0" u="none" strike="noStrike" kern="1200" cap="none" spc="0" normalizeH="0" baseline="0" noProof="0" dirty="0">
              <a:ln>
                <a:noFill/>
              </a:ln>
              <a:solidFill>
                <a:srgbClr val="ED7D31">
                  <a:lumMod val="75000"/>
                </a:srgbClr>
              </a:solidFill>
              <a:effectLst/>
              <a:uLnTx/>
              <a:uFillTx/>
              <a:latin typeface="Segoe UI" panose="020B0502040204020203" pitchFamily="34" charset="0"/>
              <a:ea typeface="+mn-ea"/>
              <a:cs typeface="Segoe UI" panose="020B0502040204020203" pitchFamily="34" charset="0"/>
            </a:endParaRPr>
          </a:p>
        </p:txBody>
      </p:sp>
      <p:cxnSp>
        <p:nvCxnSpPr>
          <p:cNvPr id="135" name="Straight Arrow Connector 134">
            <a:extLst>
              <a:ext uri="{FF2B5EF4-FFF2-40B4-BE49-F238E27FC236}">
                <a16:creationId xmlns:a16="http://schemas.microsoft.com/office/drawing/2014/main" id="{6D09DC53-9A9B-6C5A-C407-458DE9306CE9}"/>
              </a:ext>
            </a:extLst>
          </p:cNvPr>
          <p:cNvCxnSpPr>
            <a:cxnSpLocks/>
          </p:cNvCxnSpPr>
          <p:nvPr/>
        </p:nvCxnSpPr>
        <p:spPr>
          <a:xfrm flipV="1">
            <a:off x="6188429" y="3429000"/>
            <a:ext cx="1066670" cy="1197438"/>
          </a:xfrm>
          <a:prstGeom prst="straightConnector1">
            <a:avLst/>
          </a:prstGeom>
          <a:ln>
            <a:solidFill>
              <a:schemeClr val="bg2">
                <a:lumMod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88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2A524E-BA22-662E-D20B-7A10FFD26D01}"/>
              </a:ext>
            </a:extLst>
          </p:cNvPr>
          <p:cNvSpPr txBox="1">
            <a:spLocks/>
          </p:cNvSpPr>
          <p:nvPr/>
        </p:nvSpPr>
        <p:spPr>
          <a:xfrm>
            <a:off x="0" y="0"/>
            <a:ext cx="0" cy="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What are some of the key Census 2022 innovations?</a:t>
            </a:r>
            <a:endParaRPr kumimoji="0" lang="en-ZA"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2" name="Rectangle 31">
            <a:extLst>
              <a:ext uri="{FF2B5EF4-FFF2-40B4-BE49-F238E27FC236}">
                <a16:creationId xmlns:a16="http://schemas.microsoft.com/office/drawing/2014/main" id="{53112A3A-25C0-E718-A00E-4039ADC6183F}"/>
              </a:ext>
            </a:extLst>
          </p:cNvPr>
          <p:cNvSpPr/>
          <p:nvPr/>
        </p:nvSpPr>
        <p:spPr>
          <a:xfrm>
            <a:off x="301579" y="1311932"/>
            <a:ext cx="3302155"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Statistics South Africa’s </a:t>
            </a:r>
            <a:r>
              <a:rPr kumimoji="0" lang="en-US" sz="2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first digital census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 name="TextBox 6">
            <a:extLst>
              <a:ext uri="{FF2B5EF4-FFF2-40B4-BE49-F238E27FC236}">
                <a16:creationId xmlns:a16="http://schemas.microsoft.com/office/drawing/2014/main" id="{A7664850-9E29-4BF9-53EC-29860D83E864}"/>
              </a:ext>
            </a:extLst>
          </p:cNvPr>
          <p:cNvSpPr txBox="1"/>
          <p:nvPr/>
        </p:nvSpPr>
        <p:spPr>
          <a:xfrm>
            <a:off x="4219800" y="1369430"/>
            <a:ext cx="812881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COVID-19</a:t>
            </a:r>
            <a:r>
              <a:rPr kumimoji="0" lang="en-GB" sz="20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 pandemic biggest census project disruptor: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Pilot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Main census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sp>
        <p:nvSpPr>
          <p:cNvPr id="2" name="Oval 1">
            <a:extLst>
              <a:ext uri="{FF2B5EF4-FFF2-40B4-BE49-F238E27FC236}">
                <a16:creationId xmlns:a16="http://schemas.microsoft.com/office/drawing/2014/main" id="{93A3714D-99C9-96B3-16B1-DC01ABCD185E}"/>
              </a:ext>
            </a:extLst>
          </p:cNvPr>
          <p:cNvSpPr/>
          <p:nvPr/>
        </p:nvSpPr>
        <p:spPr>
          <a:xfrm>
            <a:off x="3973414" y="1434484"/>
            <a:ext cx="270000" cy="27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33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3" name="TextBox 22">
            <a:extLst>
              <a:ext uri="{FF2B5EF4-FFF2-40B4-BE49-F238E27FC236}">
                <a16:creationId xmlns:a16="http://schemas.microsoft.com/office/drawing/2014/main" id="{2ABACCC4-538C-E721-D008-584748FBCB08}"/>
              </a:ext>
            </a:extLst>
          </p:cNvPr>
          <p:cNvSpPr txBox="1"/>
          <p:nvPr/>
        </p:nvSpPr>
        <p:spPr>
          <a:xfrm>
            <a:off x="5562800" y="2323537"/>
            <a:ext cx="678581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Census planning and implementation </a:t>
            </a:r>
            <a:r>
              <a:rPr kumimoji="0" lang="en-GB" sz="20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affected</a:t>
            </a:r>
            <a:endParaRPr kumimoji="0" lang="en-US" sz="20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sp>
        <p:nvSpPr>
          <p:cNvPr id="24" name="Oval 23">
            <a:extLst>
              <a:ext uri="{FF2B5EF4-FFF2-40B4-BE49-F238E27FC236}">
                <a16:creationId xmlns:a16="http://schemas.microsoft.com/office/drawing/2014/main" id="{B5599939-24FA-4BB4-0DB5-B1448ADFA9C7}"/>
              </a:ext>
            </a:extLst>
          </p:cNvPr>
          <p:cNvSpPr/>
          <p:nvPr/>
        </p:nvSpPr>
        <p:spPr>
          <a:xfrm>
            <a:off x="5267474" y="2349592"/>
            <a:ext cx="270000" cy="27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33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6" name="TextBox 25">
            <a:extLst>
              <a:ext uri="{FF2B5EF4-FFF2-40B4-BE49-F238E27FC236}">
                <a16:creationId xmlns:a16="http://schemas.microsoft.com/office/drawing/2014/main" id="{46710001-0779-3CF1-C682-311485E814B0}"/>
              </a:ext>
            </a:extLst>
          </p:cNvPr>
          <p:cNvSpPr txBox="1"/>
          <p:nvPr/>
        </p:nvSpPr>
        <p:spPr>
          <a:xfrm>
            <a:off x="5562800" y="2865020"/>
            <a:ext cx="67858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Shifting of Census </a:t>
            </a:r>
            <a:r>
              <a:rPr kumimoji="0" lang="en-GB" b="1"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reference point from October to February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Possible impact on indicators</a:t>
            </a:r>
          </a:p>
        </p:txBody>
      </p:sp>
      <p:sp>
        <p:nvSpPr>
          <p:cNvPr id="27" name="Oval 26">
            <a:extLst>
              <a:ext uri="{FF2B5EF4-FFF2-40B4-BE49-F238E27FC236}">
                <a16:creationId xmlns:a16="http://schemas.microsoft.com/office/drawing/2014/main" id="{BDA8B1DE-5AAB-F63D-D80E-0DCB3803FFAB}"/>
              </a:ext>
            </a:extLst>
          </p:cNvPr>
          <p:cNvSpPr/>
          <p:nvPr/>
        </p:nvSpPr>
        <p:spPr>
          <a:xfrm>
            <a:off x="5267474" y="2901867"/>
            <a:ext cx="270000" cy="27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33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8" name="TextBox 27">
            <a:extLst>
              <a:ext uri="{FF2B5EF4-FFF2-40B4-BE49-F238E27FC236}">
                <a16:creationId xmlns:a16="http://schemas.microsoft.com/office/drawing/2014/main" id="{FA5DB992-097F-DC2E-E6EF-13D3427EBAB8}"/>
              </a:ext>
            </a:extLst>
          </p:cNvPr>
          <p:cNvSpPr txBox="1"/>
          <p:nvPr/>
        </p:nvSpPr>
        <p:spPr>
          <a:xfrm>
            <a:off x="5562800" y="3524624"/>
            <a:ext cx="6785810"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Multi</a:t>
            </a:r>
            <a:r>
              <a:rPr kumimoji="0" lang="it-IT" b="1"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 modal data collection </a:t>
            </a:r>
            <a:r>
              <a:rPr kumimoji="0" lang="it-IT"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CAPI, CAWI, CATI</a:t>
            </a:r>
            <a:endParaRPr kumimoji="0" lang="en-GB"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endParaRPr>
          </a:p>
        </p:txBody>
      </p:sp>
      <p:sp>
        <p:nvSpPr>
          <p:cNvPr id="29" name="Oval 28">
            <a:extLst>
              <a:ext uri="{FF2B5EF4-FFF2-40B4-BE49-F238E27FC236}">
                <a16:creationId xmlns:a16="http://schemas.microsoft.com/office/drawing/2014/main" id="{0EE274EC-9347-7195-4700-6EFFE0D80139}"/>
              </a:ext>
            </a:extLst>
          </p:cNvPr>
          <p:cNvSpPr/>
          <p:nvPr/>
        </p:nvSpPr>
        <p:spPr>
          <a:xfrm>
            <a:off x="5267474" y="3569887"/>
            <a:ext cx="270000" cy="27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33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3" name="TextBox 32">
            <a:extLst>
              <a:ext uri="{FF2B5EF4-FFF2-40B4-BE49-F238E27FC236}">
                <a16:creationId xmlns:a16="http://schemas.microsoft.com/office/drawing/2014/main" id="{B7355F31-5D4A-D21C-03D3-2C59F14D1FD9}"/>
              </a:ext>
            </a:extLst>
          </p:cNvPr>
          <p:cNvSpPr txBox="1"/>
          <p:nvPr/>
        </p:nvSpPr>
        <p:spPr>
          <a:xfrm>
            <a:off x="5583247" y="4149738"/>
            <a:ext cx="678581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mn-ea"/>
                <a:cs typeface="Segoe UI" panose="020B0502040204020203" pitchFamily="34" charset="0"/>
              </a:rPr>
              <a:t>Changes in training mode to mitigate impact </a:t>
            </a:r>
          </a:p>
        </p:txBody>
      </p:sp>
      <p:sp>
        <p:nvSpPr>
          <p:cNvPr id="34" name="Oval 33">
            <a:extLst>
              <a:ext uri="{FF2B5EF4-FFF2-40B4-BE49-F238E27FC236}">
                <a16:creationId xmlns:a16="http://schemas.microsoft.com/office/drawing/2014/main" id="{62B1F952-C90C-0ED3-822E-91627CD0A0FD}"/>
              </a:ext>
            </a:extLst>
          </p:cNvPr>
          <p:cNvSpPr/>
          <p:nvPr/>
        </p:nvSpPr>
        <p:spPr>
          <a:xfrm>
            <a:off x="5267474" y="4195001"/>
            <a:ext cx="270000" cy="27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33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7" name="TextBox 36">
            <a:extLst>
              <a:ext uri="{FF2B5EF4-FFF2-40B4-BE49-F238E27FC236}">
                <a16:creationId xmlns:a16="http://schemas.microsoft.com/office/drawing/2014/main" id="{14D745B5-3720-29A3-EA9E-FC41917E5A66}"/>
              </a:ext>
            </a:extLst>
          </p:cNvPr>
          <p:cNvSpPr txBox="1"/>
          <p:nvPr/>
        </p:nvSpPr>
        <p:spPr>
          <a:xfrm>
            <a:off x="5583247" y="4692239"/>
            <a:ext cx="678581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cs typeface="Segoe UI" panose="020B0502040204020203" pitchFamily="34" charset="0"/>
              </a:rPr>
              <a:t>Extended enumeration period</a:t>
            </a:r>
          </a:p>
          <a:p>
            <a:pPr marL="285750" indent="-285750">
              <a:buFont typeface="Wingdings" panose="05000000000000000000" pitchFamily="2" charset="2"/>
              <a:buChar char="v"/>
              <a:defRPr/>
            </a:pPr>
            <a:r>
              <a:rPr lang="en-GB" sz="2000" b="1" dirty="0">
                <a:solidFill>
                  <a:prstClr val="black">
                    <a:lumMod val="85000"/>
                    <a:lumOff val="15000"/>
                  </a:prstClr>
                </a:solidFill>
                <a:latin typeface="Segoe UI" panose="020B0502040204020203" pitchFamily="34" charset="0"/>
                <a:cs typeface="Segoe UI" panose="020B0502040204020203" pitchFamily="34" charset="0"/>
              </a:rPr>
              <a:t>Staggered enumeration completion </a:t>
            </a:r>
          </a:p>
        </p:txBody>
      </p:sp>
      <p:sp>
        <p:nvSpPr>
          <p:cNvPr id="38" name="Oval 37">
            <a:extLst>
              <a:ext uri="{FF2B5EF4-FFF2-40B4-BE49-F238E27FC236}">
                <a16:creationId xmlns:a16="http://schemas.microsoft.com/office/drawing/2014/main" id="{AE94E609-3449-6B21-F4A0-3346F4D9A35D}"/>
              </a:ext>
            </a:extLst>
          </p:cNvPr>
          <p:cNvSpPr/>
          <p:nvPr/>
        </p:nvSpPr>
        <p:spPr>
          <a:xfrm>
            <a:off x="5267474" y="4820115"/>
            <a:ext cx="270000" cy="27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33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17" name="Picture 16" descr="C:\Users\Sibongilet\AppData\Local\Microsoft\Windows\INetCache\Content.MSO\A7A23992.tmp"/>
          <p:cNvPicPr/>
          <p:nvPr/>
        </p:nvPicPr>
        <p:blipFill>
          <a:blip r:embed="rId2">
            <a:extLst>
              <a:ext uri="{28A0092B-C50C-407E-A947-70E740481C1C}">
                <a14:useLocalDpi xmlns:a14="http://schemas.microsoft.com/office/drawing/2010/main" val="0"/>
              </a:ext>
            </a:extLst>
          </a:blip>
          <a:srcRect/>
          <a:stretch>
            <a:fillRect/>
          </a:stretch>
        </p:blipFill>
        <p:spPr bwMode="auto">
          <a:xfrm>
            <a:off x="83127" y="2419928"/>
            <a:ext cx="4922981" cy="3454400"/>
          </a:xfrm>
          <a:prstGeom prst="rect">
            <a:avLst/>
          </a:prstGeom>
          <a:noFill/>
          <a:ln>
            <a:noFill/>
          </a:ln>
        </p:spPr>
      </p:pic>
      <p:sp>
        <p:nvSpPr>
          <p:cNvPr id="3" name="Slide Number Placeholder 2"/>
          <p:cNvSpPr>
            <a:spLocks noGrp="1"/>
          </p:cNvSpPr>
          <p:nvPr>
            <p:ph type="sldNum" sz="quarter" idx="12"/>
          </p:nvPr>
        </p:nvSpPr>
        <p:spPr/>
        <p:txBody>
          <a:bodyPr/>
          <a:lstStyle/>
          <a:p>
            <a:fld id="{9A316D9F-02FE-4AB8-9E67-8ABC7459B647}" type="slidenum">
              <a:rPr lang="en-ZA" smtClean="0"/>
              <a:pPr/>
              <a:t>6</a:t>
            </a:fld>
            <a:endParaRPr lang="en-ZA" dirty="0"/>
          </a:p>
        </p:txBody>
      </p:sp>
      <p:sp>
        <p:nvSpPr>
          <p:cNvPr id="6" name="TextBox 78">
            <a:extLst>
              <a:ext uri="{FF2B5EF4-FFF2-40B4-BE49-F238E27FC236}">
                <a16:creationId xmlns:a16="http://schemas.microsoft.com/office/drawing/2014/main" id="{253ED358-4F7F-AE3F-8BD6-FE9DCEFD2608}"/>
              </a:ext>
            </a:extLst>
          </p:cNvPr>
          <p:cNvSpPr txBox="1"/>
          <p:nvPr/>
        </p:nvSpPr>
        <p:spPr>
          <a:xfrm>
            <a:off x="269219" y="153643"/>
            <a:ext cx="8686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Background</a:t>
            </a:r>
          </a:p>
        </p:txBody>
      </p:sp>
    </p:spTree>
    <p:extLst>
      <p:ext uri="{BB962C8B-B14F-4D97-AF65-F5344CB8AC3E}">
        <p14:creationId xmlns:p14="http://schemas.microsoft.com/office/powerpoint/2010/main" val="34867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2A524E-BA22-662E-D20B-7A10FFD26D01}"/>
              </a:ext>
            </a:extLst>
          </p:cNvPr>
          <p:cNvSpPr txBox="1">
            <a:spLocks/>
          </p:cNvSpPr>
          <p:nvPr/>
        </p:nvSpPr>
        <p:spPr>
          <a:xfrm>
            <a:off x="0" y="0"/>
            <a:ext cx="0" cy="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What are some of the key Census 2022 innovations?</a:t>
            </a:r>
            <a:endParaRPr lang="en-ZA" dirty="0"/>
          </a:p>
        </p:txBody>
      </p:sp>
      <p:sp>
        <p:nvSpPr>
          <p:cNvPr id="32" name="Rectangle 31">
            <a:extLst>
              <a:ext uri="{FF2B5EF4-FFF2-40B4-BE49-F238E27FC236}">
                <a16:creationId xmlns:a16="http://schemas.microsoft.com/office/drawing/2014/main" id="{53112A3A-25C0-E718-A00E-4039ADC6183F}"/>
              </a:ext>
            </a:extLst>
          </p:cNvPr>
          <p:cNvSpPr/>
          <p:nvPr/>
        </p:nvSpPr>
        <p:spPr>
          <a:xfrm>
            <a:off x="391434" y="2878480"/>
            <a:ext cx="2782123" cy="1938992"/>
          </a:xfrm>
          <a:prstGeom prst="rect">
            <a:avLst/>
          </a:prstGeom>
        </p:spPr>
        <p:txBody>
          <a:bodyPr wrap="square">
            <a:spAutoFit/>
          </a:bodyPr>
          <a:lstStyle/>
          <a:p>
            <a:pPr lvl="0"/>
            <a:r>
              <a:rPr lang="en-US" sz="2000" dirty="0">
                <a:latin typeface="Segoe UI" panose="020B0502040204020203" pitchFamily="34" charset="0"/>
                <a:cs typeface="Segoe UI" panose="020B0502040204020203" pitchFamily="34" charset="0"/>
              </a:rPr>
              <a:t>This was South Africa’s first digital census with real time, computer aided data collection using hand held devices</a:t>
            </a:r>
          </a:p>
        </p:txBody>
      </p:sp>
      <p:sp>
        <p:nvSpPr>
          <p:cNvPr id="5" name="TextBox 78">
            <a:extLst>
              <a:ext uri="{FF2B5EF4-FFF2-40B4-BE49-F238E27FC236}">
                <a16:creationId xmlns:a16="http://schemas.microsoft.com/office/drawing/2014/main" id="{E029D16B-35D1-7BB8-B62B-445DC63CC915}"/>
              </a:ext>
            </a:extLst>
          </p:cNvPr>
          <p:cNvSpPr txBox="1"/>
          <p:nvPr/>
        </p:nvSpPr>
        <p:spPr>
          <a:xfrm>
            <a:off x="147781" y="1289141"/>
            <a:ext cx="385156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KEY CENSUS 2022 INNOVATIONS</a:t>
            </a:r>
          </a:p>
        </p:txBody>
      </p:sp>
      <p:grpSp>
        <p:nvGrpSpPr>
          <p:cNvPr id="14" name="Group 13">
            <a:extLst>
              <a:ext uri="{FF2B5EF4-FFF2-40B4-BE49-F238E27FC236}">
                <a16:creationId xmlns:a16="http://schemas.microsoft.com/office/drawing/2014/main" id="{73EF49B8-00C4-E12F-B086-DF298489EB28}"/>
              </a:ext>
            </a:extLst>
          </p:cNvPr>
          <p:cNvGrpSpPr/>
          <p:nvPr/>
        </p:nvGrpSpPr>
        <p:grpSpPr>
          <a:xfrm>
            <a:off x="4453348" y="1610049"/>
            <a:ext cx="7179165" cy="769441"/>
            <a:chOff x="4453348" y="1610049"/>
            <a:chExt cx="7179165" cy="769441"/>
          </a:xfrm>
        </p:grpSpPr>
        <p:sp>
          <p:nvSpPr>
            <p:cNvPr id="25" name="Oval 24">
              <a:extLst>
                <a:ext uri="{FF2B5EF4-FFF2-40B4-BE49-F238E27FC236}">
                  <a16:creationId xmlns:a16="http://schemas.microsoft.com/office/drawing/2014/main" id="{552C16DD-7282-8D45-45D4-03F5ED9AFDFD}"/>
                </a:ext>
              </a:extLst>
            </p:cNvPr>
            <p:cNvSpPr/>
            <p:nvPr/>
          </p:nvSpPr>
          <p:spPr>
            <a:xfrm>
              <a:off x="4453348" y="1647750"/>
              <a:ext cx="360000" cy="36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2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A7664850-9E29-4BF9-53EC-29860D83E864}"/>
                </a:ext>
              </a:extLst>
            </p:cNvPr>
            <p:cNvSpPr txBox="1"/>
            <p:nvPr/>
          </p:nvSpPr>
          <p:spPr>
            <a:xfrm>
              <a:off x="4846703" y="1610049"/>
              <a:ext cx="6785810" cy="769441"/>
            </a:xfrm>
            <a:prstGeom prst="rect">
              <a:avLst/>
            </a:prstGeom>
            <a:noFill/>
          </p:spPr>
          <p:txBody>
            <a:bodyPr wrap="square">
              <a:spAutoFit/>
            </a:bodyPr>
            <a:lstStyle/>
            <a:p>
              <a:r>
                <a:rPr lang="en-US" sz="2200" b="1" dirty="0">
                  <a:solidFill>
                    <a:srgbClr val="477C66"/>
                  </a:solidFill>
                  <a:latin typeface="Segoe UI" panose="020B0502040204020203" pitchFamily="34" charset="0"/>
                  <a:cs typeface="Segoe UI" panose="020B0502040204020203" pitchFamily="34" charset="0"/>
                </a:rPr>
                <a:t>Web and telephone mode options </a:t>
              </a:r>
              <a:r>
                <a:rPr lang="en-US" sz="2200" dirty="0">
                  <a:solidFill>
                    <a:schemeClr val="tx1">
                      <a:lumMod val="85000"/>
                      <a:lumOff val="15000"/>
                    </a:schemeClr>
                  </a:solidFill>
                  <a:latin typeface="Segoe UI" panose="020B0502040204020203" pitchFamily="34" charset="0"/>
                  <a:cs typeface="Segoe UI" panose="020B0502040204020203" pitchFamily="34" charset="0"/>
                </a:rPr>
                <a:t>for households who registered</a:t>
              </a:r>
            </a:p>
          </p:txBody>
        </p:sp>
      </p:grpSp>
      <p:grpSp>
        <p:nvGrpSpPr>
          <p:cNvPr id="15" name="Group 14">
            <a:extLst>
              <a:ext uri="{FF2B5EF4-FFF2-40B4-BE49-F238E27FC236}">
                <a16:creationId xmlns:a16="http://schemas.microsoft.com/office/drawing/2014/main" id="{5871A9DD-E20D-7163-CC12-AD8F4647CD95}"/>
              </a:ext>
            </a:extLst>
          </p:cNvPr>
          <p:cNvGrpSpPr/>
          <p:nvPr/>
        </p:nvGrpSpPr>
        <p:grpSpPr>
          <a:xfrm>
            <a:off x="4451154" y="2807840"/>
            <a:ext cx="7012739" cy="430887"/>
            <a:chOff x="4451154" y="2749899"/>
            <a:chExt cx="7012739" cy="430887"/>
          </a:xfrm>
        </p:grpSpPr>
        <p:sp>
          <p:nvSpPr>
            <p:cNvPr id="9" name="TextBox 8">
              <a:extLst>
                <a:ext uri="{FF2B5EF4-FFF2-40B4-BE49-F238E27FC236}">
                  <a16:creationId xmlns:a16="http://schemas.microsoft.com/office/drawing/2014/main" id="{989E2242-0079-7ADA-4708-0DA773B8C73D}"/>
                </a:ext>
              </a:extLst>
            </p:cNvPr>
            <p:cNvSpPr txBox="1"/>
            <p:nvPr/>
          </p:nvSpPr>
          <p:spPr>
            <a:xfrm>
              <a:off x="4678083" y="2749899"/>
              <a:ext cx="6785810" cy="430887"/>
            </a:xfrm>
            <a:prstGeom prst="rect">
              <a:avLst/>
            </a:prstGeom>
            <a:noFill/>
          </p:spPr>
          <p:txBody>
            <a:bodyPr wrap="square">
              <a:spAutoFit/>
            </a:bodyPr>
            <a:lstStyle/>
            <a:p>
              <a:pPr marL="176213" lvl="0"/>
              <a:r>
                <a:rPr lang="en-US" sz="2200" dirty="0">
                  <a:solidFill>
                    <a:schemeClr val="tx1">
                      <a:lumMod val="85000"/>
                      <a:lumOff val="15000"/>
                    </a:schemeClr>
                  </a:solidFill>
                  <a:latin typeface="Segoe UI" panose="020B0502040204020203" pitchFamily="34" charset="0"/>
                  <a:cs typeface="Segoe UI" panose="020B0502040204020203" pitchFamily="34" charset="0"/>
                </a:rPr>
                <a:t>Online fieldworker verification system</a:t>
              </a:r>
            </a:p>
          </p:txBody>
        </p:sp>
        <p:sp>
          <p:nvSpPr>
            <p:cNvPr id="12" name="Oval 11">
              <a:extLst>
                <a:ext uri="{FF2B5EF4-FFF2-40B4-BE49-F238E27FC236}">
                  <a16:creationId xmlns:a16="http://schemas.microsoft.com/office/drawing/2014/main" id="{FF6E75AD-4BF3-D843-C83F-F3E4B1640AB9}"/>
                </a:ext>
              </a:extLst>
            </p:cNvPr>
            <p:cNvSpPr/>
            <p:nvPr/>
          </p:nvSpPr>
          <p:spPr>
            <a:xfrm>
              <a:off x="4451154" y="2820539"/>
              <a:ext cx="360000" cy="36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200" dirty="0">
                <a:latin typeface="Segoe UI" panose="020B0502040204020203" pitchFamily="34" charset="0"/>
                <a:cs typeface="Segoe UI" panose="020B0502040204020203" pitchFamily="34" charset="0"/>
              </a:endParaRPr>
            </a:p>
          </p:txBody>
        </p:sp>
      </p:grpSp>
      <p:grpSp>
        <p:nvGrpSpPr>
          <p:cNvPr id="16" name="Group 15">
            <a:extLst>
              <a:ext uri="{FF2B5EF4-FFF2-40B4-BE49-F238E27FC236}">
                <a16:creationId xmlns:a16="http://schemas.microsoft.com/office/drawing/2014/main" id="{3C1C093C-B7DD-791C-BAD4-7D95B0CB91B8}"/>
              </a:ext>
            </a:extLst>
          </p:cNvPr>
          <p:cNvGrpSpPr/>
          <p:nvPr/>
        </p:nvGrpSpPr>
        <p:grpSpPr>
          <a:xfrm>
            <a:off x="4451154" y="4635825"/>
            <a:ext cx="7486080" cy="430887"/>
            <a:chOff x="4451154" y="4635825"/>
            <a:chExt cx="7486080" cy="430887"/>
          </a:xfrm>
        </p:grpSpPr>
        <p:sp>
          <p:nvSpPr>
            <p:cNvPr id="11" name="TextBox 10">
              <a:extLst>
                <a:ext uri="{FF2B5EF4-FFF2-40B4-BE49-F238E27FC236}">
                  <a16:creationId xmlns:a16="http://schemas.microsoft.com/office/drawing/2014/main" id="{3DA2A4D5-7AEC-020B-4609-8828A0F532DB}"/>
                </a:ext>
              </a:extLst>
            </p:cNvPr>
            <p:cNvSpPr txBox="1"/>
            <p:nvPr/>
          </p:nvSpPr>
          <p:spPr>
            <a:xfrm>
              <a:off x="4533352" y="4635825"/>
              <a:ext cx="7403882" cy="430887"/>
            </a:xfrm>
            <a:prstGeom prst="rect">
              <a:avLst/>
            </a:prstGeom>
            <a:noFill/>
          </p:spPr>
          <p:txBody>
            <a:bodyPr wrap="square">
              <a:spAutoFit/>
            </a:bodyPr>
            <a:lstStyle/>
            <a:p>
              <a:pPr marL="263525">
                <a:defRPr/>
              </a:pPr>
              <a:r>
                <a:rPr lang="en-US" sz="2200" dirty="0">
                  <a:solidFill>
                    <a:schemeClr val="tx1">
                      <a:lumMod val="85000"/>
                      <a:lumOff val="15000"/>
                    </a:schemeClr>
                  </a:solidFill>
                  <a:latin typeface="Segoe UI" panose="020B0502040204020203" pitchFamily="34" charset="0"/>
                  <a:cs typeface="Segoe UI" panose="020B0502040204020203" pitchFamily="34" charset="0"/>
                </a:rPr>
                <a:t> SOPs for managing COVID-19 in the field</a:t>
              </a:r>
            </a:p>
          </p:txBody>
        </p:sp>
        <p:sp>
          <p:nvSpPr>
            <p:cNvPr id="13" name="Oval 12">
              <a:extLst>
                <a:ext uri="{FF2B5EF4-FFF2-40B4-BE49-F238E27FC236}">
                  <a16:creationId xmlns:a16="http://schemas.microsoft.com/office/drawing/2014/main" id="{AAD42E64-8F8B-9F9B-35FC-377AB9FF287D}"/>
                </a:ext>
              </a:extLst>
            </p:cNvPr>
            <p:cNvSpPr/>
            <p:nvPr/>
          </p:nvSpPr>
          <p:spPr>
            <a:xfrm>
              <a:off x="4451154" y="4693360"/>
              <a:ext cx="360000" cy="3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200" dirty="0">
                <a:latin typeface="Segoe UI" panose="020B0502040204020203" pitchFamily="34" charset="0"/>
                <a:cs typeface="Segoe UI" panose="020B0502040204020203" pitchFamily="34" charset="0"/>
              </a:endParaRPr>
            </a:p>
          </p:txBody>
        </p:sp>
      </p:grpSp>
      <p:grpSp>
        <p:nvGrpSpPr>
          <p:cNvPr id="8" name="Group 7">
            <a:extLst>
              <a:ext uri="{FF2B5EF4-FFF2-40B4-BE49-F238E27FC236}">
                <a16:creationId xmlns:a16="http://schemas.microsoft.com/office/drawing/2014/main" id="{76FD22AD-2EA5-737D-D318-B525A4702932}"/>
              </a:ext>
            </a:extLst>
          </p:cNvPr>
          <p:cNvGrpSpPr/>
          <p:nvPr/>
        </p:nvGrpSpPr>
        <p:grpSpPr>
          <a:xfrm>
            <a:off x="4451154" y="3728385"/>
            <a:ext cx="7486080" cy="430887"/>
            <a:chOff x="4451154" y="4635825"/>
            <a:chExt cx="7486080" cy="430887"/>
          </a:xfrm>
        </p:grpSpPr>
        <p:sp>
          <p:nvSpPr>
            <p:cNvPr id="10" name="TextBox 9">
              <a:extLst>
                <a:ext uri="{FF2B5EF4-FFF2-40B4-BE49-F238E27FC236}">
                  <a16:creationId xmlns:a16="http://schemas.microsoft.com/office/drawing/2014/main" id="{711AA37E-2394-1DEA-3878-041F334B4BD1}"/>
                </a:ext>
              </a:extLst>
            </p:cNvPr>
            <p:cNvSpPr txBox="1"/>
            <p:nvPr/>
          </p:nvSpPr>
          <p:spPr>
            <a:xfrm>
              <a:off x="4533352" y="4635825"/>
              <a:ext cx="7403882" cy="430887"/>
            </a:xfrm>
            <a:prstGeom prst="rect">
              <a:avLst/>
            </a:prstGeom>
            <a:noFill/>
          </p:spPr>
          <p:txBody>
            <a:bodyPr wrap="square">
              <a:spAutoFit/>
            </a:bodyPr>
            <a:lstStyle/>
            <a:p>
              <a:pPr marL="263525">
                <a:defRPr/>
              </a:pPr>
              <a:r>
                <a:rPr lang="en-US" sz="2200" dirty="0">
                  <a:solidFill>
                    <a:schemeClr val="tx1">
                      <a:lumMod val="85000"/>
                      <a:lumOff val="15000"/>
                    </a:schemeClr>
                  </a:solidFill>
                  <a:latin typeface="Segoe UI" panose="020B0502040204020203" pitchFamily="34" charset="0"/>
                  <a:cs typeface="Segoe UI" panose="020B0502040204020203" pitchFamily="34" charset="0"/>
                </a:rPr>
                <a:t>Localised Recruitment with Integrated Google Maps </a:t>
              </a:r>
            </a:p>
          </p:txBody>
        </p:sp>
        <p:sp>
          <p:nvSpPr>
            <p:cNvPr id="17" name="Oval 16">
              <a:extLst>
                <a:ext uri="{FF2B5EF4-FFF2-40B4-BE49-F238E27FC236}">
                  <a16:creationId xmlns:a16="http://schemas.microsoft.com/office/drawing/2014/main" id="{C4FA425B-0EEE-D0C5-68E4-C15AA504F83F}"/>
                </a:ext>
              </a:extLst>
            </p:cNvPr>
            <p:cNvSpPr/>
            <p:nvPr/>
          </p:nvSpPr>
          <p:spPr>
            <a:xfrm>
              <a:off x="4451154" y="4693360"/>
              <a:ext cx="360000" cy="36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2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9424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2A524E-BA22-662E-D20B-7A10FFD26D01}"/>
              </a:ext>
            </a:extLst>
          </p:cNvPr>
          <p:cNvSpPr txBox="1">
            <a:spLocks/>
          </p:cNvSpPr>
          <p:nvPr/>
        </p:nvSpPr>
        <p:spPr>
          <a:xfrm>
            <a:off x="0" y="0"/>
            <a:ext cx="0" cy="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What are some of the key Census 2022 innovations?</a:t>
            </a:r>
            <a:endParaRPr lang="en-ZA" dirty="0"/>
          </a:p>
        </p:txBody>
      </p:sp>
      <p:sp>
        <p:nvSpPr>
          <p:cNvPr id="32" name="Rectangle 31">
            <a:extLst>
              <a:ext uri="{FF2B5EF4-FFF2-40B4-BE49-F238E27FC236}">
                <a16:creationId xmlns:a16="http://schemas.microsoft.com/office/drawing/2014/main" id="{53112A3A-25C0-E718-A00E-4039ADC6183F}"/>
              </a:ext>
            </a:extLst>
          </p:cNvPr>
          <p:cNvSpPr/>
          <p:nvPr/>
        </p:nvSpPr>
        <p:spPr>
          <a:xfrm>
            <a:off x="283436" y="3163989"/>
            <a:ext cx="3605154" cy="1938992"/>
          </a:xfrm>
          <a:prstGeom prst="rect">
            <a:avLst/>
          </a:prstGeom>
        </p:spPr>
        <p:txBody>
          <a:bodyPr wrap="square">
            <a:spAutoFit/>
          </a:bodyPr>
          <a:lstStyle/>
          <a:p>
            <a:pPr lvl="0"/>
            <a:r>
              <a:rPr lang="en-US" sz="2000" dirty="0">
                <a:latin typeface="Segoe UI" panose="020B0502040204020203" pitchFamily="34" charset="0"/>
                <a:cs typeface="Segoe UI" panose="020B0502040204020203" pitchFamily="34" charset="0"/>
              </a:rPr>
              <a:t>Stats SA conducts a de facto census, which means individuals are counted according to where they were on the census night</a:t>
            </a:r>
            <a:r>
              <a:rPr lang="en-US" sz="2000" b="1" dirty="0">
                <a:latin typeface="Segoe UI" panose="020B0502040204020203" pitchFamily="34" charset="0"/>
                <a:cs typeface="Segoe UI" panose="020B0502040204020203" pitchFamily="34" charset="0"/>
              </a:rPr>
              <a:t>:</a:t>
            </a:r>
          </a:p>
          <a:p>
            <a:pPr lvl="0"/>
            <a:r>
              <a:rPr lang="en-US" sz="2000" b="1" dirty="0">
                <a:latin typeface="Segoe UI" panose="020B0502040204020203" pitchFamily="34" charset="0"/>
                <a:cs typeface="Segoe UI" panose="020B0502040204020203" pitchFamily="34" charset="0"/>
              </a:rPr>
              <a:t>2nd February 2022. </a:t>
            </a:r>
          </a:p>
        </p:txBody>
      </p:sp>
      <p:sp>
        <p:nvSpPr>
          <p:cNvPr id="5" name="TextBox 78">
            <a:extLst>
              <a:ext uri="{FF2B5EF4-FFF2-40B4-BE49-F238E27FC236}">
                <a16:creationId xmlns:a16="http://schemas.microsoft.com/office/drawing/2014/main" id="{E029D16B-35D1-7BB8-B62B-445DC63CC915}"/>
              </a:ext>
            </a:extLst>
          </p:cNvPr>
          <p:cNvSpPr txBox="1"/>
          <p:nvPr/>
        </p:nvSpPr>
        <p:spPr>
          <a:xfrm>
            <a:off x="144810" y="1108446"/>
            <a:ext cx="417198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CENSUS ENUMERATION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2 FEBRUARY 2022</a:t>
            </a:r>
          </a:p>
        </p:txBody>
      </p:sp>
      <p:pic>
        <p:nvPicPr>
          <p:cNvPr id="3" name="Picture 2">
            <a:extLst>
              <a:ext uri="{FF2B5EF4-FFF2-40B4-BE49-F238E27FC236}">
                <a16:creationId xmlns:a16="http://schemas.microsoft.com/office/drawing/2014/main" id="{E4647EB5-49EA-C075-ACB5-77C7BCB8F7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4750" y="975688"/>
            <a:ext cx="4282440" cy="2411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7013EE09-0B3F-BC9D-0716-FAE0D4A3172E}"/>
              </a:ext>
            </a:extLst>
          </p:cNvPr>
          <p:cNvSpPr txBox="1"/>
          <p:nvPr/>
        </p:nvSpPr>
        <p:spPr>
          <a:xfrm>
            <a:off x="5220846" y="3953485"/>
            <a:ext cx="6826344" cy="707886"/>
          </a:xfrm>
          <a:prstGeom prst="rect">
            <a:avLst/>
          </a:prstGeom>
          <a:noFill/>
        </p:spPr>
        <p:txBody>
          <a:bodyPr wrap="square">
            <a:spAutoFit/>
          </a:bodyPr>
          <a:lstStyle/>
          <a:p>
            <a:pPr>
              <a:spcBef>
                <a:spcPts val="600"/>
              </a:spcBef>
              <a:spcAft>
                <a:spcPts val="600"/>
              </a:spcAft>
            </a:pPr>
            <a:r>
              <a:rPr lang="en-ZA" sz="2000" dirty="0">
                <a:latin typeface="Segoe UI" panose="020B0502040204020203" pitchFamily="34" charset="0"/>
                <a:ea typeface="Calibri" panose="020F0502020204030204" pitchFamily="34" charset="0"/>
                <a:cs typeface="Segoe UI" panose="020B0502040204020203" pitchFamily="34" charset="0"/>
              </a:rPr>
              <a:t>Those living in special dwelling institutions as well as the homeless and transient were counted. </a:t>
            </a:r>
          </a:p>
        </p:txBody>
      </p:sp>
      <p:sp>
        <p:nvSpPr>
          <p:cNvPr id="20" name="Oval 19">
            <a:extLst>
              <a:ext uri="{FF2B5EF4-FFF2-40B4-BE49-F238E27FC236}">
                <a16:creationId xmlns:a16="http://schemas.microsoft.com/office/drawing/2014/main" id="{863F9452-F132-6987-6457-2AC3FE4758D6}"/>
              </a:ext>
            </a:extLst>
          </p:cNvPr>
          <p:cNvSpPr/>
          <p:nvPr/>
        </p:nvSpPr>
        <p:spPr>
          <a:xfrm>
            <a:off x="4595635" y="4083635"/>
            <a:ext cx="360000" cy="36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400" dirty="0">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46A9E145-AE56-1E73-90AD-BD9724664903}"/>
              </a:ext>
            </a:extLst>
          </p:cNvPr>
          <p:cNvSpPr txBox="1"/>
          <p:nvPr/>
        </p:nvSpPr>
        <p:spPr>
          <a:xfrm>
            <a:off x="5076898" y="5102981"/>
            <a:ext cx="7115102" cy="707886"/>
          </a:xfrm>
          <a:prstGeom prst="rect">
            <a:avLst/>
          </a:prstGeom>
          <a:noFill/>
        </p:spPr>
        <p:txBody>
          <a:bodyPr wrap="square">
            <a:spAutoFit/>
          </a:bodyPr>
          <a:lstStyle/>
          <a:p>
            <a:pPr>
              <a:spcBef>
                <a:spcPts val="600"/>
              </a:spcBef>
              <a:spcAft>
                <a:spcPts val="600"/>
              </a:spcAft>
            </a:pPr>
            <a:r>
              <a:rPr lang="en-ZA" sz="2000" dirty="0">
                <a:solidFill>
                  <a:schemeClr val="tx1"/>
                </a:solidFill>
                <a:latin typeface="Segoe UI" panose="020B0502040204020203" pitchFamily="34" charset="0"/>
                <a:ea typeface="Calibri" panose="020F0502020204030204" pitchFamily="34" charset="0"/>
                <a:cs typeface="Segoe UI" panose="020B0502040204020203" pitchFamily="34" charset="0"/>
              </a:rPr>
              <a:t>Enumeration of the rest of the country started on 3</a:t>
            </a:r>
            <a:r>
              <a:rPr lang="en-ZA" sz="2000" baseline="30000" dirty="0">
                <a:solidFill>
                  <a:schemeClr val="tx1"/>
                </a:solidFill>
                <a:latin typeface="Segoe UI" panose="020B0502040204020203" pitchFamily="34" charset="0"/>
                <a:ea typeface="Calibri" panose="020F0502020204030204" pitchFamily="34" charset="0"/>
                <a:cs typeface="Segoe UI" panose="020B0502040204020203" pitchFamily="34" charset="0"/>
              </a:rPr>
              <a:t>rd</a:t>
            </a:r>
            <a:r>
              <a:rPr lang="en-ZA" sz="2000" dirty="0">
                <a:solidFill>
                  <a:schemeClr val="tx1"/>
                </a:solidFill>
                <a:latin typeface="Segoe UI" panose="020B0502040204020203" pitchFamily="34" charset="0"/>
                <a:ea typeface="Calibri" panose="020F0502020204030204" pitchFamily="34" charset="0"/>
                <a:cs typeface="Segoe UI" panose="020B0502040204020203" pitchFamily="34" charset="0"/>
              </a:rPr>
              <a:t> February and </a:t>
            </a:r>
            <a:r>
              <a:rPr lang="en-ZA" sz="2000" dirty="0">
                <a:latin typeface="Segoe UI" panose="020B0502040204020203" pitchFamily="34" charset="0"/>
                <a:ea typeface="Calibri" panose="020F0502020204030204" pitchFamily="34" charset="0"/>
                <a:cs typeface="Segoe UI" panose="020B0502040204020203" pitchFamily="34" charset="0"/>
              </a:rPr>
              <a:t>was finalised between </a:t>
            </a:r>
            <a:r>
              <a:rPr lang="en-ZA" sz="2000" b="1" dirty="0">
                <a:solidFill>
                  <a:srgbClr val="477C66"/>
                </a:solidFill>
                <a:latin typeface="Segoe UI" panose="020B0502040204020203" pitchFamily="34" charset="0"/>
                <a:ea typeface="Calibri" panose="020F0502020204030204" pitchFamily="34" charset="0"/>
                <a:cs typeface="Segoe UI" panose="020B0502040204020203" pitchFamily="34" charset="0"/>
              </a:rPr>
              <a:t>March</a:t>
            </a:r>
            <a:r>
              <a:rPr lang="en-ZA" sz="2000" dirty="0">
                <a:latin typeface="Segoe UI" panose="020B0502040204020203" pitchFamily="34" charset="0"/>
                <a:ea typeface="Calibri" panose="020F0502020204030204" pitchFamily="34" charset="0"/>
                <a:cs typeface="Segoe UI" panose="020B0502040204020203" pitchFamily="34" charset="0"/>
              </a:rPr>
              <a:t> and </a:t>
            </a:r>
            <a:r>
              <a:rPr lang="en-ZA" sz="2000" b="1" dirty="0">
                <a:solidFill>
                  <a:srgbClr val="477C66"/>
                </a:solidFill>
                <a:latin typeface="Segoe UI" panose="020B0502040204020203" pitchFamily="34" charset="0"/>
                <a:ea typeface="Calibri" panose="020F0502020204030204" pitchFamily="34" charset="0"/>
                <a:cs typeface="Segoe UI" panose="020B0502040204020203" pitchFamily="34" charset="0"/>
              </a:rPr>
              <a:t>31 May 2022</a:t>
            </a:r>
          </a:p>
        </p:txBody>
      </p:sp>
      <p:sp>
        <p:nvSpPr>
          <p:cNvPr id="22" name="Oval 21">
            <a:extLst>
              <a:ext uri="{FF2B5EF4-FFF2-40B4-BE49-F238E27FC236}">
                <a16:creationId xmlns:a16="http://schemas.microsoft.com/office/drawing/2014/main" id="{1714FCBD-95F8-7621-E3A1-49F039562141}"/>
              </a:ext>
            </a:extLst>
          </p:cNvPr>
          <p:cNvSpPr/>
          <p:nvPr/>
        </p:nvSpPr>
        <p:spPr>
          <a:xfrm>
            <a:off x="4595635" y="5276924"/>
            <a:ext cx="360000" cy="360000"/>
          </a:xfrm>
          <a:prstGeom prst="ellipse">
            <a:avLst/>
          </a:prstGeom>
          <a:solidFill>
            <a:srgbClr val="477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400" dirty="0">
              <a:latin typeface="Segoe UI" panose="020B0502040204020203" pitchFamily="34" charset="0"/>
              <a:cs typeface="Segoe UI" panose="020B0502040204020203" pitchFamily="34" charset="0"/>
            </a:endParaRPr>
          </a:p>
        </p:txBody>
      </p:sp>
      <p:pic>
        <p:nvPicPr>
          <p:cNvPr id="11" name="Picture 10" descr="C:\Users\Sibongilet\AppData\Local\Microsoft\Windows\INetCache\Content.MSO\79558FAF.tmp"/>
          <p:cNvPicPr/>
          <p:nvPr/>
        </p:nvPicPr>
        <p:blipFill>
          <a:blip r:embed="rId3">
            <a:extLst>
              <a:ext uri="{28A0092B-C50C-407E-A947-70E740481C1C}">
                <a14:useLocalDpi xmlns:a14="http://schemas.microsoft.com/office/drawing/2010/main" val="0"/>
              </a:ext>
            </a:extLst>
          </a:blip>
          <a:srcRect/>
          <a:stretch>
            <a:fillRect/>
          </a:stretch>
        </p:blipFill>
        <p:spPr bwMode="auto">
          <a:xfrm>
            <a:off x="3722254" y="975688"/>
            <a:ext cx="4042495" cy="2411014"/>
          </a:xfrm>
          <a:prstGeom prst="rect">
            <a:avLst/>
          </a:prstGeom>
          <a:noFill/>
          <a:ln>
            <a:noFill/>
          </a:ln>
        </p:spPr>
      </p:pic>
    </p:spTree>
    <p:extLst>
      <p:ext uri="{BB962C8B-B14F-4D97-AF65-F5344CB8AC3E}">
        <p14:creationId xmlns:p14="http://schemas.microsoft.com/office/powerpoint/2010/main" val="1358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8">
            <a:extLst>
              <a:ext uri="{FF2B5EF4-FFF2-40B4-BE49-F238E27FC236}">
                <a16:creationId xmlns:a16="http://schemas.microsoft.com/office/drawing/2014/main" id="{35BD8981-2803-5A34-E24B-C84E5BD34B83}"/>
              </a:ext>
            </a:extLst>
          </p:cNvPr>
          <p:cNvSpPr txBox="1"/>
          <p:nvPr/>
        </p:nvSpPr>
        <p:spPr>
          <a:xfrm>
            <a:off x="269219" y="153643"/>
            <a:ext cx="86860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95000"/>
                  </a:prstClr>
                </a:solidFill>
                <a:effectLst/>
                <a:uLnTx/>
                <a:uFillTx/>
                <a:latin typeface="Segoe UI" panose="020B0502040204020203" pitchFamily="34" charset="0"/>
                <a:ea typeface="+mn-ea"/>
                <a:cs typeface="Segoe UI" panose="020B0502040204020203" pitchFamily="34" charset="0"/>
              </a:rPr>
              <a:t>Quality Matters</a:t>
            </a:r>
          </a:p>
        </p:txBody>
      </p:sp>
      <p:sp>
        <p:nvSpPr>
          <p:cNvPr id="4" name="Title 1">
            <a:extLst>
              <a:ext uri="{FF2B5EF4-FFF2-40B4-BE49-F238E27FC236}">
                <a16:creationId xmlns:a16="http://schemas.microsoft.com/office/drawing/2014/main" id="{8F2A524E-BA22-662E-D20B-7A10FFD26D01}"/>
              </a:ext>
            </a:extLst>
          </p:cNvPr>
          <p:cNvSpPr txBox="1">
            <a:spLocks/>
          </p:cNvSpPr>
          <p:nvPr/>
        </p:nvSpPr>
        <p:spPr>
          <a:xfrm>
            <a:off x="0" y="0"/>
            <a:ext cx="0" cy="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What are some of the key Census 2022 innovations?</a:t>
            </a:r>
            <a:endParaRPr kumimoji="0" lang="en-ZA"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Rectangle 7"/>
          <p:cNvSpPr/>
          <p:nvPr/>
        </p:nvSpPr>
        <p:spPr>
          <a:xfrm>
            <a:off x="407469" y="1166842"/>
            <a:ext cx="11377061" cy="452431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Data quality assurance processes built in all census phases including:</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24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In-built validation rules </a:t>
            </a:r>
            <a:r>
              <a:rPr kumimoji="0" lang="en-GB"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in data collection instruments;</a:t>
            </a:r>
          </a:p>
          <a:p>
            <a:pPr marR="0" lvl="1"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Fieldwork </a:t>
            </a:r>
            <a:r>
              <a:rPr kumimoji="0" lang="en-GB" sz="24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monitoring</a:t>
            </a:r>
            <a:r>
              <a:rPr kumimoji="0" lang="en-GB"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 throughout enumeration period;</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24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Minimal editing and imputation</a:t>
            </a:r>
            <a:r>
              <a:rPr kumimoji="0" lang="en-ZA" sz="24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s</a:t>
            </a:r>
            <a:r>
              <a:rPr kumimoji="0" lang="en-ZA"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a:t>
            </a:r>
          </a:p>
          <a:p>
            <a:pPr marR="0" lvl="1" algn="l" defTabSz="914400" rtl="0" eaLnBrk="1" fontAlgn="auto" latinLnBrk="0" hangingPunct="1">
              <a:lnSpc>
                <a:spcPct val="100000"/>
              </a:lnSpc>
              <a:spcBef>
                <a:spcPts val="0"/>
              </a:spcBef>
              <a:spcAft>
                <a:spcPts val="0"/>
              </a:spcAft>
              <a:buClrTx/>
              <a:buSzTx/>
              <a:tabLst/>
              <a:defRPr/>
            </a:pPr>
            <a:endParaRPr kumimoji="0" lang="en-ZA"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Use of </a:t>
            </a:r>
            <a:r>
              <a:rPr kumimoji="0" lang="en-GB" sz="24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independent technical experts </a:t>
            </a:r>
            <a:r>
              <a:rPr kumimoji="0" lang="en-GB"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to evaluate </a:t>
            </a:r>
            <a:r>
              <a:rPr kumimoji="0" lang="en-GB" sz="24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census 2022 processes </a:t>
            </a:r>
            <a:r>
              <a:rPr kumimoji="0" lang="en-GB"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and </a:t>
            </a:r>
            <a:r>
              <a:rPr kumimoji="0" lang="en-GB" sz="24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data;</a:t>
            </a:r>
            <a:r>
              <a:rPr kumimoji="0" lang="en-GB"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 </a:t>
            </a:r>
          </a:p>
          <a:p>
            <a:pPr marR="0" lvl="1"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1"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Validation</a:t>
            </a:r>
            <a:r>
              <a:rPr kumimoji="0" lang="en-GB" sz="2400" b="0" i="0" u="none" strike="noStrike" kern="1200" cap="none" spc="0" normalizeH="0" baseline="0" noProof="0" dirty="0">
                <a:ln>
                  <a:noFill/>
                </a:ln>
                <a:solidFill>
                  <a:srgbClr val="477C66"/>
                </a:solidFill>
                <a:effectLst/>
                <a:uLnTx/>
                <a:uFillTx/>
                <a:latin typeface="Segoe UI" panose="020B0502040204020203" pitchFamily="34" charset="0"/>
                <a:ea typeface="+mn-ea"/>
                <a:cs typeface="Segoe UI" panose="020B0502040204020203" pitchFamily="34" charset="0"/>
              </a:rPr>
              <a:t> of census 2022 data against previous censuses.</a:t>
            </a:r>
          </a:p>
        </p:txBody>
      </p:sp>
      <p:sp>
        <p:nvSpPr>
          <p:cNvPr id="2" name="Slide Number Placeholder 1"/>
          <p:cNvSpPr>
            <a:spLocks noGrp="1"/>
          </p:cNvSpPr>
          <p:nvPr>
            <p:ph type="sldNum" sz="quarter" idx="12"/>
          </p:nvPr>
        </p:nvSpPr>
        <p:spPr/>
        <p:txBody>
          <a:bodyPr/>
          <a:lstStyle/>
          <a:p>
            <a:fld id="{9A316D9F-02FE-4AB8-9E67-8ABC7459B647}" type="slidenum">
              <a:rPr lang="en-ZA" smtClean="0"/>
              <a:pPr/>
              <a:t>9</a:t>
            </a:fld>
            <a:endParaRPr lang="en-ZA" dirty="0"/>
          </a:p>
        </p:txBody>
      </p:sp>
    </p:spTree>
    <p:extLst>
      <p:ext uri="{BB962C8B-B14F-4D97-AF65-F5344CB8AC3E}">
        <p14:creationId xmlns:p14="http://schemas.microsoft.com/office/powerpoint/2010/main" val="174708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0BFB690F9D0E41B67978E95B597BBD" ma:contentTypeVersion="12" ma:contentTypeDescription="Create a new document." ma:contentTypeScope="" ma:versionID="433a7f67fb394e47f43a3c069d9be85b">
  <xsd:schema xmlns:xsd="http://www.w3.org/2001/XMLSchema" xmlns:xs="http://www.w3.org/2001/XMLSchema" xmlns:p="http://schemas.microsoft.com/office/2006/metadata/properties" xmlns:ns3="9e779667-0eef-4252-998d-a5ea88d7666d" xmlns:ns4="264f331f-3cdc-4ffe-a6b2-f200e9877feb" targetNamespace="http://schemas.microsoft.com/office/2006/metadata/properties" ma:root="true" ma:fieldsID="e06019fbc70e7e272a1859411ecf418c" ns3:_="" ns4:_="">
    <xsd:import namespace="9e779667-0eef-4252-998d-a5ea88d7666d"/>
    <xsd:import namespace="264f331f-3cdc-4ffe-a6b2-f200e9877f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79667-0eef-4252-998d-a5ea88d7666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4f331f-3cdc-4ffe-a6b2-f200e9877f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7D00DB-7E58-4D19-AE77-79A2946810D4}">
  <ds:schemaRefs>
    <ds:schemaRef ds:uri="http://schemas.microsoft.com/sharepoint/v3/contenttype/forms"/>
  </ds:schemaRefs>
</ds:datastoreItem>
</file>

<file path=customXml/itemProps2.xml><?xml version="1.0" encoding="utf-8"?>
<ds:datastoreItem xmlns:ds="http://schemas.openxmlformats.org/officeDocument/2006/customXml" ds:itemID="{A75C105E-BB9A-4813-BD04-DCE2252AB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79667-0eef-4252-998d-a5ea88d7666d"/>
    <ds:schemaRef ds:uri="264f331f-3cdc-4ffe-a6b2-f200e9877f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C5641B-4837-4624-B77A-772C8C941C84}">
  <ds:schemaRefs>
    <ds:schemaRef ds:uri="264f331f-3cdc-4ffe-a6b2-f200e9877feb"/>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purl.org/dc/dcmitype/"/>
    <ds:schemaRef ds:uri="http://schemas.microsoft.com/office/2006/metadata/properties"/>
    <ds:schemaRef ds:uri="http://schemas.microsoft.com/office/infopath/2007/PartnerControls"/>
    <ds:schemaRef ds:uri="9e779667-0eef-4252-998d-a5ea88d7666d"/>
  </ds:schemaRefs>
</ds:datastoreItem>
</file>

<file path=docProps/app.xml><?xml version="1.0" encoding="utf-8"?>
<Properties xmlns="http://schemas.openxmlformats.org/officeDocument/2006/extended-properties" xmlns:vt="http://schemas.openxmlformats.org/officeDocument/2006/docPropsVTypes">
  <Template/>
  <TotalTime>33425</TotalTime>
  <Words>1508</Words>
  <Application>Microsoft Office PowerPoint</Application>
  <PresentationFormat>Widescreen</PresentationFormat>
  <Paragraphs>386</Paragraphs>
  <Slides>34</Slides>
  <Notes>7</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34</vt:i4>
      </vt:variant>
    </vt:vector>
  </HeadingPairs>
  <TitlesOfParts>
    <vt:vector size="51" baseType="lpstr">
      <vt:lpstr>Arial</vt:lpstr>
      <vt:lpstr>Arial Nova</vt:lpstr>
      <vt:lpstr>Berlin Sans FB Demi</vt:lpstr>
      <vt:lpstr>Britannic Bold</vt:lpstr>
      <vt:lpstr>Calibri</vt:lpstr>
      <vt:lpstr>Calibri Light</vt:lpstr>
      <vt:lpstr>Courier New</vt:lpstr>
      <vt:lpstr>Segoe UI</vt:lpstr>
      <vt:lpstr>Times New Roman</vt:lpstr>
      <vt:lpstr>Wingdings</vt:lpstr>
      <vt:lpstr>2_Office Theme</vt:lpstr>
      <vt:lpstr>3_Office Theme</vt:lpstr>
      <vt:lpstr>Office Theme</vt:lpstr>
      <vt:lpstr>4_Office Theme</vt:lpstr>
      <vt:lpstr>Custom Design</vt:lpstr>
      <vt:lpstr>1_Custom Design</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Pillay</dc:creator>
  <cp:lastModifiedBy>Lindy Langenhoven</cp:lastModifiedBy>
  <cp:revision>759</cp:revision>
  <cp:lastPrinted>2023-10-12T13:45:06Z</cp:lastPrinted>
  <dcterms:created xsi:type="dcterms:W3CDTF">2022-03-25T15:47:36Z</dcterms:created>
  <dcterms:modified xsi:type="dcterms:W3CDTF">2023-11-16T05:29:04Z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616250-01d4-40ab-a2e8-d4b03b0a4768_Enabled">
    <vt:lpwstr>True</vt:lpwstr>
  </property>
  <property fmtid="{D5CDD505-2E9C-101B-9397-08002B2CF9AE}" pid="3" name="MSIP_Label_a4616250-01d4-40ab-a2e8-d4b03b0a4768_SiteId">
    <vt:lpwstr>ca38a9e5-8ce2-41e8-a41e-647c7b50db4a</vt:lpwstr>
  </property>
  <property fmtid="{D5CDD505-2E9C-101B-9397-08002B2CF9AE}" pid="4" name="MSIP_Label_a4616250-01d4-40ab-a2e8-d4b03b0a4768_Owner">
    <vt:lpwstr>DeborahP@statssa.gov.za</vt:lpwstr>
  </property>
  <property fmtid="{D5CDD505-2E9C-101B-9397-08002B2CF9AE}" pid="5" name="MSIP_Label_a4616250-01d4-40ab-a2e8-d4b03b0a4768_SetDate">
    <vt:lpwstr>2022-03-25T15:52:48.6930140Z</vt:lpwstr>
  </property>
  <property fmtid="{D5CDD505-2E9C-101B-9397-08002B2CF9AE}" pid="6" name="MSIP_Label_a4616250-01d4-40ab-a2e8-d4b03b0a4768_Name">
    <vt:lpwstr>Personal</vt:lpwstr>
  </property>
  <property fmtid="{D5CDD505-2E9C-101B-9397-08002B2CF9AE}" pid="7" name="MSIP_Label_a4616250-01d4-40ab-a2e8-d4b03b0a4768_Application">
    <vt:lpwstr>Microsoft Azure Information Protection</vt:lpwstr>
  </property>
  <property fmtid="{D5CDD505-2E9C-101B-9397-08002B2CF9AE}" pid="8" name="MSIP_Label_a4616250-01d4-40ab-a2e8-d4b03b0a4768_ActionId">
    <vt:lpwstr>480d5b26-6a71-495b-97f1-6473fc90e013</vt:lpwstr>
  </property>
  <property fmtid="{D5CDD505-2E9C-101B-9397-08002B2CF9AE}" pid="9" name="MSIP_Label_a4616250-01d4-40ab-a2e8-d4b03b0a4768_Extended_MSFT_Method">
    <vt:lpwstr>Automatic</vt:lpwstr>
  </property>
  <property fmtid="{D5CDD505-2E9C-101B-9397-08002B2CF9AE}" pid="10" name="Sensitivity">
    <vt:lpwstr>Personal</vt:lpwstr>
  </property>
  <property fmtid="{D5CDD505-2E9C-101B-9397-08002B2CF9AE}" pid="11" name="ContentTypeId">
    <vt:lpwstr>0x010100830BFB690F9D0E41B67978E95B597BBD</vt:lpwstr>
  </property>
</Properties>
</file>